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303" r:id="rId6"/>
    <p:sldId id="257" r:id="rId7"/>
    <p:sldId id="288" r:id="rId8"/>
    <p:sldId id="271" r:id="rId9"/>
    <p:sldId id="279" r:id="rId10"/>
    <p:sldId id="260" r:id="rId11"/>
    <p:sldId id="277" r:id="rId12"/>
    <p:sldId id="278" r:id="rId13"/>
    <p:sldId id="280" r:id="rId14"/>
    <p:sldId id="264" r:id="rId15"/>
    <p:sldId id="284" r:id="rId16"/>
    <p:sldId id="266" r:id="rId17"/>
    <p:sldId id="287" r:id="rId18"/>
    <p:sldId id="294" r:id="rId19"/>
    <p:sldId id="290" r:id="rId20"/>
    <p:sldId id="292" r:id="rId21"/>
    <p:sldId id="300" r:id="rId22"/>
    <p:sldId id="301"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48C2BA3-3694-4CBC-B526-67643AD2937D}">
          <p14:sldIdLst>
            <p14:sldId id="256"/>
            <p14:sldId id="303"/>
            <p14:sldId id="257"/>
          </p14:sldIdLst>
        </p14:section>
        <p14:section name="Disability Profile" id="{516AE29D-D6BD-4A2D-AF91-9AA93A1FEC4B}">
          <p14:sldIdLst>
            <p14:sldId id="288"/>
            <p14:sldId id="271"/>
          </p14:sldIdLst>
        </p14:section>
        <p14:section name="Accommodations in Recruitment" id="{A16AAAF3-4500-4A48-9756-65DD4BD6B07C}">
          <p14:sldIdLst>
            <p14:sldId id="279"/>
            <p14:sldId id="260"/>
            <p14:sldId id="277"/>
            <p14:sldId id="278"/>
          </p14:sldIdLst>
        </p14:section>
        <p14:section name="Accommodations in the Workplace" id="{54F4617D-5E8B-4E80-BCCE-5F63EB1C2E30}">
          <p14:sldIdLst>
            <p14:sldId id="280"/>
            <p14:sldId id="264"/>
            <p14:sldId id="284"/>
            <p14:sldId id="266"/>
            <p14:sldId id="287"/>
          </p14:sldIdLst>
        </p14:section>
        <p14:section name="WAM Graduate's Experiences" id="{F2B43886-4D87-450B-9121-455C0A680C94}">
          <p14:sldIdLst>
            <p14:sldId id="294"/>
            <p14:sldId id="290"/>
          </p14:sldIdLst>
        </p14:section>
        <p14:section name="Employment Transition Rates &amp; Social Welfare" id="{D8C8AF89-5B3C-46F4-A4FF-288F362A48DE}">
          <p14:sldIdLst>
            <p14:sldId id="292"/>
          </p14:sldIdLst>
        </p14:section>
        <p14:section name="Quotes as Text" id="{0D0EC6C3-083F-4379-B5F0-49170E65E513}">
          <p14:sldIdLst>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9F5"/>
    <a:srgbClr val="E05AE3"/>
    <a:srgbClr val="FF9F9F"/>
    <a:srgbClr val="AED5DA"/>
    <a:srgbClr val="6C979E"/>
    <a:srgbClr val="2C595F"/>
    <a:srgbClr val="FABD00"/>
    <a:srgbClr val="E0DEEE"/>
    <a:srgbClr val="6E5093"/>
    <a:srgbClr val="DBD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CAFD9-5031-42E1-BB88-12F63049249F}" v="451" dt="2024-02-08T14:35:50.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0834" autoAdjust="0"/>
  </p:normalViewPr>
  <p:slideViewPr>
    <p:cSldViewPr snapToGrid="0">
      <p:cViewPr varScale="1">
        <p:scale>
          <a:sx n="60" d="100"/>
          <a:sy n="60" d="100"/>
        </p:scale>
        <p:origin x="908" y="56"/>
      </p:cViewPr>
      <p:guideLst/>
    </p:cSldViewPr>
  </p:slideViewPr>
  <p:outlineViewPr>
    <p:cViewPr>
      <p:scale>
        <a:sx n="33" d="100"/>
        <a:sy n="33" d="100"/>
      </p:scale>
      <p:origin x="0" y="-2712"/>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cGrotty" userId="4cbbe859-093f-47d6-9484-8de33b0f889d" providerId="ADAL" clId="{755CAFD9-5031-42E1-BB88-12F63049249F}"/>
    <pc:docChg chg="undo custSel addSld delSld modSld sldOrd delSection modSection">
      <pc:chgData name="Caroline McGrotty" userId="4cbbe859-093f-47d6-9484-8de33b0f889d" providerId="ADAL" clId="{755CAFD9-5031-42E1-BB88-12F63049249F}" dt="2024-02-12T09:38:22.152" v="1049" actId="20577"/>
      <pc:docMkLst>
        <pc:docMk/>
      </pc:docMkLst>
      <pc:sldChg chg="delSp modSp mod">
        <pc:chgData name="Caroline McGrotty" userId="4cbbe859-093f-47d6-9484-8de33b0f889d" providerId="ADAL" clId="{755CAFD9-5031-42E1-BB88-12F63049249F}" dt="2024-02-12T09:38:22.152" v="1049" actId="20577"/>
        <pc:sldMkLst>
          <pc:docMk/>
          <pc:sldMk cId="3458079187" sldId="256"/>
        </pc:sldMkLst>
        <pc:spChg chg="mod">
          <ac:chgData name="Caroline McGrotty" userId="4cbbe859-093f-47d6-9484-8de33b0f889d" providerId="ADAL" clId="{755CAFD9-5031-42E1-BB88-12F63049249F}" dt="2024-02-12T09:38:22.152" v="1049" actId="20577"/>
          <ac:spMkLst>
            <pc:docMk/>
            <pc:sldMk cId="3458079187" sldId="256"/>
            <ac:spMk id="2" creationId="{00000000-0000-0000-0000-000000000000}"/>
          </ac:spMkLst>
        </pc:spChg>
        <pc:spChg chg="mod">
          <ac:chgData name="Caroline McGrotty" userId="4cbbe859-093f-47d6-9484-8de33b0f889d" providerId="ADAL" clId="{755CAFD9-5031-42E1-BB88-12F63049249F}" dt="2024-02-08T13:59:53.645" v="283" actId="20577"/>
          <ac:spMkLst>
            <pc:docMk/>
            <pc:sldMk cId="3458079187" sldId="256"/>
            <ac:spMk id="3" creationId="{00000000-0000-0000-0000-000000000000}"/>
          </ac:spMkLst>
        </pc:spChg>
        <pc:spChg chg="del">
          <ac:chgData name="Caroline McGrotty" userId="4cbbe859-093f-47d6-9484-8de33b0f889d" providerId="ADAL" clId="{755CAFD9-5031-42E1-BB88-12F63049249F}" dt="2024-02-08T13:53:27.836" v="4" actId="478"/>
          <ac:spMkLst>
            <pc:docMk/>
            <pc:sldMk cId="3458079187" sldId="256"/>
            <ac:spMk id="4" creationId="{84C2ECBE-4A1D-018C-7DCC-EDEFD2F524A8}"/>
          </ac:spMkLst>
        </pc:spChg>
      </pc:sldChg>
      <pc:sldChg chg="addSp modSp mod">
        <pc:chgData name="Caroline McGrotty" userId="4cbbe859-093f-47d6-9484-8de33b0f889d" providerId="ADAL" clId="{755CAFD9-5031-42E1-BB88-12F63049249F}" dt="2024-02-08T14:16:00.753" v="724" actId="1076"/>
        <pc:sldMkLst>
          <pc:docMk/>
          <pc:sldMk cId="1565828517" sldId="257"/>
        </pc:sldMkLst>
        <pc:spChg chg="mod">
          <ac:chgData name="Caroline McGrotty" userId="4cbbe859-093f-47d6-9484-8de33b0f889d" providerId="ADAL" clId="{755CAFD9-5031-42E1-BB88-12F63049249F}" dt="2024-02-08T14:14:39.683" v="673" actId="6549"/>
          <ac:spMkLst>
            <pc:docMk/>
            <pc:sldMk cId="1565828517" sldId="257"/>
            <ac:spMk id="3" creationId="{19E1DB99-EEA8-4F6D-B37A-066890925C80}"/>
          </ac:spMkLst>
        </pc:spChg>
        <pc:spChg chg="add mod">
          <ac:chgData name="Caroline McGrotty" userId="4cbbe859-093f-47d6-9484-8de33b0f889d" providerId="ADAL" clId="{755CAFD9-5031-42E1-BB88-12F63049249F}" dt="2024-02-08T14:16:00.753" v="724" actId="1076"/>
          <ac:spMkLst>
            <pc:docMk/>
            <pc:sldMk cId="1565828517" sldId="257"/>
            <ac:spMk id="4" creationId="{C010E3FD-E144-ED5B-1A58-4D42E68AAE0E}"/>
          </ac:spMkLst>
        </pc:spChg>
        <pc:picChg chg="mod modCrop">
          <ac:chgData name="Caroline McGrotty" userId="4cbbe859-093f-47d6-9484-8de33b0f889d" providerId="ADAL" clId="{755CAFD9-5031-42E1-BB88-12F63049249F}" dt="2024-02-08T14:15:11.166" v="675" actId="1076"/>
          <ac:picMkLst>
            <pc:docMk/>
            <pc:sldMk cId="1565828517" sldId="257"/>
            <ac:picMk id="6" creationId="{1BC04888-26A2-9B1D-8961-16C3C8C41D98}"/>
          </ac:picMkLst>
        </pc:picChg>
      </pc:sldChg>
      <pc:sldChg chg="modSp mod">
        <pc:chgData name="Caroline McGrotty" userId="4cbbe859-093f-47d6-9484-8de33b0f889d" providerId="ADAL" clId="{755CAFD9-5031-42E1-BB88-12F63049249F}" dt="2024-02-08T14:16:34.129" v="726" actId="1076"/>
        <pc:sldMkLst>
          <pc:docMk/>
          <pc:sldMk cId="3449714894" sldId="264"/>
        </pc:sldMkLst>
        <pc:picChg chg="mod">
          <ac:chgData name="Caroline McGrotty" userId="4cbbe859-093f-47d6-9484-8de33b0f889d" providerId="ADAL" clId="{755CAFD9-5031-42E1-BB88-12F63049249F}" dt="2024-02-08T14:16:34.129" v="726" actId="1076"/>
          <ac:picMkLst>
            <pc:docMk/>
            <pc:sldMk cId="3449714894" sldId="264"/>
            <ac:picMk id="17" creationId="{619A6972-3A9E-D8AF-6E80-12C7619B88E1}"/>
          </ac:picMkLst>
        </pc:picChg>
      </pc:sldChg>
      <pc:sldChg chg="modAnim">
        <pc:chgData name="Caroline McGrotty" userId="4cbbe859-093f-47d6-9484-8de33b0f889d" providerId="ADAL" clId="{755CAFD9-5031-42E1-BB88-12F63049249F}" dt="2024-02-08T14:24:20.670" v="888"/>
        <pc:sldMkLst>
          <pc:docMk/>
          <pc:sldMk cId="1912240677" sldId="266"/>
        </pc:sldMkLst>
      </pc:sldChg>
      <pc:sldChg chg="modSp ord">
        <pc:chgData name="Caroline McGrotty" userId="4cbbe859-093f-47d6-9484-8de33b0f889d" providerId="ADAL" clId="{755CAFD9-5031-42E1-BB88-12F63049249F}" dt="2024-02-08T14:32:41.845" v="1008" actId="20577"/>
        <pc:sldMkLst>
          <pc:docMk/>
          <pc:sldMk cId="2859486769" sldId="271"/>
        </pc:sldMkLst>
        <pc:graphicFrameChg chg="mod">
          <ac:chgData name="Caroline McGrotty" userId="4cbbe859-093f-47d6-9484-8de33b0f889d" providerId="ADAL" clId="{755CAFD9-5031-42E1-BB88-12F63049249F}" dt="2024-02-08T14:32:41.845" v="1008" actId="20577"/>
          <ac:graphicFrameMkLst>
            <pc:docMk/>
            <pc:sldMk cId="2859486769" sldId="271"/>
            <ac:graphicFrameMk id="5" creationId="{1182E01E-8D2A-E5AB-BDBB-415EA43A2AAC}"/>
          </ac:graphicFrameMkLst>
        </pc:graphicFrameChg>
      </pc:sldChg>
      <pc:sldChg chg="modSp mod">
        <pc:chgData name="Caroline McGrotty" userId="4cbbe859-093f-47d6-9484-8de33b0f889d" providerId="ADAL" clId="{755CAFD9-5031-42E1-BB88-12F63049249F}" dt="2024-02-08T14:23:57.470" v="887" actId="1076"/>
        <pc:sldMkLst>
          <pc:docMk/>
          <pc:sldMk cId="1578081253" sldId="279"/>
        </pc:sldMkLst>
        <pc:picChg chg="mod">
          <ac:chgData name="Caroline McGrotty" userId="4cbbe859-093f-47d6-9484-8de33b0f889d" providerId="ADAL" clId="{755CAFD9-5031-42E1-BB88-12F63049249F}" dt="2024-02-08T14:23:57.470" v="887" actId="1076"/>
          <ac:picMkLst>
            <pc:docMk/>
            <pc:sldMk cId="1578081253" sldId="279"/>
            <ac:picMk id="7" creationId="{9ABB18F7-1EA7-30EF-0982-4061BC8820D4}"/>
          </ac:picMkLst>
        </pc:picChg>
      </pc:sldChg>
      <pc:sldChg chg="modSp mod">
        <pc:chgData name="Caroline McGrotty" userId="4cbbe859-093f-47d6-9484-8de33b0f889d" providerId="ADAL" clId="{755CAFD9-5031-42E1-BB88-12F63049249F}" dt="2024-02-08T14:16:53.053" v="731" actId="1076"/>
        <pc:sldMkLst>
          <pc:docMk/>
          <pc:sldMk cId="3232515633" sldId="284"/>
        </pc:sldMkLst>
        <pc:spChg chg="mod">
          <ac:chgData name="Caroline McGrotty" userId="4cbbe859-093f-47d6-9484-8de33b0f889d" providerId="ADAL" clId="{755CAFD9-5031-42E1-BB88-12F63049249F}" dt="2024-02-08T14:16:53.053" v="731" actId="1076"/>
          <ac:spMkLst>
            <pc:docMk/>
            <pc:sldMk cId="3232515633" sldId="284"/>
            <ac:spMk id="2" creationId="{849138B7-283B-13FB-B90E-0EDC5F39F537}"/>
          </ac:spMkLst>
        </pc:spChg>
        <pc:picChg chg="mod">
          <ac:chgData name="Caroline McGrotty" userId="4cbbe859-093f-47d6-9484-8de33b0f889d" providerId="ADAL" clId="{755CAFD9-5031-42E1-BB88-12F63049249F}" dt="2024-02-08T14:16:42.453" v="729" actId="1076"/>
          <ac:picMkLst>
            <pc:docMk/>
            <pc:sldMk cId="3232515633" sldId="284"/>
            <ac:picMk id="6" creationId="{238FF226-7C28-A400-0123-1DB902D8799B}"/>
          </ac:picMkLst>
        </pc:picChg>
      </pc:sldChg>
      <pc:sldChg chg="del">
        <pc:chgData name="Caroline McGrotty" userId="4cbbe859-093f-47d6-9484-8de33b0f889d" providerId="ADAL" clId="{755CAFD9-5031-42E1-BB88-12F63049249F}" dt="2024-02-08T14:10:47.131" v="631" actId="47"/>
        <pc:sldMkLst>
          <pc:docMk/>
          <pc:sldMk cId="2578140639" sldId="285"/>
        </pc:sldMkLst>
      </pc:sldChg>
      <pc:sldChg chg="del">
        <pc:chgData name="Caroline McGrotty" userId="4cbbe859-093f-47d6-9484-8de33b0f889d" providerId="ADAL" clId="{755CAFD9-5031-42E1-BB88-12F63049249F}" dt="2024-02-08T14:10:43.732" v="630" actId="47"/>
        <pc:sldMkLst>
          <pc:docMk/>
          <pc:sldMk cId="4160995605" sldId="286"/>
        </pc:sldMkLst>
      </pc:sldChg>
      <pc:sldChg chg="ord">
        <pc:chgData name="Caroline McGrotty" userId="4cbbe859-093f-47d6-9484-8de33b0f889d" providerId="ADAL" clId="{755CAFD9-5031-42E1-BB88-12F63049249F}" dt="2024-02-08T14:13:46.839" v="647"/>
        <pc:sldMkLst>
          <pc:docMk/>
          <pc:sldMk cId="1640704326" sldId="288"/>
        </pc:sldMkLst>
      </pc:sldChg>
      <pc:sldChg chg="modAnim modNotesTx">
        <pc:chgData name="Caroline McGrotty" userId="4cbbe859-093f-47d6-9484-8de33b0f889d" providerId="ADAL" clId="{755CAFD9-5031-42E1-BB88-12F63049249F}" dt="2024-02-08T14:35:34.536" v="1009"/>
        <pc:sldMkLst>
          <pc:docMk/>
          <pc:sldMk cId="1564611978" sldId="290"/>
        </pc:sldMkLst>
      </pc:sldChg>
      <pc:sldChg chg="del">
        <pc:chgData name="Caroline McGrotty" userId="4cbbe859-093f-47d6-9484-8de33b0f889d" providerId="ADAL" clId="{755CAFD9-5031-42E1-BB88-12F63049249F}" dt="2024-02-08T14:10:03.161" v="627" actId="47"/>
        <pc:sldMkLst>
          <pc:docMk/>
          <pc:sldMk cId="1781527447" sldId="291"/>
        </pc:sldMkLst>
      </pc:sldChg>
      <pc:sldChg chg="modSp mod ord modAnim">
        <pc:chgData name="Caroline McGrotty" userId="4cbbe859-093f-47d6-9484-8de33b0f889d" providerId="ADAL" clId="{755CAFD9-5031-42E1-BB88-12F63049249F}" dt="2024-02-08T14:35:50.869" v="1010"/>
        <pc:sldMkLst>
          <pc:docMk/>
          <pc:sldMk cId="1822522529" sldId="292"/>
        </pc:sldMkLst>
        <pc:picChg chg="mod">
          <ac:chgData name="Caroline McGrotty" userId="4cbbe859-093f-47d6-9484-8de33b0f889d" providerId="ADAL" clId="{755CAFD9-5031-42E1-BB88-12F63049249F}" dt="2024-02-08T14:12:54.721" v="642" actId="1076"/>
          <ac:picMkLst>
            <pc:docMk/>
            <pc:sldMk cId="1822522529" sldId="292"/>
            <ac:picMk id="5" creationId="{D804D48A-1EA9-B13F-273B-1A636C693C7E}"/>
          </ac:picMkLst>
        </pc:picChg>
      </pc:sldChg>
      <pc:sldChg chg="del">
        <pc:chgData name="Caroline McGrotty" userId="4cbbe859-093f-47d6-9484-8de33b0f889d" providerId="ADAL" clId="{755CAFD9-5031-42E1-BB88-12F63049249F}" dt="2024-02-08T13:53:13.462" v="0" actId="47"/>
        <pc:sldMkLst>
          <pc:docMk/>
          <pc:sldMk cId="4282713199" sldId="293"/>
        </pc:sldMkLst>
      </pc:sldChg>
      <pc:sldChg chg="ord modAnim">
        <pc:chgData name="Caroline McGrotty" userId="4cbbe859-093f-47d6-9484-8de33b0f889d" providerId="ADAL" clId="{755CAFD9-5031-42E1-BB88-12F63049249F}" dt="2024-02-08T14:13:18.237" v="645"/>
        <pc:sldMkLst>
          <pc:docMk/>
          <pc:sldMk cId="1348843239" sldId="294"/>
        </pc:sldMkLst>
      </pc:sldChg>
      <pc:sldChg chg="del">
        <pc:chgData name="Caroline McGrotty" userId="4cbbe859-093f-47d6-9484-8de33b0f889d" providerId="ADAL" clId="{755CAFD9-5031-42E1-BB88-12F63049249F}" dt="2024-02-08T14:11:46.979" v="637" actId="47"/>
        <pc:sldMkLst>
          <pc:docMk/>
          <pc:sldMk cId="3753065280" sldId="295"/>
        </pc:sldMkLst>
      </pc:sldChg>
      <pc:sldChg chg="del">
        <pc:chgData name="Caroline McGrotty" userId="4cbbe859-093f-47d6-9484-8de33b0f889d" providerId="ADAL" clId="{755CAFD9-5031-42E1-BB88-12F63049249F}" dt="2024-02-08T14:11:46.005" v="636" actId="47"/>
        <pc:sldMkLst>
          <pc:docMk/>
          <pc:sldMk cId="2993619106" sldId="297"/>
        </pc:sldMkLst>
      </pc:sldChg>
      <pc:sldChg chg="del">
        <pc:chgData name="Caroline McGrotty" userId="4cbbe859-093f-47d6-9484-8de33b0f889d" providerId="ADAL" clId="{755CAFD9-5031-42E1-BB88-12F63049249F}" dt="2024-02-08T14:11:47.886" v="638" actId="47"/>
        <pc:sldMkLst>
          <pc:docMk/>
          <pc:sldMk cId="3439655860" sldId="298"/>
        </pc:sldMkLst>
      </pc:sldChg>
      <pc:sldChg chg="addSp delSp modSp mod">
        <pc:chgData name="Caroline McGrotty" userId="4cbbe859-093f-47d6-9484-8de33b0f889d" providerId="ADAL" clId="{755CAFD9-5031-42E1-BB88-12F63049249F}" dt="2024-02-08T14:35:58.295" v="1011" actId="1076"/>
        <pc:sldMkLst>
          <pc:docMk/>
          <pc:sldMk cId="4213155785" sldId="300"/>
        </pc:sldMkLst>
        <pc:spChg chg="mod">
          <ac:chgData name="Caroline McGrotty" userId="4cbbe859-093f-47d6-9484-8de33b0f889d" providerId="ADAL" clId="{755CAFD9-5031-42E1-BB88-12F63049249F}" dt="2024-02-08T14:21:35.944" v="859" actId="1076"/>
          <ac:spMkLst>
            <pc:docMk/>
            <pc:sldMk cId="4213155785" sldId="300"/>
            <ac:spMk id="2" creationId="{6CAAA0CF-6761-B25E-E1A1-E907BB09B60B}"/>
          </ac:spMkLst>
        </pc:spChg>
        <pc:spChg chg="mod">
          <ac:chgData name="Caroline McGrotty" userId="4cbbe859-093f-47d6-9484-8de33b0f889d" providerId="ADAL" clId="{755CAFD9-5031-42E1-BB88-12F63049249F}" dt="2024-02-08T14:21:09.858" v="852" actId="20577"/>
          <ac:spMkLst>
            <pc:docMk/>
            <pc:sldMk cId="4213155785" sldId="300"/>
            <ac:spMk id="5" creationId="{3ED2BF3A-C932-9481-9B81-5236722BB259}"/>
          </ac:spMkLst>
        </pc:spChg>
        <pc:spChg chg="mod">
          <ac:chgData name="Caroline McGrotty" userId="4cbbe859-093f-47d6-9484-8de33b0f889d" providerId="ADAL" clId="{755CAFD9-5031-42E1-BB88-12F63049249F}" dt="2024-02-08T14:19:20.323" v="823" actId="403"/>
          <ac:spMkLst>
            <pc:docMk/>
            <pc:sldMk cId="4213155785" sldId="300"/>
            <ac:spMk id="8" creationId="{4DC6392D-F23C-360D-4FD0-865D293023FD}"/>
          </ac:spMkLst>
        </pc:spChg>
        <pc:spChg chg="mod">
          <ac:chgData name="Caroline McGrotty" userId="4cbbe859-093f-47d6-9484-8de33b0f889d" providerId="ADAL" clId="{755CAFD9-5031-42E1-BB88-12F63049249F}" dt="2024-02-08T14:19:48.164" v="832" actId="403"/>
          <ac:spMkLst>
            <pc:docMk/>
            <pc:sldMk cId="4213155785" sldId="300"/>
            <ac:spMk id="14" creationId="{04C34E3B-D5ED-8113-84CE-0F7B3FF7BF4D}"/>
          </ac:spMkLst>
        </pc:spChg>
        <pc:grpChg chg="add mod">
          <ac:chgData name="Caroline McGrotty" userId="4cbbe859-093f-47d6-9484-8de33b0f889d" providerId="ADAL" clId="{755CAFD9-5031-42E1-BB88-12F63049249F}" dt="2024-02-08T14:19:21.301" v="827" actId="1076"/>
          <ac:grpSpMkLst>
            <pc:docMk/>
            <pc:sldMk cId="4213155785" sldId="300"/>
            <ac:grpSpMk id="3" creationId="{ABAD1318-A63A-6A7F-4CFB-A941CB50A07B}"/>
          </ac:grpSpMkLst>
        </pc:grpChg>
        <pc:grpChg chg="mod">
          <ac:chgData name="Caroline McGrotty" userId="4cbbe859-093f-47d6-9484-8de33b0f889d" providerId="ADAL" clId="{755CAFD9-5031-42E1-BB88-12F63049249F}" dt="2024-02-08T14:35:58.295" v="1011" actId="1076"/>
          <ac:grpSpMkLst>
            <pc:docMk/>
            <pc:sldMk cId="4213155785" sldId="300"/>
            <ac:grpSpMk id="6" creationId="{CADAE774-5ED3-31EF-AD55-55A3DC265651}"/>
          </ac:grpSpMkLst>
        </pc:grpChg>
        <pc:grpChg chg="add del mod">
          <ac:chgData name="Caroline McGrotty" userId="4cbbe859-093f-47d6-9484-8de33b0f889d" providerId="ADAL" clId="{755CAFD9-5031-42E1-BB88-12F63049249F}" dt="2024-02-08T14:20:17.498" v="839" actId="478"/>
          <ac:grpSpMkLst>
            <pc:docMk/>
            <pc:sldMk cId="4213155785" sldId="300"/>
            <ac:grpSpMk id="9" creationId="{B5A7DC08-ADD7-DA7D-021A-E1774B1628A2}"/>
          </ac:grpSpMkLst>
        </pc:grpChg>
        <pc:grpChg chg="del">
          <ac:chgData name="Caroline McGrotty" userId="4cbbe859-093f-47d6-9484-8de33b0f889d" providerId="ADAL" clId="{755CAFD9-5031-42E1-BB88-12F63049249F}" dt="2024-02-08T14:17:15.316" v="732" actId="478"/>
          <ac:grpSpMkLst>
            <pc:docMk/>
            <pc:sldMk cId="4213155785" sldId="300"/>
            <ac:grpSpMk id="13" creationId="{B0247560-0898-73FB-5826-73D8BEB5BFBF}"/>
          </ac:grpSpMkLst>
        </pc:grpChg>
        <pc:picChg chg="mod">
          <ac:chgData name="Caroline McGrotty" userId="4cbbe859-093f-47d6-9484-8de33b0f889d" providerId="ADAL" clId="{755CAFD9-5031-42E1-BB88-12F63049249F}" dt="2024-02-08T14:19:19.901" v="821" actId="14100"/>
          <ac:picMkLst>
            <pc:docMk/>
            <pc:sldMk cId="4213155785" sldId="300"/>
            <ac:picMk id="7" creationId="{E0FD46CF-47E7-B74E-8CC4-F3BB32ED6E19}"/>
          </ac:picMkLst>
        </pc:picChg>
        <pc:picChg chg="mod">
          <ac:chgData name="Caroline McGrotty" userId="4cbbe859-093f-47d6-9484-8de33b0f889d" providerId="ADAL" clId="{755CAFD9-5031-42E1-BB88-12F63049249F}" dt="2024-02-08T14:20:10.259" v="838" actId="14100"/>
          <ac:picMkLst>
            <pc:docMk/>
            <pc:sldMk cId="4213155785" sldId="300"/>
            <ac:picMk id="11" creationId="{0EE97B64-DF82-AD69-E128-DC02FEEA36E5}"/>
          </ac:picMkLst>
        </pc:picChg>
      </pc:sldChg>
      <pc:sldChg chg="addSp delSp modSp mod">
        <pc:chgData name="Caroline McGrotty" userId="4cbbe859-093f-47d6-9484-8de33b0f889d" providerId="ADAL" clId="{755CAFD9-5031-42E1-BB88-12F63049249F}" dt="2024-02-08T14:22:38.287" v="882" actId="20577"/>
        <pc:sldMkLst>
          <pc:docMk/>
          <pc:sldMk cId="2530438661" sldId="301"/>
        </pc:sldMkLst>
        <pc:spChg chg="add mod">
          <ac:chgData name="Caroline McGrotty" userId="4cbbe859-093f-47d6-9484-8de33b0f889d" providerId="ADAL" clId="{755CAFD9-5031-42E1-BB88-12F63049249F}" dt="2024-02-08T14:22:28.001" v="870" actId="1076"/>
          <ac:spMkLst>
            <pc:docMk/>
            <pc:sldMk cId="2530438661" sldId="301"/>
            <ac:spMk id="4" creationId="{84E76112-FC94-8796-D03E-33D293EDB041}"/>
          </ac:spMkLst>
        </pc:spChg>
        <pc:spChg chg="mod">
          <ac:chgData name="Caroline McGrotty" userId="4cbbe859-093f-47d6-9484-8de33b0f889d" providerId="ADAL" clId="{755CAFD9-5031-42E1-BB88-12F63049249F}" dt="2024-02-08T14:22:06.311" v="866" actId="404"/>
          <ac:spMkLst>
            <pc:docMk/>
            <pc:sldMk cId="2530438661" sldId="301"/>
            <ac:spMk id="5" creationId="{26503C2B-52AA-F5FB-D7E5-FD0C404352D7}"/>
          </ac:spMkLst>
        </pc:spChg>
        <pc:spChg chg="mod">
          <ac:chgData name="Caroline McGrotty" userId="4cbbe859-093f-47d6-9484-8de33b0f889d" providerId="ADAL" clId="{755CAFD9-5031-42E1-BB88-12F63049249F}" dt="2024-02-08T14:22:38.287" v="882" actId="20577"/>
          <ac:spMkLst>
            <pc:docMk/>
            <pc:sldMk cId="2530438661" sldId="301"/>
            <ac:spMk id="12" creationId="{99C67DF7-C6D4-A868-7ECE-84BD12CD9F4C}"/>
          </ac:spMkLst>
        </pc:spChg>
        <pc:grpChg chg="mod">
          <ac:chgData name="Caroline McGrotty" userId="4cbbe859-093f-47d6-9484-8de33b0f889d" providerId="ADAL" clId="{755CAFD9-5031-42E1-BB88-12F63049249F}" dt="2024-02-08T14:22:11.789" v="868" actId="1076"/>
          <ac:grpSpMkLst>
            <pc:docMk/>
            <pc:sldMk cId="2530438661" sldId="301"/>
            <ac:grpSpMk id="6" creationId="{E541D94D-D004-B334-A598-7367593F2756}"/>
          </ac:grpSpMkLst>
        </pc:grpChg>
        <pc:grpChg chg="del">
          <ac:chgData name="Caroline McGrotty" userId="4cbbe859-093f-47d6-9484-8de33b0f889d" providerId="ADAL" clId="{755CAFD9-5031-42E1-BB88-12F63049249F}" dt="2024-02-08T14:22:01.083" v="862" actId="478"/>
          <ac:grpSpMkLst>
            <pc:docMk/>
            <pc:sldMk cId="2530438661" sldId="301"/>
            <ac:grpSpMk id="11" creationId="{45F691A6-8EEB-6649-D395-94BBA00B9AC7}"/>
          </ac:grpSpMkLst>
        </pc:grpChg>
        <pc:picChg chg="add mod">
          <ac:chgData name="Caroline McGrotty" userId="4cbbe859-093f-47d6-9484-8de33b0f889d" providerId="ADAL" clId="{755CAFD9-5031-42E1-BB88-12F63049249F}" dt="2024-02-08T14:22:28.001" v="870" actId="1076"/>
          <ac:picMkLst>
            <pc:docMk/>
            <pc:sldMk cId="2530438661" sldId="301"/>
            <ac:picMk id="2" creationId="{09416DCD-1B22-169F-8BB8-56ACD5D0F8E1}"/>
          </ac:picMkLst>
        </pc:picChg>
      </pc:sldChg>
      <pc:sldChg chg="delSp del mod">
        <pc:chgData name="Caroline McGrotty" userId="4cbbe859-093f-47d6-9484-8de33b0f889d" providerId="ADAL" clId="{755CAFD9-5031-42E1-BB88-12F63049249F}" dt="2024-02-08T14:21:57.828" v="861" actId="47"/>
        <pc:sldMkLst>
          <pc:docMk/>
          <pc:sldMk cId="1824892265" sldId="302"/>
        </pc:sldMkLst>
        <pc:grpChg chg="del">
          <ac:chgData name="Caroline McGrotty" userId="4cbbe859-093f-47d6-9484-8de33b0f889d" providerId="ADAL" clId="{755CAFD9-5031-42E1-BB88-12F63049249F}" dt="2024-02-08T14:21:55.305" v="860" actId="478"/>
          <ac:grpSpMkLst>
            <pc:docMk/>
            <pc:sldMk cId="1824892265" sldId="302"/>
            <ac:grpSpMk id="6" creationId="{D3646B9A-7E0F-C672-9D2B-98E9BDE8F55C}"/>
          </ac:grpSpMkLst>
        </pc:grpChg>
      </pc:sldChg>
      <pc:sldChg chg="addSp delSp modSp add mod chgLayout">
        <pc:chgData name="Caroline McGrotty" userId="4cbbe859-093f-47d6-9484-8de33b0f889d" providerId="ADAL" clId="{755CAFD9-5031-42E1-BB88-12F63049249F}" dt="2024-02-08T14:46:53.522" v="1012" actId="1076"/>
        <pc:sldMkLst>
          <pc:docMk/>
          <pc:sldMk cId="1911483952" sldId="303"/>
        </pc:sldMkLst>
        <pc:spChg chg="mod ord">
          <ac:chgData name="Caroline McGrotty" userId="4cbbe859-093f-47d6-9484-8de33b0f889d" providerId="ADAL" clId="{755CAFD9-5031-42E1-BB88-12F63049249F}" dt="2024-02-08T14:08:18.846" v="426" actId="20577"/>
          <ac:spMkLst>
            <pc:docMk/>
            <pc:sldMk cId="1911483952" sldId="303"/>
            <ac:spMk id="2" creationId="{C1B8BBE8-A336-6436-3196-9A048B499291}"/>
          </ac:spMkLst>
        </pc:spChg>
        <pc:graphicFrameChg chg="mod ord">
          <ac:chgData name="Caroline McGrotty" userId="4cbbe859-093f-47d6-9484-8de33b0f889d" providerId="ADAL" clId="{755CAFD9-5031-42E1-BB88-12F63049249F}" dt="2024-02-08T14:26:59.805" v="1006" actId="20577"/>
          <ac:graphicFrameMkLst>
            <pc:docMk/>
            <pc:sldMk cId="1911483952" sldId="303"/>
            <ac:graphicFrameMk id="5" creationId="{CB3D05DF-D4B2-498A-9AB8-297CB24F7553}"/>
          </ac:graphicFrameMkLst>
        </pc:graphicFrameChg>
        <pc:picChg chg="add mod ord">
          <ac:chgData name="Caroline McGrotty" userId="4cbbe859-093f-47d6-9484-8de33b0f889d" providerId="ADAL" clId="{755CAFD9-5031-42E1-BB88-12F63049249F}" dt="2024-02-08T14:46:53.522" v="1012" actId="1076"/>
          <ac:picMkLst>
            <pc:docMk/>
            <pc:sldMk cId="1911483952" sldId="303"/>
            <ac:picMk id="3" creationId="{C2BA8F91-5830-3403-1C35-431A3D8CE6F0}"/>
          </ac:picMkLst>
        </pc:picChg>
        <pc:picChg chg="add del mod">
          <ac:chgData name="Caroline McGrotty" userId="4cbbe859-093f-47d6-9484-8de33b0f889d" providerId="ADAL" clId="{755CAFD9-5031-42E1-BB88-12F63049249F}" dt="2024-02-08T14:08:06.125" v="411" actId="478"/>
          <ac:picMkLst>
            <pc:docMk/>
            <pc:sldMk cId="1911483952" sldId="303"/>
            <ac:picMk id="4" creationId="{F9F73586-E66C-B6D2-E79B-4BD766D9AFFE}"/>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4C84D-5B0B-4BDC-926A-A8285007138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C9AAF41-1B3D-4AEC-8E21-47C75AB8F1FF}">
      <dgm:prSet custT="1"/>
      <dgm:spPr/>
      <dgm:t>
        <a:bodyPr/>
        <a:lstStyle/>
        <a:p>
          <a:pPr>
            <a:lnSpc>
              <a:spcPct val="100000"/>
            </a:lnSpc>
          </a:pPr>
          <a:r>
            <a:rPr lang="en-GB" sz="1600" dirty="0"/>
            <a:t>Widen access to mainstream employment while working and supporting employers to become more inclusive</a:t>
          </a:r>
          <a:endParaRPr lang="en-US" sz="1600" dirty="0"/>
        </a:p>
      </dgm:t>
    </dgm:pt>
    <dgm:pt modelId="{5F96A5A1-7823-439E-A21D-34D11DC1CA60}" type="parTrans" cxnId="{3C0A08EB-E206-4CCF-B67A-7AD3EE1CB1BF}">
      <dgm:prSet/>
      <dgm:spPr/>
      <dgm:t>
        <a:bodyPr/>
        <a:lstStyle/>
        <a:p>
          <a:endParaRPr lang="en-US"/>
        </a:p>
      </dgm:t>
    </dgm:pt>
    <dgm:pt modelId="{7C1185F2-4A94-4595-ADF4-BCB5E4A853F4}" type="sibTrans" cxnId="{3C0A08EB-E206-4CCF-B67A-7AD3EE1CB1BF}">
      <dgm:prSet/>
      <dgm:spPr/>
      <dgm:t>
        <a:bodyPr/>
        <a:lstStyle/>
        <a:p>
          <a:pPr>
            <a:lnSpc>
              <a:spcPct val="100000"/>
            </a:lnSpc>
          </a:pPr>
          <a:endParaRPr lang="en-US"/>
        </a:p>
      </dgm:t>
    </dgm:pt>
    <dgm:pt modelId="{E8E48157-5D36-4991-AFDD-C553A4D5BB7E}">
      <dgm:prSet custT="1"/>
      <dgm:spPr/>
      <dgm:t>
        <a:bodyPr/>
        <a:lstStyle/>
        <a:p>
          <a:pPr>
            <a:lnSpc>
              <a:spcPct val="100000"/>
            </a:lnSpc>
          </a:pPr>
          <a:r>
            <a:rPr lang="en-GB" sz="1600" dirty="0"/>
            <a:t>Employers offer ring-fenced roles at graduate level </a:t>
          </a:r>
          <a:endParaRPr lang="en-US" sz="1600" dirty="0"/>
        </a:p>
      </dgm:t>
    </dgm:pt>
    <dgm:pt modelId="{85785D68-1B40-44CE-A414-1DC73718EAE6}" type="parTrans" cxnId="{10E161FB-B079-4DA5-9C8B-1B9DD6B9B852}">
      <dgm:prSet/>
      <dgm:spPr/>
      <dgm:t>
        <a:bodyPr/>
        <a:lstStyle/>
        <a:p>
          <a:endParaRPr lang="en-US"/>
        </a:p>
      </dgm:t>
    </dgm:pt>
    <dgm:pt modelId="{44CF0236-9B89-4C18-B3B3-27235E528A16}" type="sibTrans" cxnId="{10E161FB-B079-4DA5-9C8B-1B9DD6B9B852}">
      <dgm:prSet/>
      <dgm:spPr/>
      <dgm:t>
        <a:bodyPr/>
        <a:lstStyle/>
        <a:p>
          <a:pPr>
            <a:lnSpc>
              <a:spcPct val="100000"/>
            </a:lnSpc>
          </a:pPr>
          <a:endParaRPr lang="en-US"/>
        </a:p>
      </dgm:t>
    </dgm:pt>
    <dgm:pt modelId="{A6B201E3-4AB5-499B-B03B-B68AB1293524}">
      <dgm:prSet custT="1"/>
      <dgm:spPr/>
      <dgm:t>
        <a:bodyPr/>
        <a:lstStyle/>
        <a:p>
          <a:pPr>
            <a:lnSpc>
              <a:spcPct val="100000"/>
            </a:lnSpc>
          </a:pPr>
          <a:r>
            <a:rPr lang="en-GB" sz="1600" dirty="0"/>
            <a:t>Comprehensive training prior to recruitment and placement </a:t>
          </a:r>
          <a:endParaRPr lang="en-US" sz="1600" dirty="0"/>
        </a:p>
      </dgm:t>
    </dgm:pt>
    <dgm:pt modelId="{902FBA5C-436A-42F6-87FF-A86B014BDE1B}" type="parTrans" cxnId="{C99B3F1E-AC7F-41F7-B1C0-729A3BEFDBF2}">
      <dgm:prSet/>
      <dgm:spPr/>
      <dgm:t>
        <a:bodyPr/>
        <a:lstStyle/>
        <a:p>
          <a:endParaRPr lang="en-US"/>
        </a:p>
      </dgm:t>
    </dgm:pt>
    <dgm:pt modelId="{17B3681B-B755-4451-BAED-AAB42F7AB04B}" type="sibTrans" cxnId="{C99B3F1E-AC7F-41F7-B1C0-729A3BEFDBF2}">
      <dgm:prSet/>
      <dgm:spPr/>
      <dgm:t>
        <a:bodyPr/>
        <a:lstStyle/>
        <a:p>
          <a:pPr>
            <a:lnSpc>
              <a:spcPct val="100000"/>
            </a:lnSpc>
          </a:pPr>
          <a:endParaRPr lang="en-US"/>
        </a:p>
      </dgm:t>
    </dgm:pt>
    <dgm:pt modelId="{4AD8B628-5D27-4584-B81E-1C14613A378B}">
      <dgm:prSet custT="1"/>
      <dgm:spPr/>
      <dgm:t>
        <a:bodyPr/>
        <a:lstStyle/>
        <a:p>
          <a:pPr>
            <a:lnSpc>
              <a:spcPct val="100000"/>
            </a:lnSpc>
          </a:pPr>
          <a:r>
            <a:rPr lang="en-GB" sz="1600" dirty="0"/>
            <a:t>Workplace needs assessment conducted with all graduates </a:t>
          </a:r>
          <a:endParaRPr lang="en-US" sz="1600" dirty="0"/>
        </a:p>
      </dgm:t>
    </dgm:pt>
    <dgm:pt modelId="{DA9F9D9B-58E1-4370-AF99-31D39950B256}" type="parTrans" cxnId="{6ADFAE76-52D7-4965-87EA-5A6BCB9CEFFE}">
      <dgm:prSet/>
      <dgm:spPr/>
      <dgm:t>
        <a:bodyPr/>
        <a:lstStyle/>
        <a:p>
          <a:endParaRPr lang="en-US"/>
        </a:p>
      </dgm:t>
    </dgm:pt>
    <dgm:pt modelId="{2A801A25-2676-4F10-B74D-82BC2E052577}" type="sibTrans" cxnId="{6ADFAE76-52D7-4965-87EA-5A6BCB9CEFFE}">
      <dgm:prSet/>
      <dgm:spPr/>
      <dgm:t>
        <a:bodyPr/>
        <a:lstStyle/>
        <a:p>
          <a:pPr>
            <a:lnSpc>
              <a:spcPct val="100000"/>
            </a:lnSpc>
          </a:pPr>
          <a:endParaRPr lang="en-US"/>
        </a:p>
      </dgm:t>
    </dgm:pt>
    <dgm:pt modelId="{43DAA085-A342-4285-9BCD-0FBE6A97E74C}">
      <dgm:prSet custT="1"/>
      <dgm:spPr/>
      <dgm:t>
        <a:bodyPr/>
        <a:lstStyle/>
        <a:p>
          <a:pPr>
            <a:lnSpc>
              <a:spcPct val="100000"/>
            </a:lnSpc>
          </a:pPr>
          <a:r>
            <a:rPr lang="en-GB" sz="1600" dirty="0"/>
            <a:t>Ongoing support from WAM Team throughout</a:t>
          </a:r>
          <a:endParaRPr lang="en-US" sz="1600" dirty="0"/>
        </a:p>
      </dgm:t>
    </dgm:pt>
    <dgm:pt modelId="{18C4CA49-012D-47F7-B6B0-F3676CB5F579}" type="parTrans" cxnId="{270F8B23-5851-4805-A265-506B065FC0D6}">
      <dgm:prSet/>
      <dgm:spPr/>
      <dgm:t>
        <a:bodyPr/>
        <a:lstStyle/>
        <a:p>
          <a:endParaRPr lang="en-US"/>
        </a:p>
      </dgm:t>
    </dgm:pt>
    <dgm:pt modelId="{3B1221E9-8289-45FC-BB01-375747AB3C7D}" type="sibTrans" cxnId="{270F8B23-5851-4805-A265-506B065FC0D6}">
      <dgm:prSet/>
      <dgm:spPr/>
      <dgm:t>
        <a:bodyPr/>
        <a:lstStyle/>
        <a:p>
          <a:endParaRPr lang="en-US"/>
        </a:p>
      </dgm:t>
    </dgm:pt>
    <dgm:pt modelId="{11265F51-A682-4C4E-A993-2CF93B76420E}">
      <dgm:prSet custT="1"/>
      <dgm:spPr/>
      <dgm:t>
        <a:bodyPr/>
        <a:lstStyle/>
        <a:p>
          <a:pPr>
            <a:lnSpc>
              <a:spcPct val="100000"/>
            </a:lnSpc>
          </a:pPr>
          <a:r>
            <a:rPr lang="en-US" sz="1600" dirty="0"/>
            <a:t>Graduates get paid work opportunities and experience the world of work in a supported way</a:t>
          </a:r>
        </a:p>
      </dgm:t>
    </dgm:pt>
    <dgm:pt modelId="{F97C150B-B661-4146-8DB4-27B81A099482}" type="parTrans" cxnId="{78CB3B85-4538-4BBD-9EEA-24056B01A425}">
      <dgm:prSet/>
      <dgm:spPr/>
      <dgm:t>
        <a:bodyPr/>
        <a:lstStyle/>
        <a:p>
          <a:endParaRPr lang="en-GB"/>
        </a:p>
      </dgm:t>
    </dgm:pt>
    <dgm:pt modelId="{88C0185B-589F-4EF3-94E6-4753C548B63B}" type="sibTrans" cxnId="{78CB3B85-4538-4BBD-9EEA-24056B01A425}">
      <dgm:prSet/>
      <dgm:spPr/>
      <dgm:t>
        <a:bodyPr/>
        <a:lstStyle/>
        <a:p>
          <a:pPr>
            <a:lnSpc>
              <a:spcPct val="100000"/>
            </a:lnSpc>
          </a:pPr>
          <a:endParaRPr lang="en-GB"/>
        </a:p>
      </dgm:t>
    </dgm:pt>
    <dgm:pt modelId="{AEE0BDE1-419A-4631-8E58-60EE7F848051}" type="pres">
      <dgm:prSet presAssocID="{4DF4C84D-5B0B-4BDC-926A-A8285007138F}" presName="root" presStyleCnt="0">
        <dgm:presLayoutVars>
          <dgm:dir/>
          <dgm:resizeHandles val="exact"/>
        </dgm:presLayoutVars>
      </dgm:prSet>
      <dgm:spPr/>
    </dgm:pt>
    <dgm:pt modelId="{54FE7689-6C0E-4572-A13B-9F9D0D0521C5}" type="pres">
      <dgm:prSet presAssocID="{4DF4C84D-5B0B-4BDC-926A-A8285007138F}" presName="container" presStyleCnt="0">
        <dgm:presLayoutVars>
          <dgm:dir/>
          <dgm:resizeHandles val="exact"/>
        </dgm:presLayoutVars>
      </dgm:prSet>
      <dgm:spPr/>
    </dgm:pt>
    <dgm:pt modelId="{BB59570C-863E-43F6-A6B6-5131086BE396}" type="pres">
      <dgm:prSet presAssocID="{9C9AAF41-1B3D-4AEC-8E21-47C75AB8F1FF}" presName="compNode" presStyleCnt="0"/>
      <dgm:spPr/>
    </dgm:pt>
    <dgm:pt modelId="{C9256971-50F2-4E09-99B2-ECAE808F5FD7}" type="pres">
      <dgm:prSet presAssocID="{9C9AAF41-1B3D-4AEC-8E21-47C75AB8F1FF}" presName="iconBgRect" presStyleLbl="bgShp" presStyleIdx="0" presStyleCnt="6"/>
      <dgm:spPr>
        <a:solidFill>
          <a:srgbClr val="6E5093"/>
        </a:solidFill>
      </dgm:spPr>
    </dgm:pt>
    <dgm:pt modelId="{46A82B01-1011-4ABA-A554-C6C9C9EACD97}" type="pres">
      <dgm:prSet presAssocID="{9C9AAF41-1B3D-4AEC-8E21-47C75AB8F1F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7FE264BC-3FFD-4DAE-87D4-C12FB36142A2}" type="pres">
      <dgm:prSet presAssocID="{9C9AAF41-1B3D-4AEC-8E21-47C75AB8F1FF}" presName="spaceRect" presStyleCnt="0"/>
      <dgm:spPr/>
    </dgm:pt>
    <dgm:pt modelId="{1B0B86F7-57E8-41F8-B1CC-7788DCBCA421}" type="pres">
      <dgm:prSet presAssocID="{9C9AAF41-1B3D-4AEC-8E21-47C75AB8F1FF}" presName="textRect" presStyleLbl="revTx" presStyleIdx="0" presStyleCnt="6">
        <dgm:presLayoutVars>
          <dgm:chMax val="1"/>
          <dgm:chPref val="1"/>
        </dgm:presLayoutVars>
      </dgm:prSet>
      <dgm:spPr/>
    </dgm:pt>
    <dgm:pt modelId="{C08A3B3A-32BE-45B1-A263-4B3236E59630}" type="pres">
      <dgm:prSet presAssocID="{7C1185F2-4A94-4595-ADF4-BCB5E4A853F4}" presName="sibTrans" presStyleLbl="sibTrans2D1" presStyleIdx="0" presStyleCnt="0"/>
      <dgm:spPr/>
    </dgm:pt>
    <dgm:pt modelId="{1F8072CB-5245-4B42-9536-26E1B08F8F60}" type="pres">
      <dgm:prSet presAssocID="{11265F51-A682-4C4E-A993-2CF93B76420E}" presName="compNode" presStyleCnt="0"/>
      <dgm:spPr/>
    </dgm:pt>
    <dgm:pt modelId="{06AFAF96-2B56-4740-AEEA-DCE53D28D1B4}" type="pres">
      <dgm:prSet presAssocID="{11265F51-A682-4C4E-A993-2CF93B76420E}" presName="iconBgRect" presStyleLbl="bgShp" presStyleIdx="1" presStyleCnt="6"/>
      <dgm:spPr>
        <a:solidFill>
          <a:srgbClr val="E05AE3"/>
        </a:solidFill>
      </dgm:spPr>
    </dgm:pt>
    <dgm:pt modelId="{A808FF19-0578-4AF0-BCC3-0F50F546369C}" type="pres">
      <dgm:prSet presAssocID="{11265F51-A682-4C4E-A993-2CF93B76420E}"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aduation cap with solid fill"/>
        </a:ext>
      </dgm:extLst>
    </dgm:pt>
    <dgm:pt modelId="{D04CB0F0-2BCF-45C7-AF49-8B02288372B8}" type="pres">
      <dgm:prSet presAssocID="{11265F51-A682-4C4E-A993-2CF93B76420E}" presName="spaceRect" presStyleCnt="0"/>
      <dgm:spPr/>
    </dgm:pt>
    <dgm:pt modelId="{C50DE04F-4A22-4E6D-816D-FFCB9FA397D4}" type="pres">
      <dgm:prSet presAssocID="{11265F51-A682-4C4E-A993-2CF93B76420E}" presName="textRect" presStyleLbl="revTx" presStyleIdx="1" presStyleCnt="6">
        <dgm:presLayoutVars>
          <dgm:chMax val="1"/>
          <dgm:chPref val="1"/>
        </dgm:presLayoutVars>
      </dgm:prSet>
      <dgm:spPr/>
    </dgm:pt>
    <dgm:pt modelId="{A3EF78C6-F793-4840-B75B-F062D12232D5}" type="pres">
      <dgm:prSet presAssocID="{88C0185B-589F-4EF3-94E6-4753C548B63B}" presName="sibTrans" presStyleLbl="sibTrans2D1" presStyleIdx="0" presStyleCnt="0"/>
      <dgm:spPr/>
    </dgm:pt>
    <dgm:pt modelId="{613943B5-DDAB-4873-9D0A-4D0B50939D0E}" type="pres">
      <dgm:prSet presAssocID="{E8E48157-5D36-4991-AFDD-C553A4D5BB7E}" presName="compNode" presStyleCnt="0"/>
      <dgm:spPr/>
    </dgm:pt>
    <dgm:pt modelId="{AFEDFA59-864E-4BE1-9908-DD910B8486DB}" type="pres">
      <dgm:prSet presAssocID="{E8E48157-5D36-4991-AFDD-C553A4D5BB7E}" presName="iconBgRect" presStyleLbl="bgShp" presStyleIdx="2" presStyleCnt="6"/>
      <dgm:spPr>
        <a:solidFill>
          <a:srgbClr val="FABD00"/>
        </a:solidFill>
      </dgm:spPr>
    </dgm:pt>
    <dgm:pt modelId="{12CD4D3C-DBC6-42BC-B51B-AA81E1709D13}" type="pres">
      <dgm:prSet presAssocID="{E8E48157-5D36-4991-AFDD-C553A4D5BB7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iefcase"/>
        </a:ext>
      </dgm:extLst>
    </dgm:pt>
    <dgm:pt modelId="{08AC2A86-25B4-4CF1-AD06-E462DEA08EFF}" type="pres">
      <dgm:prSet presAssocID="{E8E48157-5D36-4991-AFDD-C553A4D5BB7E}" presName="spaceRect" presStyleCnt="0"/>
      <dgm:spPr/>
    </dgm:pt>
    <dgm:pt modelId="{C656C043-E4A9-46D0-BECB-7C1364E0A3EA}" type="pres">
      <dgm:prSet presAssocID="{E8E48157-5D36-4991-AFDD-C553A4D5BB7E}" presName="textRect" presStyleLbl="revTx" presStyleIdx="2" presStyleCnt="6">
        <dgm:presLayoutVars>
          <dgm:chMax val="1"/>
          <dgm:chPref val="1"/>
        </dgm:presLayoutVars>
      </dgm:prSet>
      <dgm:spPr/>
    </dgm:pt>
    <dgm:pt modelId="{4983E8D4-A66F-47D2-8B0A-5152F48A7F35}" type="pres">
      <dgm:prSet presAssocID="{44CF0236-9B89-4C18-B3B3-27235E528A16}" presName="sibTrans" presStyleLbl="sibTrans2D1" presStyleIdx="0" presStyleCnt="0"/>
      <dgm:spPr/>
    </dgm:pt>
    <dgm:pt modelId="{6F028D97-A697-43FA-9FCF-0B11A27B1121}" type="pres">
      <dgm:prSet presAssocID="{A6B201E3-4AB5-499B-B03B-B68AB1293524}" presName="compNode" presStyleCnt="0"/>
      <dgm:spPr/>
    </dgm:pt>
    <dgm:pt modelId="{64FDFFCF-C31C-4278-98CA-983A0372123E}" type="pres">
      <dgm:prSet presAssocID="{A6B201E3-4AB5-499B-B03B-B68AB1293524}" presName="iconBgRect" presStyleLbl="bgShp" presStyleIdx="3" presStyleCnt="6"/>
      <dgm:spPr>
        <a:solidFill>
          <a:schemeClr val="accent5">
            <a:lumMod val="50000"/>
          </a:schemeClr>
        </a:solidFill>
      </dgm:spPr>
    </dgm:pt>
    <dgm:pt modelId="{7783DE33-029A-4266-84ED-28286D3D110A}" type="pres">
      <dgm:prSet presAssocID="{A6B201E3-4AB5-499B-B03B-B68AB129352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012D915C-C02B-48D2-BEC6-E3939295A582}" type="pres">
      <dgm:prSet presAssocID="{A6B201E3-4AB5-499B-B03B-B68AB1293524}" presName="spaceRect" presStyleCnt="0"/>
      <dgm:spPr/>
    </dgm:pt>
    <dgm:pt modelId="{6DB81B1B-2C66-4CD2-84B9-90E63F351FC2}" type="pres">
      <dgm:prSet presAssocID="{A6B201E3-4AB5-499B-B03B-B68AB1293524}" presName="textRect" presStyleLbl="revTx" presStyleIdx="3" presStyleCnt="6">
        <dgm:presLayoutVars>
          <dgm:chMax val="1"/>
          <dgm:chPref val="1"/>
        </dgm:presLayoutVars>
      </dgm:prSet>
      <dgm:spPr/>
    </dgm:pt>
    <dgm:pt modelId="{97E246F6-3195-453B-B500-5C593482D4A8}" type="pres">
      <dgm:prSet presAssocID="{17B3681B-B755-4451-BAED-AAB42F7AB04B}" presName="sibTrans" presStyleLbl="sibTrans2D1" presStyleIdx="0" presStyleCnt="0"/>
      <dgm:spPr/>
    </dgm:pt>
    <dgm:pt modelId="{7B924EA6-3738-43FB-BE8C-92F80730E50E}" type="pres">
      <dgm:prSet presAssocID="{4AD8B628-5D27-4584-B81E-1C14613A378B}" presName="compNode" presStyleCnt="0"/>
      <dgm:spPr/>
    </dgm:pt>
    <dgm:pt modelId="{08A267FF-CFE6-4713-ACE0-4806F439E88D}" type="pres">
      <dgm:prSet presAssocID="{4AD8B628-5D27-4584-B81E-1C14613A378B}" presName="iconBgRect" presStyleLbl="bgShp" presStyleIdx="4" presStyleCnt="6"/>
      <dgm:spPr>
        <a:solidFill>
          <a:srgbClr val="2C595F"/>
        </a:solidFill>
      </dgm:spPr>
    </dgm:pt>
    <dgm:pt modelId="{2B001B91-CC10-4031-A713-94BCC0539D03}" type="pres">
      <dgm:prSet presAssocID="{4AD8B628-5D27-4584-B81E-1C14613A378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List"/>
        </a:ext>
      </dgm:extLst>
    </dgm:pt>
    <dgm:pt modelId="{F482120B-6829-4111-8339-24F1ABA5B477}" type="pres">
      <dgm:prSet presAssocID="{4AD8B628-5D27-4584-B81E-1C14613A378B}" presName="spaceRect" presStyleCnt="0"/>
      <dgm:spPr/>
    </dgm:pt>
    <dgm:pt modelId="{ACAD5BC7-E78D-42CC-A0A8-8CAA733CC6CA}" type="pres">
      <dgm:prSet presAssocID="{4AD8B628-5D27-4584-B81E-1C14613A378B}" presName="textRect" presStyleLbl="revTx" presStyleIdx="4" presStyleCnt="6">
        <dgm:presLayoutVars>
          <dgm:chMax val="1"/>
          <dgm:chPref val="1"/>
        </dgm:presLayoutVars>
      </dgm:prSet>
      <dgm:spPr/>
    </dgm:pt>
    <dgm:pt modelId="{12B263ED-D278-40F9-97E5-E6ED72F4F302}" type="pres">
      <dgm:prSet presAssocID="{2A801A25-2676-4F10-B74D-82BC2E052577}" presName="sibTrans" presStyleLbl="sibTrans2D1" presStyleIdx="0" presStyleCnt="0"/>
      <dgm:spPr/>
    </dgm:pt>
    <dgm:pt modelId="{AB515326-557F-454D-A15D-EB85FD6B8A97}" type="pres">
      <dgm:prSet presAssocID="{43DAA085-A342-4285-9BCD-0FBE6A97E74C}" presName="compNode" presStyleCnt="0"/>
      <dgm:spPr/>
    </dgm:pt>
    <dgm:pt modelId="{168CC362-430A-4E3F-B74C-0FF21610F588}" type="pres">
      <dgm:prSet presAssocID="{43DAA085-A342-4285-9BCD-0FBE6A97E74C}" presName="iconBgRect" presStyleLbl="bgShp" presStyleIdx="5" presStyleCnt="6"/>
      <dgm:spPr>
        <a:solidFill>
          <a:srgbClr val="C00000"/>
        </a:solidFill>
      </dgm:spPr>
    </dgm:pt>
    <dgm:pt modelId="{53A8FC48-E144-495C-B7FF-8F32342F8F9C}" type="pres">
      <dgm:prSet presAssocID="{43DAA085-A342-4285-9BCD-0FBE6A97E74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sers"/>
        </a:ext>
      </dgm:extLst>
    </dgm:pt>
    <dgm:pt modelId="{1B98B83E-211B-4460-9910-8CA4D4E67E1F}" type="pres">
      <dgm:prSet presAssocID="{43DAA085-A342-4285-9BCD-0FBE6A97E74C}" presName="spaceRect" presStyleCnt="0"/>
      <dgm:spPr/>
    </dgm:pt>
    <dgm:pt modelId="{808567D9-5811-4EED-BD40-310CB5C492F5}" type="pres">
      <dgm:prSet presAssocID="{43DAA085-A342-4285-9BCD-0FBE6A97E74C}" presName="textRect" presStyleLbl="revTx" presStyleIdx="5" presStyleCnt="6">
        <dgm:presLayoutVars>
          <dgm:chMax val="1"/>
          <dgm:chPref val="1"/>
        </dgm:presLayoutVars>
      </dgm:prSet>
      <dgm:spPr/>
    </dgm:pt>
  </dgm:ptLst>
  <dgm:cxnLst>
    <dgm:cxn modelId="{145FD613-1E2D-4F5C-8410-25294B3AF453}" type="presOf" srcId="{11265F51-A682-4C4E-A993-2CF93B76420E}" destId="{C50DE04F-4A22-4E6D-816D-FFCB9FA397D4}" srcOrd="0" destOrd="0" presId="urn:microsoft.com/office/officeart/2018/2/layout/IconCircleList"/>
    <dgm:cxn modelId="{0B7AAC1B-C87D-4A76-BD8E-B829D9EE1CDE}" type="presOf" srcId="{E8E48157-5D36-4991-AFDD-C553A4D5BB7E}" destId="{C656C043-E4A9-46D0-BECB-7C1364E0A3EA}" srcOrd="0" destOrd="0" presId="urn:microsoft.com/office/officeart/2018/2/layout/IconCircleList"/>
    <dgm:cxn modelId="{C99B3F1E-AC7F-41F7-B1C0-729A3BEFDBF2}" srcId="{4DF4C84D-5B0B-4BDC-926A-A8285007138F}" destId="{A6B201E3-4AB5-499B-B03B-B68AB1293524}" srcOrd="3" destOrd="0" parTransId="{902FBA5C-436A-42F6-87FF-A86B014BDE1B}" sibTransId="{17B3681B-B755-4451-BAED-AAB42F7AB04B}"/>
    <dgm:cxn modelId="{270F8B23-5851-4805-A265-506B065FC0D6}" srcId="{4DF4C84D-5B0B-4BDC-926A-A8285007138F}" destId="{43DAA085-A342-4285-9BCD-0FBE6A97E74C}" srcOrd="5" destOrd="0" parTransId="{18C4CA49-012D-47F7-B6B0-F3676CB5F579}" sibTransId="{3B1221E9-8289-45FC-BB01-375747AB3C7D}"/>
    <dgm:cxn modelId="{69E19F2F-6EA1-4A58-A19B-2DD1A76A94FC}" type="presOf" srcId="{88C0185B-589F-4EF3-94E6-4753C548B63B}" destId="{A3EF78C6-F793-4840-B75B-F062D12232D5}" srcOrd="0" destOrd="0" presId="urn:microsoft.com/office/officeart/2018/2/layout/IconCircleList"/>
    <dgm:cxn modelId="{BC87EC66-D426-4C3C-B524-3B2F50145A41}" type="presOf" srcId="{43DAA085-A342-4285-9BCD-0FBE6A97E74C}" destId="{808567D9-5811-4EED-BD40-310CB5C492F5}" srcOrd="0" destOrd="0" presId="urn:microsoft.com/office/officeart/2018/2/layout/IconCircleList"/>
    <dgm:cxn modelId="{D44FCC69-4322-4A0A-8A18-F2754E56DC0E}" type="presOf" srcId="{7C1185F2-4A94-4595-ADF4-BCB5E4A853F4}" destId="{C08A3B3A-32BE-45B1-A263-4B3236E59630}" srcOrd="0" destOrd="0" presId="urn:microsoft.com/office/officeart/2018/2/layout/IconCircleList"/>
    <dgm:cxn modelId="{0787AF4D-86B6-443B-B391-20B4E9740818}" type="presOf" srcId="{4AD8B628-5D27-4584-B81E-1C14613A378B}" destId="{ACAD5BC7-E78D-42CC-A0A8-8CAA733CC6CA}" srcOrd="0" destOrd="0" presId="urn:microsoft.com/office/officeart/2018/2/layout/IconCircleList"/>
    <dgm:cxn modelId="{93E31B73-4F76-4D12-AF9E-8B55E62F1059}" type="presOf" srcId="{A6B201E3-4AB5-499B-B03B-B68AB1293524}" destId="{6DB81B1B-2C66-4CD2-84B9-90E63F351FC2}" srcOrd="0" destOrd="0" presId="urn:microsoft.com/office/officeart/2018/2/layout/IconCircleList"/>
    <dgm:cxn modelId="{6ADFAE76-52D7-4965-87EA-5A6BCB9CEFFE}" srcId="{4DF4C84D-5B0B-4BDC-926A-A8285007138F}" destId="{4AD8B628-5D27-4584-B81E-1C14613A378B}" srcOrd="4" destOrd="0" parTransId="{DA9F9D9B-58E1-4370-AF99-31D39950B256}" sibTransId="{2A801A25-2676-4F10-B74D-82BC2E052577}"/>
    <dgm:cxn modelId="{6B839280-AA44-4117-A62B-025A9B1C5814}" type="presOf" srcId="{17B3681B-B755-4451-BAED-AAB42F7AB04B}" destId="{97E246F6-3195-453B-B500-5C593482D4A8}" srcOrd="0" destOrd="0" presId="urn:microsoft.com/office/officeart/2018/2/layout/IconCircleList"/>
    <dgm:cxn modelId="{78CB3B85-4538-4BBD-9EEA-24056B01A425}" srcId="{4DF4C84D-5B0B-4BDC-926A-A8285007138F}" destId="{11265F51-A682-4C4E-A993-2CF93B76420E}" srcOrd="1" destOrd="0" parTransId="{F97C150B-B661-4146-8DB4-27B81A099482}" sibTransId="{88C0185B-589F-4EF3-94E6-4753C548B63B}"/>
    <dgm:cxn modelId="{DF3097C9-7C5D-44E5-AA99-291E1A4AEFA5}" type="presOf" srcId="{9C9AAF41-1B3D-4AEC-8E21-47C75AB8F1FF}" destId="{1B0B86F7-57E8-41F8-B1CC-7788DCBCA421}" srcOrd="0" destOrd="0" presId="urn:microsoft.com/office/officeart/2018/2/layout/IconCircleList"/>
    <dgm:cxn modelId="{7C6B73D4-F713-4AEE-A5DF-30C5FC469948}" type="presOf" srcId="{4DF4C84D-5B0B-4BDC-926A-A8285007138F}" destId="{AEE0BDE1-419A-4631-8E58-60EE7F848051}" srcOrd="0" destOrd="0" presId="urn:microsoft.com/office/officeart/2018/2/layout/IconCircleList"/>
    <dgm:cxn modelId="{4949E3E2-776C-44D0-B36A-330D25DB176D}" type="presOf" srcId="{44CF0236-9B89-4C18-B3B3-27235E528A16}" destId="{4983E8D4-A66F-47D2-8B0A-5152F48A7F35}" srcOrd="0" destOrd="0" presId="urn:microsoft.com/office/officeart/2018/2/layout/IconCircleList"/>
    <dgm:cxn modelId="{3C0A08EB-E206-4CCF-B67A-7AD3EE1CB1BF}" srcId="{4DF4C84D-5B0B-4BDC-926A-A8285007138F}" destId="{9C9AAF41-1B3D-4AEC-8E21-47C75AB8F1FF}" srcOrd="0" destOrd="0" parTransId="{5F96A5A1-7823-439E-A21D-34D11DC1CA60}" sibTransId="{7C1185F2-4A94-4595-ADF4-BCB5E4A853F4}"/>
    <dgm:cxn modelId="{B7099EFA-F862-4FB1-A00F-A0B56D52D49F}" type="presOf" srcId="{2A801A25-2676-4F10-B74D-82BC2E052577}" destId="{12B263ED-D278-40F9-97E5-E6ED72F4F302}" srcOrd="0" destOrd="0" presId="urn:microsoft.com/office/officeart/2018/2/layout/IconCircleList"/>
    <dgm:cxn modelId="{10E161FB-B079-4DA5-9C8B-1B9DD6B9B852}" srcId="{4DF4C84D-5B0B-4BDC-926A-A8285007138F}" destId="{E8E48157-5D36-4991-AFDD-C553A4D5BB7E}" srcOrd="2" destOrd="0" parTransId="{85785D68-1B40-44CE-A414-1DC73718EAE6}" sibTransId="{44CF0236-9B89-4C18-B3B3-27235E528A16}"/>
    <dgm:cxn modelId="{15F79461-54CC-4C5D-B4CD-9E6B2B3BA2F1}" type="presParOf" srcId="{AEE0BDE1-419A-4631-8E58-60EE7F848051}" destId="{54FE7689-6C0E-4572-A13B-9F9D0D0521C5}" srcOrd="0" destOrd="0" presId="urn:microsoft.com/office/officeart/2018/2/layout/IconCircleList"/>
    <dgm:cxn modelId="{099A7105-5F05-40BD-8170-B602942B778A}" type="presParOf" srcId="{54FE7689-6C0E-4572-A13B-9F9D0D0521C5}" destId="{BB59570C-863E-43F6-A6B6-5131086BE396}" srcOrd="0" destOrd="0" presId="urn:microsoft.com/office/officeart/2018/2/layout/IconCircleList"/>
    <dgm:cxn modelId="{DCD8A436-6C6E-4C3E-A153-58CF6E2F9429}" type="presParOf" srcId="{BB59570C-863E-43F6-A6B6-5131086BE396}" destId="{C9256971-50F2-4E09-99B2-ECAE808F5FD7}" srcOrd="0" destOrd="0" presId="urn:microsoft.com/office/officeart/2018/2/layout/IconCircleList"/>
    <dgm:cxn modelId="{CB000204-866B-42F5-976A-36C11FC189A1}" type="presParOf" srcId="{BB59570C-863E-43F6-A6B6-5131086BE396}" destId="{46A82B01-1011-4ABA-A554-C6C9C9EACD97}" srcOrd="1" destOrd="0" presId="urn:microsoft.com/office/officeart/2018/2/layout/IconCircleList"/>
    <dgm:cxn modelId="{8EBC396B-2987-4D96-8597-A5F848D9100E}" type="presParOf" srcId="{BB59570C-863E-43F6-A6B6-5131086BE396}" destId="{7FE264BC-3FFD-4DAE-87D4-C12FB36142A2}" srcOrd="2" destOrd="0" presId="urn:microsoft.com/office/officeart/2018/2/layout/IconCircleList"/>
    <dgm:cxn modelId="{B4272C70-BDAB-42D4-9414-14A6BB3189E8}" type="presParOf" srcId="{BB59570C-863E-43F6-A6B6-5131086BE396}" destId="{1B0B86F7-57E8-41F8-B1CC-7788DCBCA421}" srcOrd="3" destOrd="0" presId="urn:microsoft.com/office/officeart/2018/2/layout/IconCircleList"/>
    <dgm:cxn modelId="{37E0D0BC-405F-4DE5-AF2F-D2FCC62B9189}" type="presParOf" srcId="{54FE7689-6C0E-4572-A13B-9F9D0D0521C5}" destId="{C08A3B3A-32BE-45B1-A263-4B3236E59630}" srcOrd="1" destOrd="0" presId="urn:microsoft.com/office/officeart/2018/2/layout/IconCircleList"/>
    <dgm:cxn modelId="{4323F2D1-DB93-4906-91E3-8A89E5A6F941}" type="presParOf" srcId="{54FE7689-6C0E-4572-A13B-9F9D0D0521C5}" destId="{1F8072CB-5245-4B42-9536-26E1B08F8F60}" srcOrd="2" destOrd="0" presId="urn:microsoft.com/office/officeart/2018/2/layout/IconCircleList"/>
    <dgm:cxn modelId="{DCDEDFDA-1EF2-48E1-A9A3-3E3BB4E1A2CF}" type="presParOf" srcId="{1F8072CB-5245-4B42-9536-26E1B08F8F60}" destId="{06AFAF96-2B56-4740-AEEA-DCE53D28D1B4}" srcOrd="0" destOrd="0" presId="urn:microsoft.com/office/officeart/2018/2/layout/IconCircleList"/>
    <dgm:cxn modelId="{3A85B3D7-6685-4A47-8DDB-BEA0A2241908}" type="presParOf" srcId="{1F8072CB-5245-4B42-9536-26E1B08F8F60}" destId="{A808FF19-0578-4AF0-BCC3-0F50F546369C}" srcOrd="1" destOrd="0" presId="urn:microsoft.com/office/officeart/2018/2/layout/IconCircleList"/>
    <dgm:cxn modelId="{BCB4BB0C-9E94-4D25-89FD-D5D72D755A0C}" type="presParOf" srcId="{1F8072CB-5245-4B42-9536-26E1B08F8F60}" destId="{D04CB0F0-2BCF-45C7-AF49-8B02288372B8}" srcOrd="2" destOrd="0" presId="urn:microsoft.com/office/officeart/2018/2/layout/IconCircleList"/>
    <dgm:cxn modelId="{6FE6D0F8-8703-4979-A9E1-F9059C44334D}" type="presParOf" srcId="{1F8072CB-5245-4B42-9536-26E1B08F8F60}" destId="{C50DE04F-4A22-4E6D-816D-FFCB9FA397D4}" srcOrd="3" destOrd="0" presId="urn:microsoft.com/office/officeart/2018/2/layout/IconCircleList"/>
    <dgm:cxn modelId="{C28FFC52-FAC6-46DE-903B-A2820186FBCB}" type="presParOf" srcId="{54FE7689-6C0E-4572-A13B-9F9D0D0521C5}" destId="{A3EF78C6-F793-4840-B75B-F062D12232D5}" srcOrd="3" destOrd="0" presId="urn:microsoft.com/office/officeart/2018/2/layout/IconCircleList"/>
    <dgm:cxn modelId="{D1BBD1A3-8AEA-438B-9431-F991AB56A714}" type="presParOf" srcId="{54FE7689-6C0E-4572-A13B-9F9D0D0521C5}" destId="{613943B5-DDAB-4873-9D0A-4D0B50939D0E}" srcOrd="4" destOrd="0" presId="urn:microsoft.com/office/officeart/2018/2/layout/IconCircleList"/>
    <dgm:cxn modelId="{7C8BDE8D-06DE-4DEA-9860-EE38EDD2E7DF}" type="presParOf" srcId="{613943B5-DDAB-4873-9D0A-4D0B50939D0E}" destId="{AFEDFA59-864E-4BE1-9908-DD910B8486DB}" srcOrd="0" destOrd="0" presId="urn:microsoft.com/office/officeart/2018/2/layout/IconCircleList"/>
    <dgm:cxn modelId="{D82B81A7-D0E2-4334-ADB0-BE6DF2AE07DE}" type="presParOf" srcId="{613943B5-DDAB-4873-9D0A-4D0B50939D0E}" destId="{12CD4D3C-DBC6-42BC-B51B-AA81E1709D13}" srcOrd="1" destOrd="0" presId="urn:microsoft.com/office/officeart/2018/2/layout/IconCircleList"/>
    <dgm:cxn modelId="{1269F028-E281-4DD0-8E0A-A8B7E8A0897C}" type="presParOf" srcId="{613943B5-DDAB-4873-9D0A-4D0B50939D0E}" destId="{08AC2A86-25B4-4CF1-AD06-E462DEA08EFF}" srcOrd="2" destOrd="0" presId="urn:microsoft.com/office/officeart/2018/2/layout/IconCircleList"/>
    <dgm:cxn modelId="{58E1999F-3A24-46E6-B926-F43AF17863DD}" type="presParOf" srcId="{613943B5-DDAB-4873-9D0A-4D0B50939D0E}" destId="{C656C043-E4A9-46D0-BECB-7C1364E0A3EA}" srcOrd="3" destOrd="0" presId="urn:microsoft.com/office/officeart/2018/2/layout/IconCircleList"/>
    <dgm:cxn modelId="{2202FC68-266C-407A-9AB8-F07E21BDE77A}" type="presParOf" srcId="{54FE7689-6C0E-4572-A13B-9F9D0D0521C5}" destId="{4983E8D4-A66F-47D2-8B0A-5152F48A7F35}" srcOrd="5" destOrd="0" presId="urn:microsoft.com/office/officeart/2018/2/layout/IconCircleList"/>
    <dgm:cxn modelId="{B2D20A92-A5AD-4B13-878E-4B0EA291E637}" type="presParOf" srcId="{54FE7689-6C0E-4572-A13B-9F9D0D0521C5}" destId="{6F028D97-A697-43FA-9FCF-0B11A27B1121}" srcOrd="6" destOrd="0" presId="urn:microsoft.com/office/officeart/2018/2/layout/IconCircleList"/>
    <dgm:cxn modelId="{835166C1-FAE6-4652-85B6-6E18A44D873D}" type="presParOf" srcId="{6F028D97-A697-43FA-9FCF-0B11A27B1121}" destId="{64FDFFCF-C31C-4278-98CA-983A0372123E}" srcOrd="0" destOrd="0" presId="urn:microsoft.com/office/officeart/2018/2/layout/IconCircleList"/>
    <dgm:cxn modelId="{69678108-A3C1-4599-B1EF-77C24100867A}" type="presParOf" srcId="{6F028D97-A697-43FA-9FCF-0B11A27B1121}" destId="{7783DE33-029A-4266-84ED-28286D3D110A}" srcOrd="1" destOrd="0" presId="urn:microsoft.com/office/officeart/2018/2/layout/IconCircleList"/>
    <dgm:cxn modelId="{6B023EC2-3F8E-49AF-9541-8AC30DEDD820}" type="presParOf" srcId="{6F028D97-A697-43FA-9FCF-0B11A27B1121}" destId="{012D915C-C02B-48D2-BEC6-E3939295A582}" srcOrd="2" destOrd="0" presId="urn:microsoft.com/office/officeart/2018/2/layout/IconCircleList"/>
    <dgm:cxn modelId="{93E64117-FCB9-487B-98A0-8216A5FDF5B6}" type="presParOf" srcId="{6F028D97-A697-43FA-9FCF-0B11A27B1121}" destId="{6DB81B1B-2C66-4CD2-84B9-90E63F351FC2}" srcOrd="3" destOrd="0" presId="urn:microsoft.com/office/officeart/2018/2/layout/IconCircleList"/>
    <dgm:cxn modelId="{BAEBD3FA-7E14-443C-A780-2E2488FD3667}" type="presParOf" srcId="{54FE7689-6C0E-4572-A13B-9F9D0D0521C5}" destId="{97E246F6-3195-453B-B500-5C593482D4A8}" srcOrd="7" destOrd="0" presId="urn:microsoft.com/office/officeart/2018/2/layout/IconCircleList"/>
    <dgm:cxn modelId="{EF1EC695-E910-4395-8F96-12EBE085B6E1}" type="presParOf" srcId="{54FE7689-6C0E-4572-A13B-9F9D0D0521C5}" destId="{7B924EA6-3738-43FB-BE8C-92F80730E50E}" srcOrd="8" destOrd="0" presId="urn:microsoft.com/office/officeart/2018/2/layout/IconCircleList"/>
    <dgm:cxn modelId="{281E4DD1-47AD-4501-8959-122BA951B2A2}" type="presParOf" srcId="{7B924EA6-3738-43FB-BE8C-92F80730E50E}" destId="{08A267FF-CFE6-4713-ACE0-4806F439E88D}" srcOrd="0" destOrd="0" presId="urn:microsoft.com/office/officeart/2018/2/layout/IconCircleList"/>
    <dgm:cxn modelId="{9CD9BA25-DFF4-4E47-AAF8-FEAAF0BECFBB}" type="presParOf" srcId="{7B924EA6-3738-43FB-BE8C-92F80730E50E}" destId="{2B001B91-CC10-4031-A713-94BCC0539D03}" srcOrd="1" destOrd="0" presId="urn:microsoft.com/office/officeart/2018/2/layout/IconCircleList"/>
    <dgm:cxn modelId="{6C248280-0F1F-4782-9A83-D351D3AB617A}" type="presParOf" srcId="{7B924EA6-3738-43FB-BE8C-92F80730E50E}" destId="{F482120B-6829-4111-8339-24F1ABA5B477}" srcOrd="2" destOrd="0" presId="urn:microsoft.com/office/officeart/2018/2/layout/IconCircleList"/>
    <dgm:cxn modelId="{0C1794A2-4A57-4606-BCC0-BF87D1790497}" type="presParOf" srcId="{7B924EA6-3738-43FB-BE8C-92F80730E50E}" destId="{ACAD5BC7-E78D-42CC-A0A8-8CAA733CC6CA}" srcOrd="3" destOrd="0" presId="urn:microsoft.com/office/officeart/2018/2/layout/IconCircleList"/>
    <dgm:cxn modelId="{056947AF-AB04-4452-9328-39C1DEFC33DF}" type="presParOf" srcId="{54FE7689-6C0E-4572-A13B-9F9D0D0521C5}" destId="{12B263ED-D278-40F9-97E5-E6ED72F4F302}" srcOrd="9" destOrd="0" presId="urn:microsoft.com/office/officeart/2018/2/layout/IconCircleList"/>
    <dgm:cxn modelId="{6338FF77-7968-4BE7-B833-B7A1DBCF9B06}" type="presParOf" srcId="{54FE7689-6C0E-4572-A13B-9F9D0D0521C5}" destId="{AB515326-557F-454D-A15D-EB85FD6B8A97}" srcOrd="10" destOrd="0" presId="urn:microsoft.com/office/officeart/2018/2/layout/IconCircleList"/>
    <dgm:cxn modelId="{66A487AE-5128-47F6-AFBD-8625A44C506B}" type="presParOf" srcId="{AB515326-557F-454D-A15D-EB85FD6B8A97}" destId="{168CC362-430A-4E3F-B74C-0FF21610F588}" srcOrd="0" destOrd="0" presId="urn:microsoft.com/office/officeart/2018/2/layout/IconCircleList"/>
    <dgm:cxn modelId="{B5385338-607A-4337-BCFC-356D6217B74A}" type="presParOf" srcId="{AB515326-557F-454D-A15D-EB85FD6B8A97}" destId="{53A8FC48-E144-495C-B7FF-8F32342F8F9C}" srcOrd="1" destOrd="0" presId="urn:microsoft.com/office/officeart/2018/2/layout/IconCircleList"/>
    <dgm:cxn modelId="{76DE9929-7215-443F-99A7-A0E0ADCC4979}" type="presParOf" srcId="{AB515326-557F-454D-A15D-EB85FD6B8A97}" destId="{1B98B83E-211B-4460-9910-8CA4D4E67E1F}" srcOrd="2" destOrd="0" presId="urn:microsoft.com/office/officeart/2018/2/layout/IconCircleList"/>
    <dgm:cxn modelId="{F1FD15D7-FFBA-426D-B5CD-D531170A5B1C}" type="presParOf" srcId="{AB515326-557F-454D-A15D-EB85FD6B8A97}" destId="{808567D9-5811-4EED-BD40-310CB5C492F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09496-4067-4CA5-86FB-2B648850A353}"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5DBF5F87-FEF6-4DAE-88A6-2E619FB32534}">
      <dgm:prSet custT="1"/>
      <dgm:spPr>
        <a:solidFill>
          <a:srgbClr val="6C979E"/>
        </a:solidFill>
        <a:ln>
          <a:solidFill>
            <a:srgbClr val="2C595F"/>
          </a:solidFill>
        </a:ln>
      </dgm:spPr>
      <dgm:t>
        <a:bodyPr/>
        <a:lstStyle/>
        <a:p>
          <a:r>
            <a:rPr lang="en-GB" sz="3600" dirty="0">
              <a:solidFill>
                <a:schemeClr val="tx1"/>
              </a:solidFill>
            </a:rPr>
            <a:t>Over 1 in 3 graduates</a:t>
          </a:r>
          <a:endParaRPr lang="en-US" sz="3600" dirty="0">
            <a:solidFill>
              <a:schemeClr val="tx1"/>
            </a:solidFill>
          </a:endParaRPr>
        </a:p>
      </dgm:t>
    </dgm:pt>
    <dgm:pt modelId="{98EC6B6A-78AE-4104-9294-D7C017A945D4}" type="parTrans" cxnId="{87999BD6-368B-484F-9278-237AAAA30A3A}">
      <dgm:prSet/>
      <dgm:spPr/>
      <dgm:t>
        <a:bodyPr/>
        <a:lstStyle/>
        <a:p>
          <a:endParaRPr lang="en-US"/>
        </a:p>
      </dgm:t>
    </dgm:pt>
    <dgm:pt modelId="{A2ECB71A-110E-45D3-ADCC-15075EE1AD72}" type="sibTrans" cxnId="{87999BD6-368B-484F-9278-237AAAA30A3A}">
      <dgm:prSet/>
      <dgm:spPr/>
      <dgm:t>
        <a:bodyPr/>
        <a:lstStyle/>
        <a:p>
          <a:endParaRPr lang="en-US"/>
        </a:p>
      </dgm:t>
    </dgm:pt>
    <dgm:pt modelId="{83EF000E-3561-4F9D-9AC1-28C9819FA6E1}">
      <dgm:prSet custT="1"/>
      <dgm:spPr>
        <a:solidFill>
          <a:schemeClr val="accent5">
            <a:lumMod val="40000"/>
            <a:lumOff val="60000"/>
          </a:schemeClr>
        </a:solidFill>
        <a:ln>
          <a:solidFill>
            <a:srgbClr val="002060"/>
          </a:solidFill>
        </a:ln>
      </dgm:spPr>
      <dgm:t>
        <a:bodyPr/>
        <a:lstStyle/>
        <a:p>
          <a:r>
            <a:rPr lang="en-GB" sz="3600" dirty="0">
              <a:solidFill>
                <a:schemeClr val="tx1"/>
              </a:solidFill>
            </a:rPr>
            <a:t>22% of WAM graduates </a:t>
          </a:r>
          <a:endParaRPr lang="en-US" sz="3600" dirty="0">
            <a:solidFill>
              <a:schemeClr val="tx1"/>
            </a:solidFill>
          </a:endParaRPr>
        </a:p>
      </dgm:t>
    </dgm:pt>
    <dgm:pt modelId="{E0408BC0-D846-4B0B-9458-58EEE30B53A6}" type="parTrans" cxnId="{80CF18D5-6ACD-4DE7-B97E-634260FEAFCB}">
      <dgm:prSet/>
      <dgm:spPr/>
      <dgm:t>
        <a:bodyPr/>
        <a:lstStyle/>
        <a:p>
          <a:endParaRPr lang="en-US"/>
        </a:p>
      </dgm:t>
    </dgm:pt>
    <dgm:pt modelId="{B8598499-7C47-4147-8B99-F4195354C139}" type="sibTrans" cxnId="{80CF18D5-6ACD-4DE7-B97E-634260FEAFCB}">
      <dgm:prSet/>
      <dgm:spPr/>
      <dgm:t>
        <a:bodyPr/>
        <a:lstStyle/>
        <a:p>
          <a:endParaRPr lang="en-US"/>
        </a:p>
      </dgm:t>
    </dgm:pt>
    <dgm:pt modelId="{30BF9446-C18F-4495-9A84-C6F26E5CC91F}">
      <dgm:prSet/>
      <dgm:spPr>
        <a:solidFill>
          <a:srgbClr val="E8EEF8">
            <a:alpha val="89804"/>
          </a:srgbClr>
        </a:solidFill>
        <a:ln>
          <a:solidFill>
            <a:schemeClr val="accent5">
              <a:lumMod val="50000"/>
            </a:schemeClr>
          </a:solidFill>
        </a:ln>
      </dgm:spPr>
      <dgm:t>
        <a:bodyPr/>
        <a:lstStyle/>
        <a:p>
          <a:r>
            <a:rPr lang="en-GB" dirty="0">
              <a:solidFill>
                <a:schemeClr val="tx1"/>
              </a:solidFill>
            </a:rPr>
            <a:t>Since the beginning of WAM</a:t>
          </a:r>
          <a:endParaRPr lang="en-US" dirty="0"/>
        </a:p>
      </dgm:t>
    </dgm:pt>
    <dgm:pt modelId="{8DB497E3-9754-4D92-8AF2-AA5C943B6D8A}" type="parTrans" cxnId="{C571423C-14EB-46A9-A2BD-C086ADED505D}">
      <dgm:prSet/>
      <dgm:spPr>
        <a:ln>
          <a:solidFill>
            <a:schemeClr val="accent5">
              <a:lumMod val="50000"/>
            </a:schemeClr>
          </a:solidFill>
        </a:ln>
      </dgm:spPr>
      <dgm:t>
        <a:bodyPr/>
        <a:lstStyle/>
        <a:p>
          <a:endParaRPr lang="en-US"/>
        </a:p>
      </dgm:t>
    </dgm:pt>
    <dgm:pt modelId="{1AAD794B-0692-4C60-A976-DD5E88FD4E36}" type="sibTrans" cxnId="{C571423C-14EB-46A9-A2BD-C086ADED505D}">
      <dgm:prSet/>
      <dgm:spPr/>
      <dgm:t>
        <a:bodyPr/>
        <a:lstStyle/>
        <a:p>
          <a:endParaRPr lang="en-US"/>
        </a:p>
      </dgm:t>
    </dgm:pt>
    <dgm:pt modelId="{44D7DD89-796D-47B0-BCFF-4584E78731D1}">
      <dgm:prSet/>
      <dgm:spPr>
        <a:solidFill>
          <a:srgbClr val="AED5DA">
            <a:alpha val="89804"/>
          </a:srgbClr>
        </a:solidFill>
        <a:ln>
          <a:solidFill>
            <a:srgbClr val="2C595F"/>
          </a:solidFill>
        </a:ln>
      </dgm:spPr>
      <dgm:t>
        <a:bodyPr/>
        <a:lstStyle/>
        <a:p>
          <a:r>
            <a:rPr lang="en-GB" dirty="0"/>
            <a:t> Last 5 years of WAM </a:t>
          </a:r>
          <a:endParaRPr lang="en-US" dirty="0"/>
        </a:p>
      </dgm:t>
    </dgm:pt>
    <dgm:pt modelId="{175109B0-AEB1-4FD1-94F5-C88107DB2F8C}" type="parTrans" cxnId="{CBE9A294-C0B4-4436-8D1B-458F1E72F13F}">
      <dgm:prSet/>
      <dgm:spPr>
        <a:ln>
          <a:solidFill>
            <a:srgbClr val="2C595F"/>
          </a:solidFill>
        </a:ln>
      </dgm:spPr>
      <dgm:t>
        <a:bodyPr/>
        <a:lstStyle/>
        <a:p>
          <a:endParaRPr lang="en-GB"/>
        </a:p>
      </dgm:t>
    </dgm:pt>
    <dgm:pt modelId="{4CCBB6BF-77FA-4450-8FC6-D3C2C194FFE3}" type="sibTrans" cxnId="{CBE9A294-C0B4-4436-8D1B-458F1E72F13F}">
      <dgm:prSet/>
      <dgm:spPr/>
      <dgm:t>
        <a:bodyPr/>
        <a:lstStyle/>
        <a:p>
          <a:endParaRPr lang="en-GB"/>
        </a:p>
      </dgm:t>
    </dgm:pt>
    <dgm:pt modelId="{05829C68-12E3-47ED-B8E8-E75FF28222B2}">
      <dgm:prSet custT="1"/>
      <dgm:spPr>
        <a:solidFill>
          <a:srgbClr val="B3ADD6"/>
        </a:solidFill>
        <a:ln>
          <a:solidFill>
            <a:srgbClr val="7030A0"/>
          </a:solidFill>
        </a:ln>
      </dgm:spPr>
      <dgm:t>
        <a:bodyPr/>
        <a:lstStyle/>
        <a:p>
          <a:r>
            <a:rPr lang="en-GB" sz="3600" dirty="0">
              <a:solidFill>
                <a:schemeClr val="tx1"/>
              </a:solidFill>
            </a:rPr>
            <a:t>1 in 10 graduates</a:t>
          </a:r>
          <a:endParaRPr lang="en-US" sz="3600" dirty="0">
            <a:solidFill>
              <a:schemeClr val="tx1"/>
            </a:solidFill>
          </a:endParaRPr>
        </a:p>
      </dgm:t>
    </dgm:pt>
    <dgm:pt modelId="{CF7988AA-F09C-4DA9-BE45-392C24028F0D}" type="sibTrans" cxnId="{B210D0C9-31F3-416B-B9B9-E9E1BB999DB2}">
      <dgm:prSet/>
      <dgm:spPr/>
      <dgm:t>
        <a:bodyPr/>
        <a:lstStyle/>
        <a:p>
          <a:endParaRPr lang="en-US"/>
        </a:p>
      </dgm:t>
    </dgm:pt>
    <dgm:pt modelId="{138B84D5-B5C4-4DF5-A70F-878EB2834EA4}" type="parTrans" cxnId="{B210D0C9-31F3-416B-B9B9-E9E1BB999DB2}">
      <dgm:prSet/>
      <dgm:spPr/>
      <dgm:t>
        <a:bodyPr/>
        <a:lstStyle/>
        <a:p>
          <a:endParaRPr lang="en-US"/>
        </a:p>
      </dgm:t>
    </dgm:pt>
    <dgm:pt modelId="{7D4B88C3-D4D4-4F49-BC78-CFBAB3A8DF02}">
      <dgm:prSet/>
      <dgm:spPr>
        <a:solidFill>
          <a:srgbClr val="E0DEEE"/>
        </a:solidFill>
        <a:ln>
          <a:solidFill>
            <a:srgbClr val="7030A0"/>
          </a:solidFill>
        </a:ln>
      </dgm:spPr>
      <dgm:t>
        <a:bodyPr/>
        <a:lstStyle/>
        <a:p>
          <a:r>
            <a:rPr lang="en-GB" dirty="0"/>
            <a:t>First 10 years of WAM</a:t>
          </a:r>
          <a:endParaRPr lang="en-US" dirty="0">
            <a:solidFill>
              <a:schemeClr val="tx1"/>
            </a:solidFill>
          </a:endParaRPr>
        </a:p>
      </dgm:t>
    </dgm:pt>
    <dgm:pt modelId="{67F152E3-BE84-4DB3-B56B-B3716A80E330}" type="parTrans" cxnId="{94572B1E-E1EB-4A20-ABF1-88FA9F4ADF07}">
      <dgm:prSet/>
      <dgm:spPr>
        <a:solidFill>
          <a:srgbClr val="7030A0"/>
        </a:solidFill>
        <a:ln>
          <a:solidFill>
            <a:srgbClr val="7030A0"/>
          </a:solidFill>
        </a:ln>
      </dgm:spPr>
      <dgm:t>
        <a:bodyPr/>
        <a:lstStyle/>
        <a:p>
          <a:endParaRPr lang="en-GB"/>
        </a:p>
      </dgm:t>
    </dgm:pt>
    <dgm:pt modelId="{44DF7347-C660-4000-9664-79566F897818}" type="sibTrans" cxnId="{94572B1E-E1EB-4A20-ABF1-88FA9F4ADF07}">
      <dgm:prSet/>
      <dgm:spPr/>
      <dgm:t>
        <a:bodyPr/>
        <a:lstStyle/>
        <a:p>
          <a:endParaRPr lang="en-GB"/>
        </a:p>
      </dgm:t>
    </dgm:pt>
    <dgm:pt modelId="{CE8708EB-CF04-4517-8020-DBD547ACE6D1}" type="pres">
      <dgm:prSet presAssocID="{20C09496-4067-4CA5-86FB-2B648850A353}" presName="diagram" presStyleCnt="0">
        <dgm:presLayoutVars>
          <dgm:chPref val="1"/>
          <dgm:dir/>
          <dgm:animOne val="branch"/>
          <dgm:animLvl val="lvl"/>
          <dgm:resizeHandles/>
        </dgm:presLayoutVars>
      </dgm:prSet>
      <dgm:spPr/>
    </dgm:pt>
    <dgm:pt modelId="{040A877A-662D-46E3-BF41-03681FD4A970}" type="pres">
      <dgm:prSet presAssocID="{05829C68-12E3-47ED-B8E8-E75FF28222B2}" presName="root" presStyleCnt="0"/>
      <dgm:spPr/>
    </dgm:pt>
    <dgm:pt modelId="{53596354-9DB9-40AA-B1C6-D8ED496B8E47}" type="pres">
      <dgm:prSet presAssocID="{05829C68-12E3-47ED-B8E8-E75FF28222B2}" presName="rootComposite" presStyleCnt="0"/>
      <dgm:spPr/>
    </dgm:pt>
    <dgm:pt modelId="{40C69CF3-29FF-4B0F-87A4-09D66C43D810}" type="pres">
      <dgm:prSet presAssocID="{05829C68-12E3-47ED-B8E8-E75FF28222B2}" presName="rootText" presStyleLbl="node1" presStyleIdx="0" presStyleCnt="3"/>
      <dgm:spPr/>
    </dgm:pt>
    <dgm:pt modelId="{A79D44F1-0146-4CE2-851E-612E79B36802}" type="pres">
      <dgm:prSet presAssocID="{05829C68-12E3-47ED-B8E8-E75FF28222B2}" presName="rootConnector" presStyleLbl="node1" presStyleIdx="0" presStyleCnt="3"/>
      <dgm:spPr/>
    </dgm:pt>
    <dgm:pt modelId="{CB2D20F1-0827-4059-8A37-21E32485525B}" type="pres">
      <dgm:prSet presAssocID="{05829C68-12E3-47ED-B8E8-E75FF28222B2}" presName="childShape" presStyleCnt="0"/>
      <dgm:spPr/>
    </dgm:pt>
    <dgm:pt modelId="{1E643BB9-614B-4435-BD53-4BC345518A2F}" type="pres">
      <dgm:prSet presAssocID="{67F152E3-BE84-4DB3-B56B-B3716A80E330}" presName="Name13" presStyleLbl="parChTrans1D2" presStyleIdx="0" presStyleCnt="3"/>
      <dgm:spPr/>
    </dgm:pt>
    <dgm:pt modelId="{DB6AC56E-5265-4E88-A648-BB8188714C87}" type="pres">
      <dgm:prSet presAssocID="{7D4B88C3-D4D4-4F49-BC78-CFBAB3A8DF02}" presName="childText" presStyleLbl="bgAcc1" presStyleIdx="0" presStyleCnt="3">
        <dgm:presLayoutVars>
          <dgm:bulletEnabled val="1"/>
        </dgm:presLayoutVars>
      </dgm:prSet>
      <dgm:spPr/>
    </dgm:pt>
    <dgm:pt modelId="{BB22C536-6FA0-4D0C-B754-286F910B6105}" type="pres">
      <dgm:prSet presAssocID="{5DBF5F87-FEF6-4DAE-88A6-2E619FB32534}" presName="root" presStyleCnt="0"/>
      <dgm:spPr/>
    </dgm:pt>
    <dgm:pt modelId="{620694D0-88AE-4235-8233-9FFCCBBD5FF7}" type="pres">
      <dgm:prSet presAssocID="{5DBF5F87-FEF6-4DAE-88A6-2E619FB32534}" presName="rootComposite" presStyleCnt="0"/>
      <dgm:spPr/>
    </dgm:pt>
    <dgm:pt modelId="{333A1A0A-11F5-43FA-A89A-8D991BFEE17C}" type="pres">
      <dgm:prSet presAssocID="{5DBF5F87-FEF6-4DAE-88A6-2E619FB32534}" presName="rootText" presStyleLbl="node1" presStyleIdx="1" presStyleCnt="3"/>
      <dgm:spPr/>
    </dgm:pt>
    <dgm:pt modelId="{8F97C4B9-70D6-44FE-A3DB-679F744D3239}" type="pres">
      <dgm:prSet presAssocID="{5DBF5F87-FEF6-4DAE-88A6-2E619FB32534}" presName="rootConnector" presStyleLbl="node1" presStyleIdx="1" presStyleCnt="3"/>
      <dgm:spPr/>
    </dgm:pt>
    <dgm:pt modelId="{50B24B56-CB53-4318-909F-7ACBF3918F6D}" type="pres">
      <dgm:prSet presAssocID="{5DBF5F87-FEF6-4DAE-88A6-2E619FB32534}" presName="childShape" presStyleCnt="0"/>
      <dgm:spPr/>
    </dgm:pt>
    <dgm:pt modelId="{3CACEFA9-F865-4211-86F2-74FAB6CEC0A3}" type="pres">
      <dgm:prSet presAssocID="{175109B0-AEB1-4FD1-94F5-C88107DB2F8C}" presName="Name13" presStyleLbl="parChTrans1D2" presStyleIdx="1" presStyleCnt="3"/>
      <dgm:spPr/>
    </dgm:pt>
    <dgm:pt modelId="{05EB5994-93F2-486D-BC13-533CD6EBF699}" type="pres">
      <dgm:prSet presAssocID="{44D7DD89-796D-47B0-BCFF-4584E78731D1}" presName="childText" presStyleLbl="bgAcc1" presStyleIdx="1" presStyleCnt="3">
        <dgm:presLayoutVars>
          <dgm:bulletEnabled val="1"/>
        </dgm:presLayoutVars>
      </dgm:prSet>
      <dgm:spPr/>
    </dgm:pt>
    <dgm:pt modelId="{4EA0D883-F6E5-4A12-8346-A1251827D5BA}" type="pres">
      <dgm:prSet presAssocID="{83EF000E-3561-4F9D-9AC1-28C9819FA6E1}" presName="root" presStyleCnt="0"/>
      <dgm:spPr/>
    </dgm:pt>
    <dgm:pt modelId="{74A8F41D-48A1-40E8-AFB1-96B62FC72721}" type="pres">
      <dgm:prSet presAssocID="{83EF000E-3561-4F9D-9AC1-28C9819FA6E1}" presName="rootComposite" presStyleCnt="0"/>
      <dgm:spPr/>
    </dgm:pt>
    <dgm:pt modelId="{DF87DAC1-0839-4BCB-BB6A-1A2A51ABBD61}" type="pres">
      <dgm:prSet presAssocID="{83EF000E-3561-4F9D-9AC1-28C9819FA6E1}" presName="rootText" presStyleLbl="node1" presStyleIdx="2" presStyleCnt="3"/>
      <dgm:spPr/>
    </dgm:pt>
    <dgm:pt modelId="{2ABC7B2E-A926-4A30-BD64-E2564381D99B}" type="pres">
      <dgm:prSet presAssocID="{83EF000E-3561-4F9D-9AC1-28C9819FA6E1}" presName="rootConnector" presStyleLbl="node1" presStyleIdx="2" presStyleCnt="3"/>
      <dgm:spPr/>
    </dgm:pt>
    <dgm:pt modelId="{24BFD5FB-8F6C-4B06-A9A1-598ED7757C38}" type="pres">
      <dgm:prSet presAssocID="{83EF000E-3561-4F9D-9AC1-28C9819FA6E1}" presName="childShape" presStyleCnt="0"/>
      <dgm:spPr/>
    </dgm:pt>
    <dgm:pt modelId="{F819B4A0-F8DD-4F62-970F-30FA04FC7DE9}" type="pres">
      <dgm:prSet presAssocID="{8DB497E3-9754-4D92-8AF2-AA5C943B6D8A}" presName="Name13" presStyleLbl="parChTrans1D2" presStyleIdx="2" presStyleCnt="3"/>
      <dgm:spPr/>
    </dgm:pt>
    <dgm:pt modelId="{69E88DF2-1B39-47AA-A5A1-C86565F35BE4}" type="pres">
      <dgm:prSet presAssocID="{30BF9446-C18F-4495-9A84-C6F26E5CC91F}" presName="childText" presStyleLbl="bgAcc1" presStyleIdx="2" presStyleCnt="3">
        <dgm:presLayoutVars>
          <dgm:bulletEnabled val="1"/>
        </dgm:presLayoutVars>
      </dgm:prSet>
      <dgm:spPr/>
    </dgm:pt>
  </dgm:ptLst>
  <dgm:cxnLst>
    <dgm:cxn modelId="{48A97702-770B-4E31-B06E-AB534E1154CE}" type="presOf" srcId="{83EF000E-3561-4F9D-9AC1-28C9819FA6E1}" destId="{DF87DAC1-0839-4BCB-BB6A-1A2A51ABBD61}" srcOrd="0" destOrd="0" presId="urn:microsoft.com/office/officeart/2005/8/layout/hierarchy3"/>
    <dgm:cxn modelId="{B211C619-02C6-4B5E-8FB1-3053E621E21F}" type="presOf" srcId="{5DBF5F87-FEF6-4DAE-88A6-2E619FB32534}" destId="{8F97C4B9-70D6-44FE-A3DB-679F744D3239}" srcOrd="1" destOrd="0" presId="urn:microsoft.com/office/officeart/2005/8/layout/hierarchy3"/>
    <dgm:cxn modelId="{94572B1E-E1EB-4A20-ABF1-88FA9F4ADF07}" srcId="{05829C68-12E3-47ED-B8E8-E75FF28222B2}" destId="{7D4B88C3-D4D4-4F49-BC78-CFBAB3A8DF02}" srcOrd="0" destOrd="0" parTransId="{67F152E3-BE84-4DB3-B56B-B3716A80E330}" sibTransId="{44DF7347-C660-4000-9664-79566F897818}"/>
    <dgm:cxn modelId="{4F75F51E-D5CE-46CA-91EA-A018FD2E0D07}" type="presOf" srcId="{05829C68-12E3-47ED-B8E8-E75FF28222B2}" destId="{40C69CF3-29FF-4B0F-87A4-09D66C43D810}" srcOrd="0" destOrd="0" presId="urn:microsoft.com/office/officeart/2005/8/layout/hierarchy3"/>
    <dgm:cxn modelId="{C571423C-14EB-46A9-A2BD-C086ADED505D}" srcId="{83EF000E-3561-4F9D-9AC1-28C9819FA6E1}" destId="{30BF9446-C18F-4495-9A84-C6F26E5CC91F}" srcOrd="0" destOrd="0" parTransId="{8DB497E3-9754-4D92-8AF2-AA5C943B6D8A}" sibTransId="{1AAD794B-0692-4C60-A976-DD5E88FD4E36}"/>
    <dgm:cxn modelId="{0BFDD140-8DB6-421F-B6F0-7897FC86549A}" type="presOf" srcId="{7D4B88C3-D4D4-4F49-BC78-CFBAB3A8DF02}" destId="{DB6AC56E-5265-4E88-A648-BB8188714C87}" srcOrd="0" destOrd="0" presId="urn:microsoft.com/office/officeart/2005/8/layout/hierarchy3"/>
    <dgm:cxn modelId="{BD4B9E41-8663-40DA-B66D-63C9C3A1564A}" type="presOf" srcId="{175109B0-AEB1-4FD1-94F5-C88107DB2F8C}" destId="{3CACEFA9-F865-4211-86F2-74FAB6CEC0A3}" srcOrd="0" destOrd="0" presId="urn:microsoft.com/office/officeart/2005/8/layout/hierarchy3"/>
    <dgm:cxn modelId="{0C162A6A-234D-419E-81E6-D763E97A2FCC}" type="presOf" srcId="{05829C68-12E3-47ED-B8E8-E75FF28222B2}" destId="{A79D44F1-0146-4CE2-851E-612E79B36802}" srcOrd="1" destOrd="0" presId="urn:microsoft.com/office/officeart/2005/8/layout/hierarchy3"/>
    <dgm:cxn modelId="{0B228650-2B86-48A4-91CF-AD6CBFAD1106}" type="presOf" srcId="{30BF9446-C18F-4495-9A84-C6F26E5CC91F}" destId="{69E88DF2-1B39-47AA-A5A1-C86565F35BE4}" srcOrd="0" destOrd="0" presId="urn:microsoft.com/office/officeart/2005/8/layout/hierarchy3"/>
    <dgm:cxn modelId="{4C8CB771-B2E1-4D18-855D-635101AE76A7}" type="presOf" srcId="{20C09496-4067-4CA5-86FB-2B648850A353}" destId="{CE8708EB-CF04-4517-8020-DBD547ACE6D1}" srcOrd="0" destOrd="0" presId="urn:microsoft.com/office/officeart/2005/8/layout/hierarchy3"/>
    <dgm:cxn modelId="{CBE9A294-C0B4-4436-8D1B-458F1E72F13F}" srcId="{5DBF5F87-FEF6-4DAE-88A6-2E619FB32534}" destId="{44D7DD89-796D-47B0-BCFF-4584E78731D1}" srcOrd="0" destOrd="0" parTransId="{175109B0-AEB1-4FD1-94F5-C88107DB2F8C}" sibTransId="{4CCBB6BF-77FA-4450-8FC6-D3C2C194FFE3}"/>
    <dgm:cxn modelId="{5C23F994-DEEB-48B5-BC28-49873A9016CC}" type="presOf" srcId="{67F152E3-BE84-4DB3-B56B-B3716A80E330}" destId="{1E643BB9-614B-4435-BD53-4BC345518A2F}" srcOrd="0" destOrd="0" presId="urn:microsoft.com/office/officeart/2005/8/layout/hierarchy3"/>
    <dgm:cxn modelId="{6DC2F8A1-0D6E-4949-B956-119784BC8162}" type="presOf" srcId="{5DBF5F87-FEF6-4DAE-88A6-2E619FB32534}" destId="{333A1A0A-11F5-43FA-A89A-8D991BFEE17C}" srcOrd="0" destOrd="0" presId="urn:microsoft.com/office/officeart/2005/8/layout/hierarchy3"/>
    <dgm:cxn modelId="{AB427AB0-22FE-4581-BC93-AAADB5704BDA}" type="presOf" srcId="{8DB497E3-9754-4D92-8AF2-AA5C943B6D8A}" destId="{F819B4A0-F8DD-4F62-970F-30FA04FC7DE9}" srcOrd="0" destOrd="0" presId="urn:microsoft.com/office/officeart/2005/8/layout/hierarchy3"/>
    <dgm:cxn modelId="{F79546C1-89B6-4941-8E84-C6D06BDD589A}" type="presOf" srcId="{83EF000E-3561-4F9D-9AC1-28C9819FA6E1}" destId="{2ABC7B2E-A926-4A30-BD64-E2564381D99B}" srcOrd="1" destOrd="0" presId="urn:microsoft.com/office/officeart/2005/8/layout/hierarchy3"/>
    <dgm:cxn modelId="{B210D0C9-31F3-416B-B9B9-E9E1BB999DB2}" srcId="{20C09496-4067-4CA5-86FB-2B648850A353}" destId="{05829C68-12E3-47ED-B8E8-E75FF28222B2}" srcOrd="0" destOrd="0" parTransId="{138B84D5-B5C4-4DF5-A70F-878EB2834EA4}" sibTransId="{CF7988AA-F09C-4DA9-BE45-392C24028F0D}"/>
    <dgm:cxn modelId="{80CF18D5-6ACD-4DE7-B97E-634260FEAFCB}" srcId="{20C09496-4067-4CA5-86FB-2B648850A353}" destId="{83EF000E-3561-4F9D-9AC1-28C9819FA6E1}" srcOrd="2" destOrd="0" parTransId="{E0408BC0-D846-4B0B-9458-58EEE30B53A6}" sibTransId="{B8598499-7C47-4147-8B99-F4195354C139}"/>
    <dgm:cxn modelId="{87999BD6-368B-484F-9278-237AAAA30A3A}" srcId="{20C09496-4067-4CA5-86FB-2B648850A353}" destId="{5DBF5F87-FEF6-4DAE-88A6-2E619FB32534}" srcOrd="1" destOrd="0" parTransId="{98EC6B6A-78AE-4104-9294-D7C017A945D4}" sibTransId="{A2ECB71A-110E-45D3-ADCC-15075EE1AD72}"/>
    <dgm:cxn modelId="{7B70C3E2-48FD-41BD-86FC-707D050C2545}" type="presOf" srcId="{44D7DD89-796D-47B0-BCFF-4584E78731D1}" destId="{05EB5994-93F2-486D-BC13-533CD6EBF699}" srcOrd="0" destOrd="0" presId="urn:microsoft.com/office/officeart/2005/8/layout/hierarchy3"/>
    <dgm:cxn modelId="{62C26457-5428-464C-A8CA-9B7789072B13}" type="presParOf" srcId="{CE8708EB-CF04-4517-8020-DBD547ACE6D1}" destId="{040A877A-662D-46E3-BF41-03681FD4A970}" srcOrd="0" destOrd="0" presId="urn:microsoft.com/office/officeart/2005/8/layout/hierarchy3"/>
    <dgm:cxn modelId="{E0982952-C198-439F-AB29-4643D0FDB3A4}" type="presParOf" srcId="{040A877A-662D-46E3-BF41-03681FD4A970}" destId="{53596354-9DB9-40AA-B1C6-D8ED496B8E47}" srcOrd="0" destOrd="0" presId="urn:microsoft.com/office/officeart/2005/8/layout/hierarchy3"/>
    <dgm:cxn modelId="{317B35F9-CCF6-4B65-86F0-919239CF2CB3}" type="presParOf" srcId="{53596354-9DB9-40AA-B1C6-D8ED496B8E47}" destId="{40C69CF3-29FF-4B0F-87A4-09D66C43D810}" srcOrd="0" destOrd="0" presId="urn:microsoft.com/office/officeart/2005/8/layout/hierarchy3"/>
    <dgm:cxn modelId="{1596A988-4005-43C0-AE31-33F0C3FA102B}" type="presParOf" srcId="{53596354-9DB9-40AA-B1C6-D8ED496B8E47}" destId="{A79D44F1-0146-4CE2-851E-612E79B36802}" srcOrd="1" destOrd="0" presId="urn:microsoft.com/office/officeart/2005/8/layout/hierarchy3"/>
    <dgm:cxn modelId="{8434F612-A5F4-467A-B960-E013E612A715}" type="presParOf" srcId="{040A877A-662D-46E3-BF41-03681FD4A970}" destId="{CB2D20F1-0827-4059-8A37-21E32485525B}" srcOrd="1" destOrd="0" presId="urn:microsoft.com/office/officeart/2005/8/layout/hierarchy3"/>
    <dgm:cxn modelId="{31C1BDA7-4C76-4D67-97CA-3BCCDE4167B3}" type="presParOf" srcId="{CB2D20F1-0827-4059-8A37-21E32485525B}" destId="{1E643BB9-614B-4435-BD53-4BC345518A2F}" srcOrd="0" destOrd="0" presId="urn:microsoft.com/office/officeart/2005/8/layout/hierarchy3"/>
    <dgm:cxn modelId="{3AD24938-8233-43AE-9FF0-871482957B97}" type="presParOf" srcId="{CB2D20F1-0827-4059-8A37-21E32485525B}" destId="{DB6AC56E-5265-4E88-A648-BB8188714C87}" srcOrd="1" destOrd="0" presId="urn:microsoft.com/office/officeart/2005/8/layout/hierarchy3"/>
    <dgm:cxn modelId="{9BA46FD1-5C65-4083-A221-2F174C99227C}" type="presParOf" srcId="{CE8708EB-CF04-4517-8020-DBD547ACE6D1}" destId="{BB22C536-6FA0-4D0C-B754-286F910B6105}" srcOrd="1" destOrd="0" presId="urn:microsoft.com/office/officeart/2005/8/layout/hierarchy3"/>
    <dgm:cxn modelId="{16F3B000-431E-4BF7-B0DB-5863A59DDDEA}" type="presParOf" srcId="{BB22C536-6FA0-4D0C-B754-286F910B6105}" destId="{620694D0-88AE-4235-8233-9FFCCBBD5FF7}" srcOrd="0" destOrd="0" presId="urn:microsoft.com/office/officeart/2005/8/layout/hierarchy3"/>
    <dgm:cxn modelId="{F2B6078A-FC5B-49F1-8D5B-4F9CD8E97D2E}" type="presParOf" srcId="{620694D0-88AE-4235-8233-9FFCCBBD5FF7}" destId="{333A1A0A-11F5-43FA-A89A-8D991BFEE17C}" srcOrd="0" destOrd="0" presId="urn:microsoft.com/office/officeart/2005/8/layout/hierarchy3"/>
    <dgm:cxn modelId="{62347354-BE39-4918-BD90-EA7EC5E09C21}" type="presParOf" srcId="{620694D0-88AE-4235-8233-9FFCCBBD5FF7}" destId="{8F97C4B9-70D6-44FE-A3DB-679F744D3239}" srcOrd="1" destOrd="0" presId="urn:microsoft.com/office/officeart/2005/8/layout/hierarchy3"/>
    <dgm:cxn modelId="{7DDDFE70-4335-4F1F-908A-B0E0521872B6}" type="presParOf" srcId="{BB22C536-6FA0-4D0C-B754-286F910B6105}" destId="{50B24B56-CB53-4318-909F-7ACBF3918F6D}" srcOrd="1" destOrd="0" presId="urn:microsoft.com/office/officeart/2005/8/layout/hierarchy3"/>
    <dgm:cxn modelId="{22F32EF2-5F94-4BDF-9F77-136A43A5B615}" type="presParOf" srcId="{50B24B56-CB53-4318-909F-7ACBF3918F6D}" destId="{3CACEFA9-F865-4211-86F2-74FAB6CEC0A3}" srcOrd="0" destOrd="0" presId="urn:microsoft.com/office/officeart/2005/8/layout/hierarchy3"/>
    <dgm:cxn modelId="{6F26382F-403E-4E9D-A8BA-CE1A39D52688}" type="presParOf" srcId="{50B24B56-CB53-4318-909F-7ACBF3918F6D}" destId="{05EB5994-93F2-486D-BC13-533CD6EBF699}" srcOrd="1" destOrd="0" presId="urn:microsoft.com/office/officeart/2005/8/layout/hierarchy3"/>
    <dgm:cxn modelId="{7243C0DD-ABEC-4CE4-9488-05DF970914F1}" type="presParOf" srcId="{CE8708EB-CF04-4517-8020-DBD547ACE6D1}" destId="{4EA0D883-F6E5-4A12-8346-A1251827D5BA}" srcOrd="2" destOrd="0" presId="urn:microsoft.com/office/officeart/2005/8/layout/hierarchy3"/>
    <dgm:cxn modelId="{2EB1B03E-D687-43AA-99C0-0E81A8B6A478}" type="presParOf" srcId="{4EA0D883-F6E5-4A12-8346-A1251827D5BA}" destId="{74A8F41D-48A1-40E8-AFB1-96B62FC72721}" srcOrd="0" destOrd="0" presId="urn:microsoft.com/office/officeart/2005/8/layout/hierarchy3"/>
    <dgm:cxn modelId="{F2C1A61D-F12F-4669-B92A-0E7006A00A9B}" type="presParOf" srcId="{74A8F41D-48A1-40E8-AFB1-96B62FC72721}" destId="{DF87DAC1-0839-4BCB-BB6A-1A2A51ABBD61}" srcOrd="0" destOrd="0" presId="urn:microsoft.com/office/officeart/2005/8/layout/hierarchy3"/>
    <dgm:cxn modelId="{C1DE691A-4C78-4E2B-817F-C3E844E0D86A}" type="presParOf" srcId="{74A8F41D-48A1-40E8-AFB1-96B62FC72721}" destId="{2ABC7B2E-A926-4A30-BD64-E2564381D99B}" srcOrd="1" destOrd="0" presId="urn:microsoft.com/office/officeart/2005/8/layout/hierarchy3"/>
    <dgm:cxn modelId="{35332668-BBB4-4E0F-944A-2D38273A85DF}" type="presParOf" srcId="{4EA0D883-F6E5-4A12-8346-A1251827D5BA}" destId="{24BFD5FB-8F6C-4B06-A9A1-598ED7757C38}" srcOrd="1" destOrd="0" presId="urn:microsoft.com/office/officeart/2005/8/layout/hierarchy3"/>
    <dgm:cxn modelId="{50210F4F-93DD-40EC-9EE8-F833D8B29541}" type="presParOf" srcId="{24BFD5FB-8F6C-4B06-A9A1-598ED7757C38}" destId="{F819B4A0-F8DD-4F62-970F-30FA04FC7DE9}" srcOrd="0" destOrd="0" presId="urn:microsoft.com/office/officeart/2005/8/layout/hierarchy3"/>
    <dgm:cxn modelId="{6E0EE4A3-8FF7-4804-950D-3035AC595194}" type="presParOf" srcId="{24BFD5FB-8F6C-4B06-A9A1-598ED7757C38}" destId="{69E88DF2-1B39-47AA-A5A1-C86565F35BE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F613BC-5B96-4992-8376-C4E1596EECE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4A0C58-A2D2-4864-9F77-0AE7AA3AE561}">
      <dgm:prSet/>
      <dgm:spPr/>
      <dgm:t>
        <a:bodyPr/>
        <a:lstStyle/>
        <a:p>
          <a:pPr>
            <a:lnSpc>
              <a:spcPct val="100000"/>
            </a:lnSpc>
          </a:pPr>
          <a:r>
            <a:rPr lang="en-IE" dirty="0"/>
            <a:t>98% of remote working requests were made in 2021 and 2022. Just 3 requests for remote working were made pre-pandemic. </a:t>
          </a:r>
          <a:endParaRPr lang="en-US" dirty="0"/>
        </a:p>
      </dgm:t>
      <dgm:extLst>
        <a:ext uri="{E40237B7-FDA0-4F09-8148-C483321AD2D9}">
          <dgm14:cNvPr xmlns:dgm14="http://schemas.microsoft.com/office/drawing/2010/diagram" id="0" name="" descr="98% of remote working requests were made in 2021 and 2022. Just 3 requests for remote working were made pre-pandemic. &#10;&#10;Since 2021, 14% of graduates requested additional remote workdays above employers’ standard hybrid working policies  &#10;"/>
        </a:ext>
      </dgm:extLst>
    </dgm:pt>
    <dgm:pt modelId="{640AE722-F8B4-40CC-BD79-0AD56C540772}" type="parTrans" cxnId="{5D01453A-07A1-4C8A-A84E-2B802C182B41}">
      <dgm:prSet/>
      <dgm:spPr/>
      <dgm:t>
        <a:bodyPr/>
        <a:lstStyle/>
        <a:p>
          <a:endParaRPr lang="en-US"/>
        </a:p>
      </dgm:t>
    </dgm:pt>
    <dgm:pt modelId="{C49398C1-1C2C-4C37-9A8A-B28FD8C1A3CD}" type="sibTrans" cxnId="{5D01453A-07A1-4C8A-A84E-2B802C182B41}">
      <dgm:prSet/>
      <dgm:spPr/>
      <dgm:t>
        <a:bodyPr/>
        <a:lstStyle/>
        <a:p>
          <a:endParaRPr lang="en-US"/>
        </a:p>
      </dgm:t>
    </dgm:pt>
    <dgm:pt modelId="{14041A7E-50C5-47D2-A637-ED5D29F1B48F}">
      <dgm:prSet/>
      <dgm:spPr/>
      <dgm:t>
        <a:bodyPr/>
        <a:lstStyle/>
        <a:p>
          <a:pPr>
            <a:lnSpc>
              <a:spcPct val="100000"/>
            </a:lnSpc>
          </a:pPr>
          <a:r>
            <a:rPr lang="en-IE" b="0" dirty="0"/>
            <a:t>Since 2021, </a:t>
          </a:r>
          <a:r>
            <a:rPr lang="en-IE" b="1" dirty="0"/>
            <a:t>14% of graduates requested additional remote workdays </a:t>
          </a:r>
          <a:r>
            <a:rPr lang="en-IE" b="0" dirty="0"/>
            <a:t>above employers’ standard hybrid working policies  </a:t>
          </a:r>
          <a:endParaRPr lang="en-US" b="0" dirty="0"/>
        </a:p>
      </dgm:t>
      <dgm:extLst>
        <a:ext uri="{E40237B7-FDA0-4F09-8148-C483321AD2D9}">
          <dgm14:cNvPr xmlns:dgm14="http://schemas.microsoft.com/office/drawing/2010/diagram" id="0" name="" descr="98% of remote working requests were made in 2021 and 2022. Just 3 requests for remote working were made pre-pandemic. &#10;&#10;Since 2021, 14% of graduates requested additional remote workdays above employers’ standard hybrid working policies  &#10;"/>
        </a:ext>
      </dgm:extLst>
    </dgm:pt>
    <dgm:pt modelId="{208F128C-54C5-47C4-BE9A-18E1B952BAD3}" type="parTrans" cxnId="{2F7579B2-4F4A-435E-8E43-8E0B16C0E1EC}">
      <dgm:prSet/>
      <dgm:spPr/>
      <dgm:t>
        <a:bodyPr/>
        <a:lstStyle/>
        <a:p>
          <a:endParaRPr lang="en-US"/>
        </a:p>
      </dgm:t>
    </dgm:pt>
    <dgm:pt modelId="{98D31FAD-3FCA-407E-801B-A044202AB664}" type="sibTrans" cxnId="{2F7579B2-4F4A-435E-8E43-8E0B16C0E1EC}">
      <dgm:prSet/>
      <dgm:spPr/>
      <dgm:t>
        <a:bodyPr/>
        <a:lstStyle/>
        <a:p>
          <a:endParaRPr lang="en-US"/>
        </a:p>
      </dgm:t>
    </dgm:pt>
    <dgm:pt modelId="{D34B89E7-8D11-42F2-96F5-2765496282DC}" type="pres">
      <dgm:prSet presAssocID="{B3F613BC-5B96-4992-8376-C4E1596EECEC}" presName="root" presStyleCnt="0">
        <dgm:presLayoutVars>
          <dgm:dir/>
          <dgm:resizeHandles val="exact"/>
        </dgm:presLayoutVars>
      </dgm:prSet>
      <dgm:spPr/>
    </dgm:pt>
    <dgm:pt modelId="{40B7272E-E124-409D-9F47-2348E716EDC2}" type="pres">
      <dgm:prSet presAssocID="{4A4A0C58-A2D2-4864-9F77-0AE7AA3AE561}" presName="compNode" presStyleCnt="0"/>
      <dgm:spPr/>
    </dgm:pt>
    <dgm:pt modelId="{A3232C3F-0432-4F32-AEF8-9A5342B0CE45}" type="pres">
      <dgm:prSet presAssocID="{4A4A0C58-A2D2-4864-9F77-0AE7AA3AE561}" presName="bgRect" presStyleLbl="bgShp" presStyleIdx="0" presStyleCnt="2"/>
      <dgm:spPr>
        <a:solidFill>
          <a:srgbClr val="B3ADD6"/>
        </a:solidFill>
      </dgm:spPr>
    </dgm:pt>
    <dgm:pt modelId="{14D553AA-4C63-40A3-B7CC-1161D97D0358}" type="pres">
      <dgm:prSet presAssocID="{4A4A0C58-A2D2-4864-9F77-0AE7AA3AE5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grammer male with solid fill"/>
        </a:ext>
      </dgm:extLst>
    </dgm:pt>
    <dgm:pt modelId="{EFEAEFA9-78A1-48C5-BCAD-DC30A1E3E5D2}" type="pres">
      <dgm:prSet presAssocID="{4A4A0C58-A2D2-4864-9F77-0AE7AA3AE561}" presName="spaceRect" presStyleCnt="0"/>
      <dgm:spPr/>
    </dgm:pt>
    <dgm:pt modelId="{A8088E1B-6E05-4CA4-BA19-E9E3D03C730F}" type="pres">
      <dgm:prSet presAssocID="{4A4A0C58-A2D2-4864-9F77-0AE7AA3AE561}" presName="parTx" presStyleLbl="revTx" presStyleIdx="0" presStyleCnt="2">
        <dgm:presLayoutVars>
          <dgm:chMax val="0"/>
          <dgm:chPref val="0"/>
        </dgm:presLayoutVars>
      </dgm:prSet>
      <dgm:spPr/>
    </dgm:pt>
    <dgm:pt modelId="{E87E9531-0356-4D33-8B26-99C2C8CFEAE4}" type="pres">
      <dgm:prSet presAssocID="{C49398C1-1C2C-4C37-9A8A-B28FD8C1A3CD}" presName="sibTrans" presStyleCnt="0"/>
      <dgm:spPr/>
    </dgm:pt>
    <dgm:pt modelId="{EBBA5D93-65B8-4339-9834-D5FC055E5367}" type="pres">
      <dgm:prSet presAssocID="{14041A7E-50C5-47D2-A637-ED5D29F1B48F}" presName="compNode" presStyleCnt="0"/>
      <dgm:spPr/>
    </dgm:pt>
    <dgm:pt modelId="{50339C6D-FFEA-4986-9F9C-34F144B48CDD}" type="pres">
      <dgm:prSet presAssocID="{14041A7E-50C5-47D2-A637-ED5D29F1B48F}" presName="bgRect" presStyleLbl="bgShp" presStyleIdx="1" presStyleCnt="2"/>
      <dgm:spPr/>
    </dgm:pt>
    <dgm:pt modelId="{D9ADA96C-E510-41F5-9FC9-1D5B4DAB72C1}" type="pres">
      <dgm:prSet presAssocID="{14041A7E-50C5-47D2-A637-ED5D29F1B48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ogrammer female with solid fill"/>
        </a:ext>
      </dgm:extLst>
    </dgm:pt>
    <dgm:pt modelId="{EF0F8B80-0DF8-4D5D-870D-FB7993B9FA04}" type="pres">
      <dgm:prSet presAssocID="{14041A7E-50C5-47D2-A637-ED5D29F1B48F}" presName="spaceRect" presStyleCnt="0"/>
      <dgm:spPr/>
    </dgm:pt>
    <dgm:pt modelId="{56F774E8-2125-4AF9-94F2-BAB874DBA5B9}" type="pres">
      <dgm:prSet presAssocID="{14041A7E-50C5-47D2-A637-ED5D29F1B48F}" presName="parTx" presStyleLbl="revTx" presStyleIdx="1" presStyleCnt="2">
        <dgm:presLayoutVars>
          <dgm:chMax val="0"/>
          <dgm:chPref val="0"/>
        </dgm:presLayoutVars>
      </dgm:prSet>
      <dgm:spPr/>
    </dgm:pt>
  </dgm:ptLst>
  <dgm:cxnLst>
    <dgm:cxn modelId="{5D01453A-07A1-4C8A-A84E-2B802C182B41}" srcId="{B3F613BC-5B96-4992-8376-C4E1596EECEC}" destId="{4A4A0C58-A2D2-4864-9F77-0AE7AA3AE561}" srcOrd="0" destOrd="0" parTransId="{640AE722-F8B4-40CC-BD79-0AD56C540772}" sibTransId="{C49398C1-1C2C-4C37-9A8A-B28FD8C1A3CD}"/>
    <dgm:cxn modelId="{F6B8546A-CFBF-424D-B0C3-ADB47564A1A6}" type="presOf" srcId="{B3F613BC-5B96-4992-8376-C4E1596EECEC}" destId="{D34B89E7-8D11-42F2-96F5-2765496282DC}" srcOrd="0" destOrd="0" presId="urn:microsoft.com/office/officeart/2018/2/layout/IconVerticalSolidList"/>
    <dgm:cxn modelId="{F47C0456-16AA-4489-91BB-188FBA0CC958}" type="presOf" srcId="{4A4A0C58-A2D2-4864-9F77-0AE7AA3AE561}" destId="{A8088E1B-6E05-4CA4-BA19-E9E3D03C730F}" srcOrd="0" destOrd="0" presId="urn:microsoft.com/office/officeart/2018/2/layout/IconVerticalSolidList"/>
    <dgm:cxn modelId="{2F7579B2-4F4A-435E-8E43-8E0B16C0E1EC}" srcId="{B3F613BC-5B96-4992-8376-C4E1596EECEC}" destId="{14041A7E-50C5-47D2-A637-ED5D29F1B48F}" srcOrd="1" destOrd="0" parTransId="{208F128C-54C5-47C4-BE9A-18E1B952BAD3}" sibTransId="{98D31FAD-3FCA-407E-801B-A044202AB664}"/>
    <dgm:cxn modelId="{3D75E1FA-2730-46E4-B360-92AD9CFB739F}" type="presOf" srcId="{14041A7E-50C5-47D2-A637-ED5D29F1B48F}" destId="{56F774E8-2125-4AF9-94F2-BAB874DBA5B9}" srcOrd="0" destOrd="0" presId="urn:microsoft.com/office/officeart/2018/2/layout/IconVerticalSolidList"/>
    <dgm:cxn modelId="{F9DF5BA1-6274-486C-BCB8-13563AF5BD4E}" type="presParOf" srcId="{D34B89E7-8D11-42F2-96F5-2765496282DC}" destId="{40B7272E-E124-409D-9F47-2348E716EDC2}" srcOrd="0" destOrd="0" presId="urn:microsoft.com/office/officeart/2018/2/layout/IconVerticalSolidList"/>
    <dgm:cxn modelId="{4E8CBD03-B61B-46FB-AA85-128A9331CBA8}" type="presParOf" srcId="{40B7272E-E124-409D-9F47-2348E716EDC2}" destId="{A3232C3F-0432-4F32-AEF8-9A5342B0CE45}" srcOrd="0" destOrd="0" presId="urn:microsoft.com/office/officeart/2018/2/layout/IconVerticalSolidList"/>
    <dgm:cxn modelId="{386BA685-EBAA-4554-8003-7D6B707F08C7}" type="presParOf" srcId="{40B7272E-E124-409D-9F47-2348E716EDC2}" destId="{14D553AA-4C63-40A3-B7CC-1161D97D0358}" srcOrd="1" destOrd="0" presId="urn:microsoft.com/office/officeart/2018/2/layout/IconVerticalSolidList"/>
    <dgm:cxn modelId="{D1DF6CEB-8F8B-48E4-BEC7-F77BD16F8929}" type="presParOf" srcId="{40B7272E-E124-409D-9F47-2348E716EDC2}" destId="{EFEAEFA9-78A1-48C5-BCAD-DC30A1E3E5D2}" srcOrd="2" destOrd="0" presId="urn:microsoft.com/office/officeart/2018/2/layout/IconVerticalSolidList"/>
    <dgm:cxn modelId="{E25DC246-500C-42A6-ADBA-F6DC3CAE6E50}" type="presParOf" srcId="{40B7272E-E124-409D-9F47-2348E716EDC2}" destId="{A8088E1B-6E05-4CA4-BA19-E9E3D03C730F}" srcOrd="3" destOrd="0" presId="urn:microsoft.com/office/officeart/2018/2/layout/IconVerticalSolidList"/>
    <dgm:cxn modelId="{E3E4EC8E-2EAB-4E09-AAAB-53C7495DDF6A}" type="presParOf" srcId="{D34B89E7-8D11-42F2-96F5-2765496282DC}" destId="{E87E9531-0356-4D33-8B26-99C2C8CFEAE4}" srcOrd="1" destOrd="0" presId="urn:microsoft.com/office/officeart/2018/2/layout/IconVerticalSolidList"/>
    <dgm:cxn modelId="{DA3BE21A-BD59-410A-BCB8-E9F03862F217}" type="presParOf" srcId="{D34B89E7-8D11-42F2-96F5-2765496282DC}" destId="{EBBA5D93-65B8-4339-9834-D5FC055E5367}" srcOrd="2" destOrd="0" presId="urn:microsoft.com/office/officeart/2018/2/layout/IconVerticalSolidList"/>
    <dgm:cxn modelId="{9576CF8C-3057-43FE-95CE-E1B767B08202}" type="presParOf" srcId="{EBBA5D93-65B8-4339-9834-D5FC055E5367}" destId="{50339C6D-FFEA-4986-9F9C-34F144B48CDD}" srcOrd="0" destOrd="0" presId="urn:microsoft.com/office/officeart/2018/2/layout/IconVerticalSolidList"/>
    <dgm:cxn modelId="{C2107EC8-F1AB-40EA-B697-F99AE14B05F7}" type="presParOf" srcId="{EBBA5D93-65B8-4339-9834-D5FC055E5367}" destId="{D9ADA96C-E510-41F5-9FC9-1D5B4DAB72C1}" srcOrd="1" destOrd="0" presId="urn:microsoft.com/office/officeart/2018/2/layout/IconVerticalSolidList"/>
    <dgm:cxn modelId="{B9322AFB-D61D-46B5-A889-9AEF7447935E}" type="presParOf" srcId="{EBBA5D93-65B8-4339-9834-D5FC055E5367}" destId="{EF0F8B80-0DF8-4D5D-870D-FB7993B9FA04}" srcOrd="2" destOrd="0" presId="urn:microsoft.com/office/officeart/2018/2/layout/IconVerticalSolidList"/>
    <dgm:cxn modelId="{2B6A929A-84FB-4557-9243-49CE07DE09C1}" type="presParOf" srcId="{EBBA5D93-65B8-4339-9834-D5FC055E5367}" destId="{56F774E8-2125-4AF9-94F2-BAB874DBA5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F613BC-5B96-4992-8376-C4E1596EECEC}"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4A4A0C58-A2D2-4864-9F77-0AE7AA3AE561}">
      <dgm:prSet custT="1"/>
      <dgm:spPr/>
      <dgm:t>
        <a:bodyPr/>
        <a:lstStyle/>
        <a:p>
          <a:pPr>
            <a:lnSpc>
              <a:spcPct val="100000"/>
            </a:lnSpc>
            <a:defRPr cap="all"/>
          </a:pPr>
          <a:r>
            <a:rPr lang="en-IE" sz="1800" cap="none" dirty="0"/>
            <a:t>42% of WAM placed graduates required time off for medical appointments for their disability</a:t>
          </a:r>
          <a:endParaRPr lang="en-US" sz="1800" cap="none" dirty="0"/>
        </a:p>
      </dgm:t>
    </dgm:pt>
    <dgm:pt modelId="{640AE722-F8B4-40CC-BD79-0AD56C540772}" type="parTrans" cxnId="{5D01453A-07A1-4C8A-A84E-2B802C182B41}">
      <dgm:prSet/>
      <dgm:spPr/>
      <dgm:t>
        <a:bodyPr/>
        <a:lstStyle/>
        <a:p>
          <a:endParaRPr lang="en-US"/>
        </a:p>
      </dgm:t>
    </dgm:pt>
    <dgm:pt modelId="{C49398C1-1C2C-4C37-9A8A-B28FD8C1A3CD}" type="sibTrans" cxnId="{5D01453A-07A1-4C8A-A84E-2B802C182B41}">
      <dgm:prSet/>
      <dgm:spPr/>
      <dgm:t>
        <a:bodyPr/>
        <a:lstStyle/>
        <a:p>
          <a:endParaRPr lang="en-US"/>
        </a:p>
      </dgm:t>
    </dgm:pt>
    <dgm:pt modelId="{683A9E47-18FC-425B-B47A-E3DE804B9FC7}">
      <dgm:prSet custT="1"/>
      <dgm:spPr/>
      <dgm:t>
        <a:bodyPr/>
        <a:lstStyle/>
        <a:p>
          <a:pPr>
            <a:lnSpc>
              <a:spcPct val="100000"/>
            </a:lnSpc>
            <a:defRPr cap="all"/>
          </a:pPr>
          <a:r>
            <a:rPr lang="en-IE" sz="1800" cap="none" dirty="0"/>
            <a:t>Other (1%) accommodations were Irish Sign Language Interpreter, designated car parking space etc. </a:t>
          </a:r>
          <a:endParaRPr lang="en-US" sz="1800" cap="none" dirty="0"/>
        </a:p>
      </dgm:t>
    </dgm:pt>
    <dgm:pt modelId="{CB875DD7-F547-42DA-ACE5-088FAC4BCF47}" type="parTrans" cxnId="{A5667A09-D9EA-4AD0-8A64-CB9961FF857C}">
      <dgm:prSet/>
      <dgm:spPr/>
      <dgm:t>
        <a:bodyPr/>
        <a:lstStyle/>
        <a:p>
          <a:endParaRPr lang="en-US"/>
        </a:p>
      </dgm:t>
    </dgm:pt>
    <dgm:pt modelId="{3DE1D8F4-1AE6-49EB-8DE6-11299FF34633}" type="sibTrans" cxnId="{A5667A09-D9EA-4AD0-8A64-CB9961FF857C}">
      <dgm:prSet/>
      <dgm:spPr/>
      <dgm:t>
        <a:bodyPr/>
        <a:lstStyle/>
        <a:p>
          <a:endParaRPr lang="en-US"/>
        </a:p>
      </dgm:t>
    </dgm:pt>
    <dgm:pt modelId="{14041A7E-50C5-47D2-A637-ED5D29F1B48F}">
      <dgm:prSet custT="1"/>
      <dgm:spPr/>
      <dgm:t>
        <a:bodyPr/>
        <a:lstStyle/>
        <a:p>
          <a:pPr>
            <a:lnSpc>
              <a:spcPct val="100000"/>
            </a:lnSpc>
            <a:defRPr cap="all"/>
          </a:pPr>
          <a:r>
            <a:rPr lang="en-IE" sz="1800" b="0" cap="none" dirty="0"/>
            <a:t>Cost of disability is hard to predict but we do know that two-thirds do not incur a cost. </a:t>
          </a:r>
          <a:endParaRPr lang="en-US" sz="1800" b="0" cap="none" dirty="0"/>
        </a:p>
      </dgm:t>
    </dgm:pt>
    <dgm:pt modelId="{208F128C-54C5-47C4-BE9A-18E1B952BAD3}" type="parTrans" cxnId="{2F7579B2-4F4A-435E-8E43-8E0B16C0E1EC}">
      <dgm:prSet/>
      <dgm:spPr/>
      <dgm:t>
        <a:bodyPr/>
        <a:lstStyle/>
        <a:p>
          <a:endParaRPr lang="en-US"/>
        </a:p>
      </dgm:t>
    </dgm:pt>
    <dgm:pt modelId="{98D31FAD-3FCA-407E-801B-A044202AB664}" type="sibTrans" cxnId="{2F7579B2-4F4A-435E-8E43-8E0B16C0E1EC}">
      <dgm:prSet/>
      <dgm:spPr/>
      <dgm:t>
        <a:bodyPr/>
        <a:lstStyle/>
        <a:p>
          <a:endParaRPr lang="en-US"/>
        </a:p>
      </dgm:t>
    </dgm:pt>
    <dgm:pt modelId="{8EEC87E3-58CE-4659-ADBD-723BE35AAD2E}" type="pres">
      <dgm:prSet presAssocID="{B3F613BC-5B96-4992-8376-C4E1596EECEC}" presName="root" presStyleCnt="0">
        <dgm:presLayoutVars>
          <dgm:dir/>
          <dgm:resizeHandles val="exact"/>
        </dgm:presLayoutVars>
      </dgm:prSet>
      <dgm:spPr/>
    </dgm:pt>
    <dgm:pt modelId="{36E3B534-3C68-46C6-A2ED-105855B8D53F}" type="pres">
      <dgm:prSet presAssocID="{4A4A0C58-A2D2-4864-9F77-0AE7AA3AE561}" presName="compNode" presStyleCnt="0"/>
      <dgm:spPr/>
    </dgm:pt>
    <dgm:pt modelId="{C76EBA7C-94E2-467D-A1EF-3119CA3C142B}" type="pres">
      <dgm:prSet presAssocID="{4A4A0C58-A2D2-4864-9F77-0AE7AA3AE561}" presName="iconBgRect" presStyleLbl="bgShp" presStyleIdx="0" presStyleCnt="3"/>
      <dgm:spPr>
        <a:prstGeom prst="round2DiagRect">
          <a:avLst>
            <a:gd name="adj1" fmla="val 29727"/>
            <a:gd name="adj2" fmla="val 0"/>
          </a:avLst>
        </a:prstGeom>
        <a:solidFill>
          <a:srgbClr val="B3ADD6"/>
        </a:solidFill>
      </dgm:spPr>
    </dgm:pt>
    <dgm:pt modelId="{8B91B547-4BDC-404E-92EB-D267AA96B267}" type="pres">
      <dgm:prSet presAssocID="{4A4A0C58-A2D2-4864-9F77-0AE7AA3AE56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female with solid fill"/>
        </a:ext>
      </dgm:extLst>
    </dgm:pt>
    <dgm:pt modelId="{237F50B7-699F-4C71-91A0-79D1B28EF58B}" type="pres">
      <dgm:prSet presAssocID="{4A4A0C58-A2D2-4864-9F77-0AE7AA3AE561}" presName="spaceRect" presStyleCnt="0"/>
      <dgm:spPr/>
    </dgm:pt>
    <dgm:pt modelId="{83D85261-5FBB-4F4D-8D64-462F8F7644E7}" type="pres">
      <dgm:prSet presAssocID="{4A4A0C58-A2D2-4864-9F77-0AE7AA3AE561}" presName="textRect" presStyleLbl="revTx" presStyleIdx="0" presStyleCnt="3">
        <dgm:presLayoutVars>
          <dgm:chMax val="1"/>
          <dgm:chPref val="1"/>
        </dgm:presLayoutVars>
      </dgm:prSet>
      <dgm:spPr/>
    </dgm:pt>
    <dgm:pt modelId="{BDC82FF2-77BE-4C10-956F-511529CFC61E}" type="pres">
      <dgm:prSet presAssocID="{C49398C1-1C2C-4C37-9A8A-B28FD8C1A3CD}" presName="sibTrans" presStyleCnt="0"/>
      <dgm:spPr/>
    </dgm:pt>
    <dgm:pt modelId="{18CC807D-3AB3-4530-B1CD-6CBB9393A784}" type="pres">
      <dgm:prSet presAssocID="{683A9E47-18FC-425B-B47A-E3DE804B9FC7}" presName="compNode" presStyleCnt="0"/>
      <dgm:spPr/>
    </dgm:pt>
    <dgm:pt modelId="{CF21F9C1-0747-417E-BB3C-9088135925EB}" type="pres">
      <dgm:prSet presAssocID="{683A9E47-18FC-425B-B47A-E3DE804B9FC7}" presName="iconBgRect" presStyleLbl="bgShp" presStyleIdx="1" presStyleCnt="3"/>
      <dgm:spPr>
        <a:prstGeom prst="round2DiagRect">
          <a:avLst>
            <a:gd name="adj1" fmla="val 29727"/>
            <a:gd name="adj2" fmla="val 0"/>
          </a:avLst>
        </a:prstGeom>
        <a:solidFill>
          <a:schemeClr val="accent4">
            <a:lumMod val="40000"/>
            <a:lumOff val="60000"/>
          </a:schemeClr>
        </a:solidFill>
      </dgm:spPr>
    </dgm:pt>
    <dgm:pt modelId="{84DD579A-424D-4D8F-958E-F4CFEEF44F9E}" type="pres">
      <dgm:prSet presAssocID="{683A9E47-18FC-425B-B47A-E3DE804B9F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ign language with solid fill"/>
        </a:ext>
      </dgm:extLst>
    </dgm:pt>
    <dgm:pt modelId="{F461A72D-BFA6-418A-8760-30040642E55F}" type="pres">
      <dgm:prSet presAssocID="{683A9E47-18FC-425B-B47A-E3DE804B9FC7}" presName="spaceRect" presStyleCnt="0"/>
      <dgm:spPr/>
    </dgm:pt>
    <dgm:pt modelId="{7DCE2E26-01BE-4CBA-9607-9E2F3AAC47D0}" type="pres">
      <dgm:prSet presAssocID="{683A9E47-18FC-425B-B47A-E3DE804B9FC7}" presName="textRect" presStyleLbl="revTx" presStyleIdx="1" presStyleCnt="3">
        <dgm:presLayoutVars>
          <dgm:chMax val="1"/>
          <dgm:chPref val="1"/>
        </dgm:presLayoutVars>
      </dgm:prSet>
      <dgm:spPr/>
    </dgm:pt>
    <dgm:pt modelId="{F80311FA-2972-4AA7-820B-0EE34C7421C2}" type="pres">
      <dgm:prSet presAssocID="{3DE1D8F4-1AE6-49EB-8DE6-11299FF34633}" presName="sibTrans" presStyleCnt="0"/>
      <dgm:spPr/>
    </dgm:pt>
    <dgm:pt modelId="{3A2B277B-4EA7-4A88-AC58-61D2703DFCF1}" type="pres">
      <dgm:prSet presAssocID="{14041A7E-50C5-47D2-A637-ED5D29F1B48F}" presName="compNode" presStyleCnt="0"/>
      <dgm:spPr/>
    </dgm:pt>
    <dgm:pt modelId="{9EC8CDC6-A7C5-4CCB-810E-7499F60F21D2}" type="pres">
      <dgm:prSet presAssocID="{14041A7E-50C5-47D2-A637-ED5D29F1B48F}" presName="iconBgRect" presStyleLbl="bgShp" presStyleIdx="2" presStyleCnt="3"/>
      <dgm:spPr>
        <a:prstGeom prst="round2DiagRect">
          <a:avLst>
            <a:gd name="adj1" fmla="val 29727"/>
            <a:gd name="adj2" fmla="val 0"/>
          </a:avLst>
        </a:prstGeom>
      </dgm:spPr>
    </dgm:pt>
    <dgm:pt modelId="{478CF3C1-05DA-442F-928F-C8494B456437}" type="pres">
      <dgm:prSet presAssocID="{14041A7E-50C5-47D2-A637-ED5D29F1B48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with solid fill"/>
        </a:ext>
      </dgm:extLst>
    </dgm:pt>
    <dgm:pt modelId="{457E2454-5752-4622-81BB-325E768919AA}" type="pres">
      <dgm:prSet presAssocID="{14041A7E-50C5-47D2-A637-ED5D29F1B48F}" presName="spaceRect" presStyleCnt="0"/>
      <dgm:spPr/>
    </dgm:pt>
    <dgm:pt modelId="{2E30F6EB-0CA6-4313-8C1B-B22D089E43C7}" type="pres">
      <dgm:prSet presAssocID="{14041A7E-50C5-47D2-A637-ED5D29F1B48F}" presName="textRect" presStyleLbl="revTx" presStyleIdx="2" presStyleCnt="3">
        <dgm:presLayoutVars>
          <dgm:chMax val="1"/>
          <dgm:chPref val="1"/>
        </dgm:presLayoutVars>
      </dgm:prSet>
      <dgm:spPr/>
    </dgm:pt>
  </dgm:ptLst>
  <dgm:cxnLst>
    <dgm:cxn modelId="{A5667A09-D9EA-4AD0-8A64-CB9961FF857C}" srcId="{B3F613BC-5B96-4992-8376-C4E1596EECEC}" destId="{683A9E47-18FC-425B-B47A-E3DE804B9FC7}" srcOrd="1" destOrd="0" parTransId="{CB875DD7-F547-42DA-ACE5-088FAC4BCF47}" sibTransId="{3DE1D8F4-1AE6-49EB-8DE6-11299FF34633}"/>
    <dgm:cxn modelId="{619AC135-6740-4641-84DA-C09253B3FCD1}" type="presOf" srcId="{4A4A0C58-A2D2-4864-9F77-0AE7AA3AE561}" destId="{83D85261-5FBB-4F4D-8D64-462F8F7644E7}" srcOrd="0" destOrd="0" presId="urn:microsoft.com/office/officeart/2018/5/layout/IconLeafLabelList"/>
    <dgm:cxn modelId="{5D01453A-07A1-4C8A-A84E-2B802C182B41}" srcId="{B3F613BC-5B96-4992-8376-C4E1596EECEC}" destId="{4A4A0C58-A2D2-4864-9F77-0AE7AA3AE561}" srcOrd="0" destOrd="0" parTransId="{640AE722-F8B4-40CC-BD79-0AD56C540772}" sibTransId="{C49398C1-1C2C-4C37-9A8A-B28FD8C1A3CD}"/>
    <dgm:cxn modelId="{0B054F77-8118-4813-9FA0-76384D73C6C1}" type="presOf" srcId="{683A9E47-18FC-425B-B47A-E3DE804B9FC7}" destId="{7DCE2E26-01BE-4CBA-9607-9E2F3AAC47D0}" srcOrd="0" destOrd="0" presId="urn:microsoft.com/office/officeart/2018/5/layout/IconLeafLabelList"/>
    <dgm:cxn modelId="{7429DA87-4FD7-4C04-B67D-AEF7075CF2F7}" type="presOf" srcId="{14041A7E-50C5-47D2-A637-ED5D29F1B48F}" destId="{2E30F6EB-0CA6-4313-8C1B-B22D089E43C7}" srcOrd="0" destOrd="0" presId="urn:microsoft.com/office/officeart/2018/5/layout/IconLeafLabelList"/>
    <dgm:cxn modelId="{2F7579B2-4F4A-435E-8E43-8E0B16C0E1EC}" srcId="{B3F613BC-5B96-4992-8376-C4E1596EECEC}" destId="{14041A7E-50C5-47D2-A637-ED5D29F1B48F}" srcOrd="2" destOrd="0" parTransId="{208F128C-54C5-47C4-BE9A-18E1B952BAD3}" sibTransId="{98D31FAD-3FCA-407E-801B-A044202AB664}"/>
    <dgm:cxn modelId="{A2B27CE7-16B1-49F4-B50F-91376E491EBB}" type="presOf" srcId="{B3F613BC-5B96-4992-8376-C4E1596EECEC}" destId="{8EEC87E3-58CE-4659-ADBD-723BE35AAD2E}" srcOrd="0" destOrd="0" presId="urn:microsoft.com/office/officeart/2018/5/layout/IconLeafLabelList"/>
    <dgm:cxn modelId="{29FA42A2-267F-4EC4-8C13-CB399C928263}" type="presParOf" srcId="{8EEC87E3-58CE-4659-ADBD-723BE35AAD2E}" destId="{36E3B534-3C68-46C6-A2ED-105855B8D53F}" srcOrd="0" destOrd="0" presId="urn:microsoft.com/office/officeart/2018/5/layout/IconLeafLabelList"/>
    <dgm:cxn modelId="{C7B33F3F-74F5-4BCD-B8AC-6CF047F3FD10}" type="presParOf" srcId="{36E3B534-3C68-46C6-A2ED-105855B8D53F}" destId="{C76EBA7C-94E2-467D-A1EF-3119CA3C142B}" srcOrd="0" destOrd="0" presId="urn:microsoft.com/office/officeart/2018/5/layout/IconLeafLabelList"/>
    <dgm:cxn modelId="{25B6A697-26EB-4067-99FB-9294BF007FBC}" type="presParOf" srcId="{36E3B534-3C68-46C6-A2ED-105855B8D53F}" destId="{8B91B547-4BDC-404E-92EB-D267AA96B267}" srcOrd="1" destOrd="0" presId="urn:microsoft.com/office/officeart/2018/5/layout/IconLeafLabelList"/>
    <dgm:cxn modelId="{96165B2C-F160-470A-9BFF-D6EF2166B206}" type="presParOf" srcId="{36E3B534-3C68-46C6-A2ED-105855B8D53F}" destId="{237F50B7-699F-4C71-91A0-79D1B28EF58B}" srcOrd="2" destOrd="0" presId="urn:microsoft.com/office/officeart/2018/5/layout/IconLeafLabelList"/>
    <dgm:cxn modelId="{7CD5A674-9FA4-4912-821F-6A642079160F}" type="presParOf" srcId="{36E3B534-3C68-46C6-A2ED-105855B8D53F}" destId="{83D85261-5FBB-4F4D-8D64-462F8F7644E7}" srcOrd="3" destOrd="0" presId="urn:microsoft.com/office/officeart/2018/5/layout/IconLeafLabelList"/>
    <dgm:cxn modelId="{31983FF1-F13D-479E-B3BC-F19FC73ED7A7}" type="presParOf" srcId="{8EEC87E3-58CE-4659-ADBD-723BE35AAD2E}" destId="{BDC82FF2-77BE-4C10-956F-511529CFC61E}" srcOrd="1" destOrd="0" presId="urn:microsoft.com/office/officeart/2018/5/layout/IconLeafLabelList"/>
    <dgm:cxn modelId="{FA823EE0-791E-4CD8-98F5-10431B28A288}" type="presParOf" srcId="{8EEC87E3-58CE-4659-ADBD-723BE35AAD2E}" destId="{18CC807D-3AB3-4530-B1CD-6CBB9393A784}" srcOrd="2" destOrd="0" presId="urn:microsoft.com/office/officeart/2018/5/layout/IconLeafLabelList"/>
    <dgm:cxn modelId="{9533C014-BFEF-42F5-95B9-33773262EB44}" type="presParOf" srcId="{18CC807D-3AB3-4530-B1CD-6CBB9393A784}" destId="{CF21F9C1-0747-417E-BB3C-9088135925EB}" srcOrd="0" destOrd="0" presId="urn:microsoft.com/office/officeart/2018/5/layout/IconLeafLabelList"/>
    <dgm:cxn modelId="{926382F9-37A4-46A3-8C1E-562139ADA69E}" type="presParOf" srcId="{18CC807D-3AB3-4530-B1CD-6CBB9393A784}" destId="{84DD579A-424D-4D8F-958E-F4CFEEF44F9E}" srcOrd="1" destOrd="0" presId="urn:microsoft.com/office/officeart/2018/5/layout/IconLeafLabelList"/>
    <dgm:cxn modelId="{5A39B094-126F-4B99-A09A-4D682624C4BE}" type="presParOf" srcId="{18CC807D-3AB3-4530-B1CD-6CBB9393A784}" destId="{F461A72D-BFA6-418A-8760-30040642E55F}" srcOrd="2" destOrd="0" presId="urn:microsoft.com/office/officeart/2018/5/layout/IconLeafLabelList"/>
    <dgm:cxn modelId="{83141BE8-C7F4-4181-9D37-87DB02C11706}" type="presParOf" srcId="{18CC807D-3AB3-4530-B1CD-6CBB9393A784}" destId="{7DCE2E26-01BE-4CBA-9607-9E2F3AAC47D0}" srcOrd="3" destOrd="0" presId="urn:microsoft.com/office/officeart/2018/5/layout/IconLeafLabelList"/>
    <dgm:cxn modelId="{BD760D08-39F6-42A5-BA9D-4F2786AC78BE}" type="presParOf" srcId="{8EEC87E3-58CE-4659-ADBD-723BE35AAD2E}" destId="{F80311FA-2972-4AA7-820B-0EE34C7421C2}" srcOrd="3" destOrd="0" presId="urn:microsoft.com/office/officeart/2018/5/layout/IconLeafLabelList"/>
    <dgm:cxn modelId="{74830863-EF7E-4396-B6ED-95DE93DAD66E}" type="presParOf" srcId="{8EEC87E3-58CE-4659-ADBD-723BE35AAD2E}" destId="{3A2B277B-4EA7-4A88-AC58-61D2703DFCF1}" srcOrd="4" destOrd="0" presId="urn:microsoft.com/office/officeart/2018/5/layout/IconLeafLabelList"/>
    <dgm:cxn modelId="{3FBC7CBE-6E6F-4D46-9454-0BE757C3B5FE}" type="presParOf" srcId="{3A2B277B-4EA7-4A88-AC58-61D2703DFCF1}" destId="{9EC8CDC6-A7C5-4CCB-810E-7499F60F21D2}" srcOrd="0" destOrd="0" presId="urn:microsoft.com/office/officeart/2018/5/layout/IconLeafLabelList"/>
    <dgm:cxn modelId="{2C52957B-0C42-49EB-92EE-2E5FE9E338F7}" type="presParOf" srcId="{3A2B277B-4EA7-4A88-AC58-61D2703DFCF1}" destId="{478CF3C1-05DA-442F-928F-C8494B456437}" srcOrd="1" destOrd="0" presId="urn:microsoft.com/office/officeart/2018/5/layout/IconLeafLabelList"/>
    <dgm:cxn modelId="{41C1EADF-8A37-42EC-9B8C-C929ECC70C57}" type="presParOf" srcId="{3A2B277B-4EA7-4A88-AC58-61D2703DFCF1}" destId="{457E2454-5752-4622-81BB-325E768919AA}" srcOrd="2" destOrd="0" presId="urn:microsoft.com/office/officeart/2018/5/layout/IconLeafLabelList"/>
    <dgm:cxn modelId="{5225DA03-1520-4756-8BDD-5C776499AF43}" type="presParOf" srcId="{3A2B277B-4EA7-4A88-AC58-61D2703DFCF1}" destId="{2E30F6EB-0CA6-4313-8C1B-B22D089E43C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56971-50F2-4E09-99B2-ECAE808F5FD7}">
      <dsp:nvSpPr>
        <dsp:cNvPr id="0" name=""/>
        <dsp:cNvSpPr/>
      </dsp:nvSpPr>
      <dsp:spPr>
        <a:xfrm>
          <a:off x="82613" y="721540"/>
          <a:ext cx="897246" cy="897246"/>
        </a:xfrm>
        <a:prstGeom prst="ellipse">
          <a:avLst/>
        </a:prstGeom>
        <a:solidFill>
          <a:srgbClr val="6E5093"/>
        </a:solidFill>
        <a:ln>
          <a:noFill/>
        </a:ln>
        <a:effectLst/>
      </dsp:spPr>
      <dsp:style>
        <a:lnRef idx="0">
          <a:scrgbClr r="0" g="0" b="0"/>
        </a:lnRef>
        <a:fillRef idx="1">
          <a:scrgbClr r="0" g="0" b="0"/>
        </a:fillRef>
        <a:effectRef idx="0">
          <a:scrgbClr r="0" g="0" b="0"/>
        </a:effectRef>
        <a:fontRef idx="minor"/>
      </dsp:style>
    </dsp:sp>
    <dsp:sp modelId="{46A82B01-1011-4ABA-A554-C6C9C9EACD97}">
      <dsp:nvSpPr>
        <dsp:cNvPr id="0" name=""/>
        <dsp:cNvSpPr/>
      </dsp:nvSpPr>
      <dsp:spPr>
        <a:xfrm>
          <a:off x="271034" y="909962"/>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B86F7-57E8-41F8-B1CC-7788DCBCA421}">
      <dsp:nvSpPr>
        <dsp:cNvPr id="0" name=""/>
        <dsp:cNvSpPr/>
      </dsp:nvSpPr>
      <dsp:spPr>
        <a:xfrm>
          <a:off x="1172126" y="72154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Widen access to mainstream employment while working and supporting employers to become more inclusive</a:t>
          </a:r>
          <a:endParaRPr lang="en-US" sz="1600" kern="1200" dirty="0"/>
        </a:p>
      </dsp:txBody>
      <dsp:txXfrm>
        <a:off x="1172126" y="721540"/>
        <a:ext cx="2114937" cy="897246"/>
      </dsp:txXfrm>
    </dsp:sp>
    <dsp:sp modelId="{06AFAF96-2B56-4740-AEEA-DCE53D28D1B4}">
      <dsp:nvSpPr>
        <dsp:cNvPr id="0" name=""/>
        <dsp:cNvSpPr/>
      </dsp:nvSpPr>
      <dsp:spPr>
        <a:xfrm>
          <a:off x="3655575" y="721540"/>
          <a:ext cx="897246" cy="897246"/>
        </a:xfrm>
        <a:prstGeom prst="ellipse">
          <a:avLst/>
        </a:prstGeom>
        <a:solidFill>
          <a:srgbClr val="E05AE3"/>
        </a:solidFill>
        <a:ln>
          <a:noFill/>
        </a:ln>
        <a:effectLst/>
      </dsp:spPr>
      <dsp:style>
        <a:lnRef idx="0">
          <a:scrgbClr r="0" g="0" b="0"/>
        </a:lnRef>
        <a:fillRef idx="1">
          <a:scrgbClr r="0" g="0" b="0"/>
        </a:fillRef>
        <a:effectRef idx="0">
          <a:scrgbClr r="0" g="0" b="0"/>
        </a:effectRef>
        <a:fontRef idx="minor"/>
      </dsp:style>
    </dsp:sp>
    <dsp:sp modelId="{A808FF19-0578-4AF0-BCC3-0F50F546369C}">
      <dsp:nvSpPr>
        <dsp:cNvPr id="0" name=""/>
        <dsp:cNvSpPr/>
      </dsp:nvSpPr>
      <dsp:spPr>
        <a:xfrm>
          <a:off x="3843996" y="909962"/>
          <a:ext cx="520402" cy="52040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DE04F-4A22-4E6D-816D-FFCB9FA397D4}">
      <dsp:nvSpPr>
        <dsp:cNvPr id="0" name=""/>
        <dsp:cNvSpPr/>
      </dsp:nvSpPr>
      <dsp:spPr>
        <a:xfrm>
          <a:off x="4745088" y="72154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Graduates get paid work opportunities and experience the world of work in a supported way</a:t>
          </a:r>
        </a:p>
      </dsp:txBody>
      <dsp:txXfrm>
        <a:off x="4745088" y="721540"/>
        <a:ext cx="2114937" cy="897246"/>
      </dsp:txXfrm>
    </dsp:sp>
    <dsp:sp modelId="{AFEDFA59-864E-4BE1-9908-DD910B8486DB}">
      <dsp:nvSpPr>
        <dsp:cNvPr id="0" name=""/>
        <dsp:cNvSpPr/>
      </dsp:nvSpPr>
      <dsp:spPr>
        <a:xfrm>
          <a:off x="7228536" y="721540"/>
          <a:ext cx="897246" cy="897246"/>
        </a:xfrm>
        <a:prstGeom prst="ellipse">
          <a:avLst/>
        </a:prstGeom>
        <a:solidFill>
          <a:srgbClr val="FABD00"/>
        </a:solidFill>
        <a:ln>
          <a:noFill/>
        </a:ln>
        <a:effectLst/>
      </dsp:spPr>
      <dsp:style>
        <a:lnRef idx="0">
          <a:scrgbClr r="0" g="0" b="0"/>
        </a:lnRef>
        <a:fillRef idx="1">
          <a:scrgbClr r="0" g="0" b="0"/>
        </a:fillRef>
        <a:effectRef idx="0">
          <a:scrgbClr r="0" g="0" b="0"/>
        </a:effectRef>
        <a:fontRef idx="minor"/>
      </dsp:style>
    </dsp:sp>
    <dsp:sp modelId="{12CD4D3C-DBC6-42BC-B51B-AA81E1709D13}">
      <dsp:nvSpPr>
        <dsp:cNvPr id="0" name=""/>
        <dsp:cNvSpPr/>
      </dsp:nvSpPr>
      <dsp:spPr>
        <a:xfrm>
          <a:off x="7416958" y="909962"/>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6C043-E4A9-46D0-BECB-7C1364E0A3EA}">
      <dsp:nvSpPr>
        <dsp:cNvPr id="0" name=""/>
        <dsp:cNvSpPr/>
      </dsp:nvSpPr>
      <dsp:spPr>
        <a:xfrm>
          <a:off x="8318049" y="72154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Employers offer ring-fenced roles at graduate level </a:t>
          </a:r>
          <a:endParaRPr lang="en-US" sz="1600" kern="1200" dirty="0"/>
        </a:p>
      </dsp:txBody>
      <dsp:txXfrm>
        <a:off x="8318049" y="721540"/>
        <a:ext cx="2114937" cy="897246"/>
      </dsp:txXfrm>
    </dsp:sp>
    <dsp:sp modelId="{64FDFFCF-C31C-4278-98CA-983A0372123E}">
      <dsp:nvSpPr>
        <dsp:cNvPr id="0" name=""/>
        <dsp:cNvSpPr/>
      </dsp:nvSpPr>
      <dsp:spPr>
        <a:xfrm>
          <a:off x="82613" y="2281904"/>
          <a:ext cx="897246" cy="897246"/>
        </a:xfrm>
        <a:prstGeom prst="ellipse">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7783DE33-029A-4266-84ED-28286D3D110A}">
      <dsp:nvSpPr>
        <dsp:cNvPr id="0" name=""/>
        <dsp:cNvSpPr/>
      </dsp:nvSpPr>
      <dsp:spPr>
        <a:xfrm>
          <a:off x="271034" y="2470325"/>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81B1B-2C66-4CD2-84B9-90E63F351FC2}">
      <dsp:nvSpPr>
        <dsp:cNvPr id="0" name=""/>
        <dsp:cNvSpPr/>
      </dsp:nvSpPr>
      <dsp:spPr>
        <a:xfrm>
          <a:off x="1172126" y="2281904"/>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Comprehensive training prior to recruitment and placement </a:t>
          </a:r>
          <a:endParaRPr lang="en-US" sz="1600" kern="1200" dirty="0"/>
        </a:p>
      </dsp:txBody>
      <dsp:txXfrm>
        <a:off x="1172126" y="2281904"/>
        <a:ext cx="2114937" cy="897246"/>
      </dsp:txXfrm>
    </dsp:sp>
    <dsp:sp modelId="{08A267FF-CFE6-4713-ACE0-4806F439E88D}">
      <dsp:nvSpPr>
        <dsp:cNvPr id="0" name=""/>
        <dsp:cNvSpPr/>
      </dsp:nvSpPr>
      <dsp:spPr>
        <a:xfrm>
          <a:off x="3655575" y="2281904"/>
          <a:ext cx="897246" cy="897246"/>
        </a:xfrm>
        <a:prstGeom prst="ellipse">
          <a:avLst/>
        </a:prstGeom>
        <a:solidFill>
          <a:srgbClr val="2C595F"/>
        </a:solidFill>
        <a:ln>
          <a:noFill/>
        </a:ln>
        <a:effectLst/>
      </dsp:spPr>
      <dsp:style>
        <a:lnRef idx="0">
          <a:scrgbClr r="0" g="0" b="0"/>
        </a:lnRef>
        <a:fillRef idx="1">
          <a:scrgbClr r="0" g="0" b="0"/>
        </a:fillRef>
        <a:effectRef idx="0">
          <a:scrgbClr r="0" g="0" b="0"/>
        </a:effectRef>
        <a:fontRef idx="minor"/>
      </dsp:style>
    </dsp:sp>
    <dsp:sp modelId="{2B001B91-CC10-4031-A713-94BCC0539D03}">
      <dsp:nvSpPr>
        <dsp:cNvPr id="0" name=""/>
        <dsp:cNvSpPr/>
      </dsp:nvSpPr>
      <dsp:spPr>
        <a:xfrm>
          <a:off x="3843996" y="2470325"/>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D5BC7-E78D-42CC-A0A8-8CAA733CC6CA}">
      <dsp:nvSpPr>
        <dsp:cNvPr id="0" name=""/>
        <dsp:cNvSpPr/>
      </dsp:nvSpPr>
      <dsp:spPr>
        <a:xfrm>
          <a:off x="4745088" y="2281904"/>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Workplace needs assessment conducted with all graduates </a:t>
          </a:r>
          <a:endParaRPr lang="en-US" sz="1600" kern="1200" dirty="0"/>
        </a:p>
      </dsp:txBody>
      <dsp:txXfrm>
        <a:off x="4745088" y="2281904"/>
        <a:ext cx="2114937" cy="897246"/>
      </dsp:txXfrm>
    </dsp:sp>
    <dsp:sp modelId="{168CC362-430A-4E3F-B74C-0FF21610F588}">
      <dsp:nvSpPr>
        <dsp:cNvPr id="0" name=""/>
        <dsp:cNvSpPr/>
      </dsp:nvSpPr>
      <dsp:spPr>
        <a:xfrm>
          <a:off x="7228536" y="2281904"/>
          <a:ext cx="897246" cy="897246"/>
        </a:xfrm>
        <a:prstGeom prst="ellipse">
          <a:avLst/>
        </a:prstGeom>
        <a:solidFill>
          <a:srgbClr val="C00000"/>
        </a:solidFill>
        <a:ln>
          <a:noFill/>
        </a:ln>
        <a:effectLst/>
      </dsp:spPr>
      <dsp:style>
        <a:lnRef idx="0">
          <a:scrgbClr r="0" g="0" b="0"/>
        </a:lnRef>
        <a:fillRef idx="1">
          <a:scrgbClr r="0" g="0" b="0"/>
        </a:fillRef>
        <a:effectRef idx="0">
          <a:scrgbClr r="0" g="0" b="0"/>
        </a:effectRef>
        <a:fontRef idx="minor"/>
      </dsp:style>
    </dsp:sp>
    <dsp:sp modelId="{53A8FC48-E144-495C-B7FF-8F32342F8F9C}">
      <dsp:nvSpPr>
        <dsp:cNvPr id="0" name=""/>
        <dsp:cNvSpPr/>
      </dsp:nvSpPr>
      <dsp:spPr>
        <a:xfrm>
          <a:off x="7416958" y="2470325"/>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567D9-5811-4EED-BD40-310CB5C492F5}">
      <dsp:nvSpPr>
        <dsp:cNvPr id="0" name=""/>
        <dsp:cNvSpPr/>
      </dsp:nvSpPr>
      <dsp:spPr>
        <a:xfrm>
          <a:off x="8318049" y="2281904"/>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Ongoing support from WAM Team throughout</a:t>
          </a:r>
          <a:endParaRPr lang="en-US" sz="1600" kern="1200" dirty="0"/>
        </a:p>
      </dsp:txBody>
      <dsp:txXfrm>
        <a:off x="8318049" y="2281904"/>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69CF3-29FF-4B0F-87A4-09D66C43D810}">
      <dsp:nvSpPr>
        <dsp:cNvPr id="0" name=""/>
        <dsp:cNvSpPr/>
      </dsp:nvSpPr>
      <dsp:spPr>
        <a:xfrm>
          <a:off x="1283" y="486074"/>
          <a:ext cx="3003723" cy="1501861"/>
        </a:xfrm>
        <a:prstGeom prst="roundRect">
          <a:avLst>
            <a:gd name="adj" fmla="val 10000"/>
          </a:avLst>
        </a:prstGeom>
        <a:solidFill>
          <a:srgbClr val="B3ADD6"/>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1 in 10 graduates</a:t>
          </a:r>
          <a:endParaRPr lang="en-US" sz="3600" kern="1200" dirty="0">
            <a:solidFill>
              <a:schemeClr val="tx1"/>
            </a:solidFill>
          </a:endParaRPr>
        </a:p>
      </dsp:txBody>
      <dsp:txXfrm>
        <a:off x="45271" y="530062"/>
        <a:ext cx="2915747" cy="1413885"/>
      </dsp:txXfrm>
    </dsp:sp>
    <dsp:sp modelId="{1E643BB9-614B-4435-BD53-4BC345518A2F}">
      <dsp:nvSpPr>
        <dsp:cNvPr id="0" name=""/>
        <dsp:cNvSpPr/>
      </dsp:nvSpPr>
      <dsp:spPr>
        <a:xfrm>
          <a:off x="301656"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DB6AC56E-5265-4E88-A648-BB8188714C87}">
      <dsp:nvSpPr>
        <dsp:cNvPr id="0" name=""/>
        <dsp:cNvSpPr/>
      </dsp:nvSpPr>
      <dsp:spPr>
        <a:xfrm>
          <a:off x="602028" y="2363401"/>
          <a:ext cx="2402978" cy="1501861"/>
        </a:xfrm>
        <a:prstGeom prst="roundRect">
          <a:avLst>
            <a:gd name="adj" fmla="val 10000"/>
          </a:avLst>
        </a:prstGeom>
        <a:solidFill>
          <a:srgbClr val="E0DEEE"/>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dirty="0"/>
            <a:t>First 10 years of WAM</a:t>
          </a:r>
          <a:endParaRPr lang="en-US" sz="3100" kern="1200" dirty="0">
            <a:solidFill>
              <a:schemeClr val="tx1"/>
            </a:solidFill>
          </a:endParaRPr>
        </a:p>
      </dsp:txBody>
      <dsp:txXfrm>
        <a:off x="646016" y="2407389"/>
        <a:ext cx="2315002" cy="1413885"/>
      </dsp:txXfrm>
    </dsp:sp>
    <dsp:sp modelId="{333A1A0A-11F5-43FA-A89A-8D991BFEE17C}">
      <dsp:nvSpPr>
        <dsp:cNvPr id="0" name=""/>
        <dsp:cNvSpPr/>
      </dsp:nvSpPr>
      <dsp:spPr>
        <a:xfrm>
          <a:off x="3755938" y="486074"/>
          <a:ext cx="3003723" cy="1501861"/>
        </a:xfrm>
        <a:prstGeom prst="roundRect">
          <a:avLst>
            <a:gd name="adj" fmla="val 10000"/>
          </a:avLst>
        </a:prstGeom>
        <a:solidFill>
          <a:srgbClr val="6C979E"/>
        </a:solidFill>
        <a:ln w="12700" cap="flat" cmpd="sng" algn="ctr">
          <a:solidFill>
            <a:srgbClr val="2C59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Over 1 in 3 graduates</a:t>
          </a:r>
          <a:endParaRPr lang="en-US" sz="3600" kern="1200" dirty="0">
            <a:solidFill>
              <a:schemeClr val="tx1"/>
            </a:solidFill>
          </a:endParaRPr>
        </a:p>
      </dsp:txBody>
      <dsp:txXfrm>
        <a:off x="3799926" y="530062"/>
        <a:ext cx="2915747" cy="1413885"/>
      </dsp:txXfrm>
    </dsp:sp>
    <dsp:sp modelId="{3CACEFA9-F865-4211-86F2-74FAB6CEC0A3}">
      <dsp:nvSpPr>
        <dsp:cNvPr id="0" name=""/>
        <dsp:cNvSpPr/>
      </dsp:nvSpPr>
      <dsp:spPr>
        <a:xfrm>
          <a:off x="4056310"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rgbClr val="2C595F"/>
          </a:solidFill>
          <a:prstDash val="solid"/>
          <a:miter lim="800000"/>
        </a:ln>
        <a:effectLst/>
      </dsp:spPr>
      <dsp:style>
        <a:lnRef idx="2">
          <a:scrgbClr r="0" g="0" b="0"/>
        </a:lnRef>
        <a:fillRef idx="0">
          <a:scrgbClr r="0" g="0" b="0"/>
        </a:fillRef>
        <a:effectRef idx="0">
          <a:scrgbClr r="0" g="0" b="0"/>
        </a:effectRef>
        <a:fontRef idx="minor"/>
      </dsp:style>
    </dsp:sp>
    <dsp:sp modelId="{05EB5994-93F2-486D-BC13-533CD6EBF699}">
      <dsp:nvSpPr>
        <dsp:cNvPr id="0" name=""/>
        <dsp:cNvSpPr/>
      </dsp:nvSpPr>
      <dsp:spPr>
        <a:xfrm>
          <a:off x="4356682" y="2363401"/>
          <a:ext cx="2402978" cy="1501861"/>
        </a:xfrm>
        <a:prstGeom prst="roundRect">
          <a:avLst>
            <a:gd name="adj" fmla="val 10000"/>
          </a:avLst>
        </a:prstGeom>
        <a:solidFill>
          <a:srgbClr val="AED5DA">
            <a:alpha val="89804"/>
          </a:srgbClr>
        </a:solidFill>
        <a:ln w="12700" cap="flat" cmpd="sng" algn="ctr">
          <a:solidFill>
            <a:srgbClr val="2C595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dirty="0"/>
            <a:t> Last 5 years of WAM </a:t>
          </a:r>
          <a:endParaRPr lang="en-US" sz="3100" kern="1200" dirty="0"/>
        </a:p>
      </dsp:txBody>
      <dsp:txXfrm>
        <a:off x="4400670" y="2407389"/>
        <a:ext cx="2315002" cy="1413885"/>
      </dsp:txXfrm>
    </dsp:sp>
    <dsp:sp modelId="{DF87DAC1-0839-4BCB-BB6A-1A2A51ABBD61}">
      <dsp:nvSpPr>
        <dsp:cNvPr id="0" name=""/>
        <dsp:cNvSpPr/>
      </dsp:nvSpPr>
      <dsp:spPr>
        <a:xfrm>
          <a:off x="7510592" y="486074"/>
          <a:ext cx="3003723" cy="1501861"/>
        </a:xfrm>
        <a:prstGeom prst="roundRect">
          <a:avLst>
            <a:gd name="adj" fmla="val 10000"/>
          </a:avLst>
        </a:prstGeom>
        <a:solidFill>
          <a:schemeClr val="accent5">
            <a:lumMod val="40000"/>
            <a:lumOff val="6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22% of WAM graduates </a:t>
          </a:r>
          <a:endParaRPr lang="en-US" sz="3600" kern="1200" dirty="0">
            <a:solidFill>
              <a:schemeClr val="tx1"/>
            </a:solidFill>
          </a:endParaRPr>
        </a:p>
      </dsp:txBody>
      <dsp:txXfrm>
        <a:off x="7554580" y="530062"/>
        <a:ext cx="2915747" cy="1413885"/>
      </dsp:txXfrm>
    </dsp:sp>
    <dsp:sp modelId="{F819B4A0-F8DD-4F62-970F-30FA04FC7DE9}">
      <dsp:nvSpPr>
        <dsp:cNvPr id="0" name=""/>
        <dsp:cNvSpPr/>
      </dsp:nvSpPr>
      <dsp:spPr>
        <a:xfrm>
          <a:off x="7810965" y="1987936"/>
          <a:ext cx="300372" cy="1126396"/>
        </a:xfrm>
        <a:custGeom>
          <a:avLst/>
          <a:gdLst/>
          <a:ahLst/>
          <a:cxnLst/>
          <a:rect l="0" t="0" r="0" b="0"/>
          <a:pathLst>
            <a:path>
              <a:moveTo>
                <a:pt x="0" y="0"/>
              </a:moveTo>
              <a:lnTo>
                <a:pt x="0" y="1126396"/>
              </a:lnTo>
              <a:lnTo>
                <a:pt x="300372" y="1126396"/>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9E88DF2-1B39-47AA-A5A1-C86565F35BE4}">
      <dsp:nvSpPr>
        <dsp:cNvPr id="0" name=""/>
        <dsp:cNvSpPr/>
      </dsp:nvSpPr>
      <dsp:spPr>
        <a:xfrm>
          <a:off x="8111337" y="2363401"/>
          <a:ext cx="2402978" cy="1501861"/>
        </a:xfrm>
        <a:prstGeom prst="roundRect">
          <a:avLst>
            <a:gd name="adj" fmla="val 10000"/>
          </a:avLst>
        </a:prstGeom>
        <a:solidFill>
          <a:srgbClr val="E8EEF8">
            <a:alpha val="89804"/>
          </a:srgb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GB" sz="3100" kern="1200" dirty="0">
              <a:solidFill>
                <a:schemeClr val="tx1"/>
              </a:solidFill>
            </a:rPr>
            <a:t>Since the beginning of WAM</a:t>
          </a:r>
          <a:endParaRPr lang="en-US" sz="3100" kern="1200" dirty="0"/>
        </a:p>
      </dsp:txBody>
      <dsp:txXfrm>
        <a:off x="8155325" y="2407389"/>
        <a:ext cx="2315002" cy="1413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32C3F-0432-4F32-AEF8-9A5342B0CE45}">
      <dsp:nvSpPr>
        <dsp:cNvPr id="0" name=""/>
        <dsp:cNvSpPr/>
      </dsp:nvSpPr>
      <dsp:spPr>
        <a:xfrm>
          <a:off x="0" y="780687"/>
          <a:ext cx="7246408" cy="1441268"/>
        </a:xfrm>
        <a:prstGeom prst="roundRect">
          <a:avLst>
            <a:gd name="adj" fmla="val 10000"/>
          </a:avLst>
        </a:prstGeom>
        <a:solidFill>
          <a:srgbClr val="B3ADD6"/>
        </a:solidFill>
        <a:ln>
          <a:noFill/>
        </a:ln>
        <a:effectLst/>
      </dsp:spPr>
      <dsp:style>
        <a:lnRef idx="0">
          <a:scrgbClr r="0" g="0" b="0"/>
        </a:lnRef>
        <a:fillRef idx="1">
          <a:scrgbClr r="0" g="0" b="0"/>
        </a:fillRef>
        <a:effectRef idx="0">
          <a:scrgbClr r="0" g="0" b="0"/>
        </a:effectRef>
        <a:fontRef idx="minor"/>
      </dsp:style>
    </dsp:sp>
    <dsp:sp modelId="{14D553AA-4C63-40A3-B7CC-1161D97D0358}">
      <dsp:nvSpPr>
        <dsp:cNvPr id="0" name=""/>
        <dsp:cNvSpPr/>
      </dsp:nvSpPr>
      <dsp:spPr>
        <a:xfrm>
          <a:off x="435983" y="1104972"/>
          <a:ext cx="792697" cy="792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88E1B-6E05-4CA4-BA19-E9E3D03C730F}">
      <dsp:nvSpPr>
        <dsp:cNvPr id="0" name=""/>
        <dsp:cNvSpPr/>
      </dsp:nvSpPr>
      <dsp:spPr>
        <a:xfrm>
          <a:off x="1664665" y="780687"/>
          <a:ext cx="5581742" cy="1441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34" tIns="152534" rIns="152534" bIns="152534" numCol="1" spcCol="1270" anchor="ctr" anchorCtr="0">
          <a:noAutofit/>
        </a:bodyPr>
        <a:lstStyle/>
        <a:p>
          <a:pPr marL="0" lvl="0" indent="0" algn="l" defTabSz="1022350">
            <a:lnSpc>
              <a:spcPct val="100000"/>
            </a:lnSpc>
            <a:spcBef>
              <a:spcPct val="0"/>
            </a:spcBef>
            <a:spcAft>
              <a:spcPct val="35000"/>
            </a:spcAft>
            <a:buNone/>
          </a:pPr>
          <a:r>
            <a:rPr lang="en-IE" sz="2300" kern="1200" dirty="0"/>
            <a:t>98% of remote working requests were made in 2021 and 2022. Just 3 requests for remote working were made pre-pandemic. </a:t>
          </a:r>
          <a:endParaRPr lang="en-US" sz="2300" kern="1200" dirty="0"/>
        </a:p>
      </dsp:txBody>
      <dsp:txXfrm>
        <a:off x="1664665" y="780687"/>
        <a:ext cx="5581742" cy="1441268"/>
      </dsp:txXfrm>
    </dsp:sp>
    <dsp:sp modelId="{50339C6D-FFEA-4986-9F9C-34F144B48CDD}">
      <dsp:nvSpPr>
        <dsp:cNvPr id="0" name=""/>
        <dsp:cNvSpPr/>
      </dsp:nvSpPr>
      <dsp:spPr>
        <a:xfrm>
          <a:off x="0" y="2582272"/>
          <a:ext cx="7246408" cy="1441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ADA96C-E510-41F5-9FC9-1D5B4DAB72C1}">
      <dsp:nvSpPr>
        <dsp:cNvPr id="0" name=""/>
        <dsp:cNvSpPr/>
      </dsp:nvSpPr>
      <dsp:spPr>
        <a:xfrm>
          <a:off x="435983" y="2906557"/>
          <a:ext cx="792697" cy="792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774E8-2125-4AF9-94F2-BAB874DBA5B9}">
      <dsp:nvSpPr>
        <dsp:cNvPr id="0" name=""/>
        <dsp:cNvSpPr/>
      </dsp:nvSpPr>
      <dsp:spPr>
        <a:xfrm>
          <a:off x="1664665" y="2582272"/>
          <a:ext cx="5581742" cy="1441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34" tIns="152534" rIns="152534" bIns="152534" numCol="1" spcCol="1270" anchor="ctr" anchorCtr="0">
          <a:noAutofit/>
        </a:bodyPr>
        <a:lstStyle/>
        <a:p>
          <a:pPr marL="0" lvl="0" indent="0" algn="l" defTabSz="1022350">
            <a:lnSpc>
              <a:spcPct val="100000"/>
            </a:lnSpc>
            <a:spcBef>
              <a:spcPct val="0"/>
            </a:spcBef>
            <a:spcAft>
              <a:spcPct val="35000"/>
            </a:spcAft>
            <a:buNone/>
          </a:pPr>
          <a:r>
            <a:rPr lang="en-IE" sz="2300" b="0" kern="1200" dirty="0"/>
            <a:t>Since 2021, </a:t>
          </a:r>
          <a:r>
            <a:rPr lang="en-IE" sz="2300" b="1" kern="1200" dirty="0"/>
            <a:t>14% of graduates requested additional remote workdays </a:t>
          </a:r>
          <a:r>
            <a:rPr lang="en-IE" sz="2300" b="0" kern="1200" dirty="0"/>
            <a:t>above employers’ standard hybrid working policies  </a:t>
          </a:r>
          <a:endParaRPr lang="en-US" sz="2300" b="0" kern="1200" dirty="0"/>
        </a:p>
      </dsp:txBody>
      <dsp:txXfrm>
        <a:off x="1664665" y="2582272"/>
        <a:ext cx="5581742" cy="1441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EBA7C-94E2-467D-A1EF-3119CA3C142B}">
      <dsp:nvSpPr>
        <dsp:cNvPr id="0" name=""/>
        <dsp:cNvSpPr/>
      </dsp:nvSpPr>
      <dsp:spPr>
        <a:xfrm>
          <a:off x="679050" y="53827"/>
          <a:ext cx="1887187" cy="1887187"/>
        </a:xfrm>
        <a:prstGeom prst="round2DiagRect">
          <a:avLst>
            <a:gd name="adj1" fmla="val 29727"/>
            <a:gd name="adj2" fmla="val 0"/>
          </a:avLst>
        </a:prstGeom>
        <a:solidFill>
          <a:srgbClr val="B3ADD6"/>
        </a:solidFill>
        <a:ln>
          <a:noFill/>
        </a:ln>
        <a:effectLst/>
      </dsp:spPr>
      <dsp:style>
        <a:lnRef idx="0">
          <a:scrgbClr r="0" g="0" b="0"/>
        </a:lnRef>
        <a:fillRef idx="1">
          <a:scrgbClr r="0" g="0" b="0"/>
        </a:fillRef>
        <a:effectRef idx="0">
          <a:scrgbClr r="0" g="0" b="0"/>
        </a:effectRef>
        <a:fontRef idx="minor"/>
      </dsp:style>
    </dsp:sp>
    <dsp:sp modelId="{8B91B547-4BDC-404E-92EB-D267AA96B267}">
      <dsp:nvSpPr>
        <dsp:cNvPr id="0" name=""/>
        <dsp:cNvSpPr/>
      </dsp:nvSpPr>
      <dsp:spPr>
        <a:xfrm>
          <a:off x="1081237" y="456014"/>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85261-5FBB-4F4D-8D64-462F8F7644E7}">
      <dsp:nvSpPr>
        <dsp:cNvPr id="0" name=""/>
        <dsp:cNvSpPr/>
      </dsp:nvSpPr>
      <dsp:spPr>
        <a:xfrm>
          <a:off x="75768" y="2528827"/>
          <a:ext cx="30937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IE" sz="1800" kern="1200" cap="none" dirty="0"/>
            <a:t>42% of WAM placed graduates required time off for medical appointments for their disability</a:t>
          </a:r>
          <a:endParaRPr lang="en-US" sz="1800" kern="1200" cap="none" dirty="0"/>
        </a:p>
      </dsp:txBody>
      <dsp:txXfrm>
        <a:off x="75768" y="2528827"/>
        <a:ext cx="3093750" cy="1122187"/>
      </dsp:txXfrm>
    </dsp:sp>
    <dsp:sp modelId="{CF21F9C1-0747-417E-BB3C-9088135925EB}">
      <dsp:nvSpPr>
        <dsp:cNvPr id="0" name=""/>
        <dsp:cNvSpPr/>
      </dsp:nvSpPr>
      <dsp:spPr>
        <a:xfrm>
          <a:off x="4314206" y="53827"/>
          <a:ext cx="1887187" cy="1887187"/>
        </a:xfrm>
        <a:prstGeom prst="round2DiagRect">
          <a:avLst>
            <a:gd name="adj1" fmla="val 29727"/>
            <a:gd name="adj2" fmla="val 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84DD579A-424D-4D8F-958E-F4CFEEF44F9E}">
      <dsp:nvSpPr>
        <dsp:cNvPr id="0" name=""/>
        <dsp:cNvSpPr/>
      </dsp:nvSpPr>
      <dsp:spPr>
        <a:xfrm>
          <a:off x="4716393" y="456014"/>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CE2E26-01BE-4CBA-9607-9E2F3AAC47D0}">
      <dsp:nvSpPr>
        <dsp:cNvPr id="0" name=""/>
        <dsp:cNvSpPr/>
      </dsp:nvSpPr>
      <dsp:spPr>
        <a:xfrm>
          <a:off x="3710925" y="2528827"/>
          <a:ext cx="30937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IE" sz="1800" kern="1200" cap="none" dirty="0"/>
            <a:t>Other (1%) accommodations were Irish Sign Language Interpreter, designated car parking space etc. </a:t>
          </a:r>
          <a:endParaRPr lang="en-US" sz="1800" kern="1200" cap="none" dirty="0"/>
        </a:p>
      </dsp:txBody>
      <dsp:txXfrm>
        <a:off x="3710925" y="2528827"/>
        <a:ext cx="3093750" cy="1122187"/>
      </dsp:txXfrm>
    </dsp:sp>
    <dsp:sp modelId="{9EC8CDC6-A7C5-4CCB-810E-7499F60F21D2}">
      <dsp:nvSpPr>
        <dsp:cNvPr id="0" name=""/>
        <dsp:cNvSpPr/>
      </dsp:nvSpPr>
      <dsp:spPr>
        <a:xfrm>
          <a:off x="7949362" y="53827"/>
          <a:ext cx="1887187" cy="18871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CF3C1-05DA-442F-928F-C8494B456437}">
      <dsp:nvSpPr>
        <dsp:cNvPr id="0" name=""/>
        <dsp:cNvSpPr/>
      </dsp:nvSpPr>
      <dsp:spPr>
        <a:xfrm>
          <a:off x="8351550" y="456014"/>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0F6EB-0CA6-4313-8C1B-B22D089E43C7}">
      <dsp:nvSpPr>
        <dsp:cNvPr id="0" name=""/>
        <dsp:cNvSpPr/>
      </dsp:nvSpPr>
      <dsp:spPr>
        <a:xfrm>
          <a:off x="7346081" y="2528827"/>
          <a:ext cx="30937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IE" sz="1800" b="0" kern="1200" cap="none" dirty="0"/>
            <a:t>Cost of disability is hard to predict but we do know that two-thirds do not incur a cost. </a:t>
          </a:r>
          <a:endParaRPr lang="en-US" sz="1800" b="0" kern="1200" cap="none" dirty="0"/>
        </a:p>
      </dsp:txBody>
      <dsp:txXfrm>
        <a:off x="7346081" y="2528827"/>
        <a:ext cx="3093750" cy="112218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7A73D-8D0B-4E57-ABF3-518405A76D04}" type="datetimeFigureOut">
              <a:rPr lang="en-IE" smtClean="0"/>
              <a:t>12/02/2024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D2654-B49D-4875-A03B-2B93728FB097}" type="slidenum">
              <a:rPr lang="en-IE" smtClean="0"/>
              <a:t>‹#›</a:t>
            </a:fld>
            <a:endParaRPr lang="en-IE"/>
          </a:p>
        </p:txBody>
      </p:sp>
    </p:spTree>
    <p:extLst>
      <p:ext uri="{BB962C8B-B14F-4D97-AF65-F5344CB8AC3E}">
        <p14:creationId xmlns:p14="http://schemas.microsoft.com/office/powerpoint/2010/main" val="56309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CB3BD-5E9A-3CBC-C3FE-D5D76B5F8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194DF-D64E-2209-3CD7-FE12C0B38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EBCCE-5258-38D6-3234-881487AEEC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4C4B4C"/>
                </a:solidFill>
                <a:latin typeface="DIN 2014"/>
              </a:rPr>
              <a:t>In the early years of the WAM programme, the most common type of disability was physical disabilities. The analysis of disability profiles of WAM graduates over the years also noted that disabilities such as neurological/speech language difficulties, ADD/ADHD, and Dyspraxia/Developmental Coordination Disorder (DCD) were not represented in the WAM programme for the first few years. However, this has changed significantly over the past four years as the demographic of graduates has continued to change</a:t>
            </a:r>
            <a:endParaRPr lang="en-GB" sz="1800" b="0" i="0" u="none" strike="noStrike" baseline="0" dirty="0">
              <a:solidFill>
                <a:srgbClr val="4C4B4C"/>
              </a:solidFill>
              <a:latin typeface="DIN 2014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4C4B4C"/>
                </a:solidFill>
                <a:latin typeface="DIN 2014"/>
              </a:rPr>
              <a:t>To date, the most common disability of placed WAM graduates is now a mental health condition (20%; n=160), followed by specific learning difficulty at 19% (n=151). The third highest category was represented by significant ongoing illness (14%; n=108) followed by physical disability at 13% (n=106). Autism represented 8% (n=67) as did blind/visually impaired (8%; n=67); deaf/hard of hearing represented 6% (n=44); dyspraxia represented 5% (n=38), neurological/speech and language difficulty at 4% (n=28) and finally ADD/ADHD represented 3% (n=24).</a:t>
            </a:r>
            <a:endParaRPr lang="en-GB" dirty="0"/>
          </a:p>
        </p:txBody>
      </p:sp>
      <p:sp>
        <p:nvSpPr>
          <p:cNvPr id="4" name="Slide Number Placeholder 3">
            <a:extLst>
              <a:ext uri="{FF2B5EF4-FFF2-40B4-BE49-F238E27FC236}">
                <a16:creationId xmlns:a16="http://schemas.microsoft.com/office/drawing/2014/main" id="{7C84CF53-8D0B-4FD8-388A-E97146913308}"/>
              </a:ext>
            </a:extLst>
          </p:cNvPr>
          <p:cNvSpPr>
            <a:spLocks noGrp="1"/>
          </p:cNvSpPr>
          <p:nvPr>
            <p:ph type="sldNum" sz="quarter" idx="5"/>
          </p:nvPr>
        </p:nvSpPr>
        <p:spPr/>
        <p:txBody>
          <a:bodyPr/>
          <a:lstStyle/>
          <a:p>
            <a:fld id="{9E7D2654-B49D-4875-A03B-2B93728FB097}" type="slidenum">
              <a:rPr lang="en-IE" smtClean="0"/>
              <a:t>4</a:t>
            </a:fld>
            <a:endParaRPr lang="en-IE"/>
          </a:p>
        </p:txBody>
      </p:sp>
    </p:spTree>
    <p:extLst>
      <p:ext uri="{BB962C8B-B14F-4D97-AF65-F5344CB8AC3E}">
        <p14:creationId xmlns:p14="http://schemas.microsoft.com/office/powerpoint/2010/main" val="119928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0F8E-2D21-03F2-5724-27C72CB0B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AFF14-512D-C437-326E-8226DE570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3337C-390F-B41F-0184-3781237F983B}"/>
              </a:ext>
            </a:extLst>
          </p:cNvPr>
          <p:cNvSpPr>
            <a:spLocks noGrp="1"/>
          </p:cNvSpPr>
          <p:nvPr>
            <p:ph type="body" idx="1"/>
          </p:nvPr>
        </p:nvSpPr>
        <p:spPr/>
        <p:txBody>
          <a:bodyPr/>
          <a:lstStyle/>
          <a:p>
            <a:r>
              <a:rPr lang="en-GB" sz="1800" b="0" i="0" u="none" strike="noStrike" baseline="0" dirty="0">
                <a:solidFill>
                  <a:srgbClr val="4C4B4C"/>
                </a:solidFill>
                <a:latin typeface="DIN 2014"/>
              </a:rPr>
              <a:t>Of the 460 graduate needs assessments analysed, 42% required time off to attend medical appointments related to their disability. The frequency of medical appointments varied from as little as once per annum to once a fortnight, depending on the nature of the disability. </a:t>
            </a:r>
          </a:p>
          <a:p>
            <a:endParaRPr lang="en-GB" sz="1800" b="0" i="0" u="none" strike="noStrike" baseline="0" dirty="0">
              <a:solidFill>
                <a:srgbClr val="4C4B4C"/>
              </a:solidFill>
              <a:latin typeface="DIN 2014"/>
            </a:endParaRPr>
          </a:p>
          <a:p>
            <a:endParaRPr lang="en-GB" dirty="0"/>
          </a:p>
        </p:txBody>
      </p:sp>
      <p:sp>
        <p:nvSpPr>
          <p:cNvPr id="4" name="Slide Number Placeholder 3">
            <a:extLst>
              <a:ext uri="{FF2B5EF4-FFF2-40B4-BE49-F238E27FC236}">
                <a16:creationId xmlns:a16="http://schemas.microsoft.com/office/drawing/2014/main" id="{56E87A62-A7D7-B12A-C57C-5248A136F9F7}"/>
              </a:ext>
            </a:extLst>
          </p:cNvPr>
          <p:cNvSpPr>
            <a:spLocks noGrp="1"/>
          </p:cNvSpPr>
          <p:nvPr>
            <p:ph type="sldNum" sz="quarter" idx="5"/>
          </p:nvPr>
        </p:nvSpPr>
        <p:spPr/>
        <p:txBody>
          <a:bodyPr/>
          <a:lstStyle/>
          <a:p>
            <a:fld id="{9E7D2654-B49D-4875-A03B-2B93728FB097}" type="slidenum">
              <a:rPr lang="en-IE" smtClean="0"/>
              <a:t>14</a:t>
            </a:fld>
            <a:endParaRPr lang="en-IE"/>
          </a:p>
        </p:txBody>
      </p:sp>
    </p:spTree>
    <p:extLst>
      <p:ext uri="{BB962C8B-B14F-4D97-AF65-F5344CB8AC3E}">
        <p14:creationId xmlns:p14="http://schemas.microsoft.com/office/powerpoint/2010/main" val="238332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4C4B4C"/>
                </a:solidFill>
                <a:latin typeface="DIN 2014"/>
              </a:rPr>
              <a:t>Of the 460 needs assessments completed and analysed between 2012-2022, 94% (n=431) of graduates chose to completely disclose their disability or disabilities to their line manager, mentor and to the HR department. Conversely, 4% (n=21) of graduates partially disclosed (e.g., they may have only disclosed one of their disabilities) and 2% (n=8) of graduates chose not to disclose at all. </a:t>
            </a:r>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15</a:t>
            </a:fld>
            <a:endParaRPr lang="en-IE"/>
          </a:p>
        </p:txBody>
      </p:sp>
    </p:spTree>
    <p:extLst>
      <p:ext uri="{BB962C8B-B14F-4D97-AF65-F5344CB8AC3E}">
        <p14:creationId xmlns:p14="http://schemas.microsoft.com/office/powerpoint/2010/main" val="244612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16</a:t>
            </a:fld>
            <a:endParaRPr lang="en-IE"/>
          </a:p>
        </p:txBody>
      </p:sp>
    </p:spTree>
    <p:extLst>
      <p:ext uri="{BB962C8B-B14F-4D97-AF65-F5344CB8AC3E}">
        <p14:creationId xmlns:p14="http://schemas.microsoft.com/office/powerpoint/2010/main" val="37363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4C4B4C"/>
                </a:solidFill>
                <a:latin typeface="DIN 2014"/>
              </a:rPr>
              <a:t>Out of 335 graduates, 174 graduates (52%) responded to the survey and a further 64 graduates (19%) were included in analysis as their employment transition rates for the year following their placements were known to the WAM Team. The employment status and progression rates of 97 graduates (29%) remain unknown. At the time of completing the survey and the analysis, 78% (n=185) were currently employed, however 81% (n=193) secured employment as a direct result of their WAM placement. </a:t>
            </a:r>
          </a:p>
          <a:p>
            <a:endParaRPr lang="en-GB" sz="1200" b="0" i="0" u="none" strike="noStrike" baseline="0" dirty="0">
              <a:solidFill>
                <a:srgbClr val="4C4B4C"/>
              </a:solidFill>
              <a:latin typeface="DIN 2014"/>
            </a:endParaRPr>
          </a:p>
          <a:p>
            <a:r>
              <a:rPr lang="en-GB" sz="1200" b="0" i="0" u="none" strike="noStrike" baseline="0" dirty="0">
                <a:solidFill>
                  <a:srgbClr val="4C4B4C"/>
                </a:solidFill>
                <a:latin typeface="DIN 2014"/>
              </a:rPr>
              <a:t>Other reasons include - out of work for reasons such as ill health, travelling, career break or assumed caring responsibilities, etc. </a:t>
            </a:r>
            <a:endParaRPr lang="en-GB" dirty="0"/>
          </a:p>
          <a:p>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17</a:t>
            </a:fld>
            <a:endParaRPr lang="en-IE"/>
          </a:p>
        </p:txBody>
      </p:sp>
    </p:spTree>
    <p:extLst>
      <p:ext uri="{BB962C8B-B14F-4D97-AF65-F5344CB8AC3E}">
        <p14:creationId xmlns:p14="http://schemas.microsoft.com/office/powerpoint/2010/main" val="197776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4C4B4C"/>
                </a:solidFill>
                <a:latin typeface="DIN 2014"/>
              </a:rPr>
              <a:t>In the first ten years of The WAM Programme, on average, 1 in every 10 graduates presented with multiple, or co-occurring, disabilities. However, in recent years, this figure has increased. In the last five years alone, 2018 – 2023, over 1 in 3 graduates disclosed multiple disabilities. </a:t>
            </a:r>
          </a:p>
          <a:p>
            <a:endParaRPr lang="en-GB" sz="1800" b="0" i="0" u="none" strike="noStrike" baseline="0" dirty="0">
              <a:solidFill>
                <a:srgbClr val="4C4B4C"/>
              </a:solidFill>
              <a:latin typeface="DIN 2014"/>
            </a:endParaRPr>
          </a:p>
          <a:p>
            <a:r>
              <a:rPr lang="en-GB" sz="1800" b="0" i="0" u="none" strike="noStrike" baseline="0" dirty="0">
                <a:solidFill>
                  <a:srgbClr val="4C4B4C"/>
                </a:solidFill>
                <a:latin typeface="DIN 2014"/>
              </a:rPr>
              <a:t>For the majority of graduates, many had varying types of co-occurring disabilities, in some cases, up to five different types of disabilities. However, there also remained others who reported multiple disabilities of the same type (e.g., co-occurring mental health conditions). </a:t>
            </a:r>
          </a:p>
          <a:p>
            <a:endParaRPr lang="en-GB" sz="1800" b="0" i="0" u="none" strike="noStrike" baseline="0" dirty="0">
              <a:solidFill>
                <a:srgbClr val="4C4B4C"/>
              </a:solidFill>
              <a:latin typeface="DIN 2014"/>
            </a:endParaRPr>
          </a:p>
          <a:p>
            <a:r>
              <a:rPr lang="en-GB" sz="1800" b="0" i="0" u="none" strike="noStrike" baseline="0" dirty="0">
                <a:solidFill>
                  <a:srgbClr val="4C4B4C"/>
                </a:solidFill>
                <a:latin typeface="DIN 2014"/>
              </a:rPr>
              <a:t>Cumulatively, since the beginning of The WAM Programme, 22% (n=135) of graduates reported having more than one disability. </a:t>
            </a:r>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5</a:t>
            </a:fld>
            <a:endParaRPr lang="en-IE"/>
          </a:p>
        </p:txBody>
      </p:sp>
    </p:spTree>
    <p:extLst>
      <p:ext uri="{BB962C8B-B14F-4D97-AF65-F5344CB8AC3E}">
        <p14:creationId xmlns:p14="http://schemas.microsoft.com/office/powerpoint/2010/main" val="169898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4C4B4C"/>
                </a:solidFill>
                <a:latin typeface="DIN 2014"/>
              </a:rPr>
              <a:t>Out of the 3,665 applications analysed, 20% (n=750) of graduates informed the employer about an accommodation or shared additional information for a traditional in-person interview. 80% (n=2916) of applicants did not request or share any accommodations with employers. </a:t>
            </a:r>
          </a:p>
          <a:p>
            <a:endParaRPr lang="en-GB" sz="1800" b="0" i="0" u="none" strike="noStrike" baseline="0" dirty="0">
              <a:solidFill>
                <a:srgbClr val="4C4B4C"/>
              </a:solidFill>
              <a:latin typeface="DIN 2014"/>
            </a:endParaRPr>
          </a:p>
          <a:p>
            <a:r>
              <a:rPr lang="en-GB" sz="1800" b="0" i="0" u="none" strike="noStrike" baseline="0" dirty="0">
                <a:solidFill>
                  <a:srgbClr val="4C4B4C"/>
                </a:solidFill>
                <a:latin typeface="DIN 2014"/>
              </a:rPr>
              <a:t>This demonstrates that 80%, or 4 out of 5 candidates, who attend a traditional interview did not require any support or accommodations and therefore may have disabilities which are not necessarily visible or obvious to the employer. For example, candidates who have mental health difficulties, dyslexia, or an ongoing or chronic illness generally may not have any requirements for a traditional face-to-face interview, and thus, would not disclose a request for support to enable them to participate in the interview process fully.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7D2654-B49D-4875-A03B-2B93728FB097}" type="slidenum">
              <a:rPr lang="en-IE" smtClean="0"/>
              <a:t>7</a:t>
            </a:fld>
            <a:endParaRPr lang="en-IE"/>
          </a:p>
        </p:txBody>
      </p:sp>
    </p:spTree>
    <p:extLst>
      <p:ext uri="{BB962C8B-B14F-4D97-AF65-F5344CB8AC3E}">
        <p14:creationId xmlns:p14="http://schemas.microsoft.com/office/powerpoint/2010/main" val="90033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29CEF-5468-D0E8-3FBA-4652EC089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03842-8FCA-015B-C1BF-15F9EEC98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DA2A6-392F-3E7F-56EC-20C6D359558E}"/>
              </a:ext>
            </a:extLst>
          </p:cNvPr>
          <p:cNvSpPr>
            <a:spLocks noGrp="1"/>
          </p:cNvSpPr>
          <p:nvPr>
            <p:ph type="body" idx="1"/>
          </p:nvPr>
        </p:nvSpPr>
        <p:spPr/>
        <p:txBody>
          <a:bodyPr/>
          <a:lstStyle/>
          <a:p>
            <a:r>
              <a:rPr lang="en-GB" sz="1800" b="0" i="0" u="none" strike="noStrike" baseline="0" dirty="0">
                <a:solidFill>
                  <a:srgbClr val="4C4B4C"/>
                </a:solidFill>
                <a:latin typeface="DIN 2014"/>
              </a:rPr>
              <a:t>Of 774 applications analysed since 2020, 15% (n=115) of graduates informed the employer about an accommodation or shared additional information for a virtual interview. 85% (n=659) of applicants did not share or request any accommodations for a virtual interview.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7FB4A39-332B-A15A-4B16-C0A644D8E8F7}"/>
              </a:ext>
            </a:extLst>
          </p:cNvPr>
          <p:cNvSpPr>
            <a:spLocks noGrp="1"/>
          </p:cNvSpPr>
          <p:nvPr>
            <p:ph type="sldNum" sz="quarter" idx="5"/>
          </p:nvPr>
        </p:nvSpPr>
        <p:spPr/>
        <p:txBody>
          <a:bodyPr/>
          <a:lstStyle/>
          <a:p>
            <a:fld id="{9E7D2654-B49D-4875-A03B-2B93728FB097}" type="slidenum">
              <a:rPr lang="en-IE" smtClean="0"/>
              <a:t>8</a:t>
            </a:fld>
            <a:endParaRPr lang="en-IE"/>
          </a:p>
        </p:txBody>
      </p:sp>
    </p:spTree>
    <p:extLst>
      <p:ext uri="{BB962C8B-B14F-4D97-AF65-F5344CB8AC3E}">
        <p14:creationId xmlns:p14="http://schemas.microsoft.com/office/powerpoint/2010/main" val="58938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0D857-C255-18FC-CBAB-EE9E89CB0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C065D-B1F4-60AD-7686-9C98F790A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76A31-B9AC-7F5C-1ABE-A69D232A3D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4C4B4C"/>
                </a:solidFill>
                <a:latin typeface="DIN 2014"/>
              </a:rPr>
              <a:t>Of 479 applications to positions that had an element of testing and/or screening in the recruitment process, 33% (n=158) of applicants required support. This includes the use of phone screening, psychometric tests, group assessments, technical tests, or roleplay exercises.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3AD31D4-F995-B7F1-01F0-35B833C6FA34}"/>
              </a:ext>
            </a:extLst>
          </p:cNvPr>
          <p:cNvSpPr>
            <a:spLocks noGrp="1"/>
          </p:cNvSpPr>
          <p:nvPr>
            <p:ph type="sldNum" sz="quarter" idx="5"/>
          </p:nvPr>
        </p:nvSpPr>
        <p:spPr/>
        <p:txBody>
          <a:bodyPr/>
          <a:lstStyle/>
          <a:p>
            <a:fld id="{9E7D2654-B49D-4875-A03B-2B93728FB097}" type="slidenum">
              <a:rPr lang="en-IE" smtClean="0"/>
              <a:t>9</a:t>
            </a:fld>
            <a:endParaRPr lang="en-IE"/>
          </a:p>
        </p:txBody>
      </p:sp>
    </p:spTree>
    <p:extLst>
      <p:ext uri="{BB962C8B-B14F-4D97-AF65-F5344CB8AC3E}">
        <p14:creationId xmlns:p14="http://schemas.microsoft.com/office/powerpoint/2010/main" val="232353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4C4B4C"/>
                </a:solidFill>
                <a:latin typeface="DIN 2014"/>
              </a:rPr>
              <a:t>The majority of workplace accommodations recommended in the needs assessment were in relation to work tasks at 66% (n=1494). The second highest were hardware accommodations (10%; n=229), followed by assistive technology (8%; n=173) and time off for medical appointments (8%; n=193). Finally, work environment accommodations were recommended 7% (n=154) of the time and other additional accommodations at 1% (n=32). </a:t>
            </a:r>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10</a:t>
            </a:fld>
            <a:endParaRPr lang="en-IE"/>
          </a:p>
        </p:txBody>
      </p:sp>
    </p:spTree>
    <p:extLst>
      <p:ext uri="{BB962C8B-B14F-4D97-AF65-F5344CB8AC3E}">
        <p14:creationId xmlns:p14="http://schemas.microsoft.com/office/powerpoint/2010/main" val="139919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effectLst/>
                <a:latin typeface="Calibri" panose="020F0502020204030204" pitchFamily="34" charset="0"/>
                <a:ea typeface="Calibri" panose="020F0502020204030204" pitchFamily="34" charset="0"/>
                <a:cs typeface="Times New Roman" panose="02020603050405020304" pitchFamily="18" charset="0"/>
              </a:rPr>
              <a:t>Within the work tasks category, 28% of accommodations were in relation to the manager providing clear structure, guidance, and regular feedback. 15% were in relation to allowing regular breaks or style of communication amongst team members, 10% was a requirement for written instructions from their manager and 9% required an awareness of extra time to complete tasks. Further, within this category, 9% of graduates requested proof-reading or no taking official records of meetings. A further 8% required specific training recommendations, while 7% requested templates for work or a list of commonly used acronyms in the workplace. Finally, 6% requested minimal stress or specific support from the graduate’s mentor, 5% requested documents to be shared in an electronic format and only 3% had a preference to receive verbal instructions. </a:t>
            </a:r>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11</a:t>
            </a:fld>
            <a:endParaRPr lang="en-IE"/>
          </a:p>
        </p:txBody>
      </p:sp>
    </p:spTree>
    <p:extLst>
      <p:ext uri="{BB962C8B-B14F-4D97-AF65-F5344CB8AC3E}">
        <p14:creationId xmlns:p14="http://schemas.microsoft.com/office/powerpoint/2010/main" val="158395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9EC7F-651F-7A14-A3E2-2EA1F666E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11086-518D-1B88-47F5-321585449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33382-7668-4875-1827-33390FCC3FBE}"/>
              </a:ext>
            </a:extLst>
          </p:cNvPr>
          <p:cNvSpPr>
            <a:spLocks noGrp="1"/>
          </p:cNvSpPr>
          <p:nvPr>
            <p:ph type="body" idx="1"/>
          </p:nvPr>
        </p:nvSpPr>
        <p:spPr/>
        <p:txBody>
          <a:bodyPr/>
          <a:lstStyle/>
          <a:p>
            <a:r>
              <a:rPr lang="en-GB" sz="1800" b="0" i="0" u="none" strike="noStrike" baseline="0" dirty="0">
                <a:solidFill>
                  <a:srgbClr val="4C4B4C"/>
                </a:solidFill>
                <a:latin typeface="DIN 2014"/>
              </a:rPr>
              <a:t>Of the requests for accommodations related to the work environment, 75% (n=116) recommended adjustments to the workstation, which included having a specific location in the office for their desk or having an ergonomic set-up. A further 13% (n=20) requested the option for remote working, 6% (n=9) recommended specific measures to make modifications to the building and 6% (n=9) recommended that the graduate have an assigned desk in instances where a hot-desking policy was in place within the organisation. </a:t>
            </a:r>
            <a:endParaRPr lang="en-GB" dirty="0"/>
          </a:p>
        </p:txBody>
      </p:sp>
      <p:sp>
        <p:nvSpPr>
          <p:cNvPr id="4" name="Slide Number Placeholder 3">
            <a:extLst>
              <a:ext uri="{FF2B5EF4-FFF2-40B4-BE49-F238E27FC236}">
                <a16:creationId xmlns:a16="http://schemas.microsoft.com/office/drawing/2014/main" id="{5E3E8801-63A3-8460-B797-64AB3532E574}"/>
              </a:ext>
            </a:extLst>
          </p:cNvPr>
          <p:cNvSpPr>
            <a:spLocks noGrp="1"/>
          </p:cNvSpPr>
          <p:nvPr>
            <p:ph type="sldNum" sz="quarter" idx="5"/>
          </p:nvPr>
        </p:nvSpPr>
        <p:spPr/>
        <p:txBody>
          <a:bodyPr/>
          <a:lstStyle/>
          <a:p>
            <a:fld id="{9E7D2654-B49D-4875-A03B-2B93728FB097}" type="slidenum">
              <a:rPr lang="en-IE" smtClean="0"/>
              <a:t>12</a:t>
            </a:fld>
            <a:endParaRPr lang="en-IE"/>
          </a:p>
        </p:txBody>
      </p:sp>
    </p:spTree>
    <p:extLst>
      <p:ext uri="{BB962C8B-B14F-4D97-AF65-F5344CB8AC3E}">
        <p14:creationId xmlns:p14="http://schemas.microsoft.com/office/powerpoint/2010/main" val="460064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4C4B4C"/>
                </a:solidFill>
                <a:latin typeface="DIN 2014"/>
              </a:rPr>
              <a:t>It is important to note that this data only reflects those graduates who made a specific request to remote work as a workplace accommodation. </a:t>
            </a:r>
          </a:p>
          <a:p>
            <a:endParaRPr lang="en-GB" sz="1800" b="0" i="0" u="none" strike="noStrike" baseline="0" dirty="0">
              <a:solidFill>
                <a:srgbClr val="4C4B4C"/>
              </a:solidFill>
              <a:latin typeface="DIN 2014"/>
            </a:endParaRPr>
          </a:p>
          <a:p>
            <a:r>
              <a:rPr lang="en-GB" sz="1800" b="0" i="0" u="none" strike="noStrike" baseline="0" dirty="0">
                <a:solidFill>
                  <a:srgbClr val="4C4B4C"/>
                </a:solidFill>
                <a:latin typeface="DIN 2014"/>
              </a:rPr>
              <a:t>Prior to 2020, many WAM employers did not have the capacity for staff to work remotely; however, this changed dramatically due to the COVID-19 pandemic </a:t>
            </a:r>
          </a:p>
          <a:p>
            <a:endParaRPr lang="en-GB" sz="1800" b="0" i="0" u="none" strike="noStrike" baseline="0" dirty="0">
              <a:solidFill>
                <a:srgbClr val="4C4B4C"/>
              </a:solidFill>
              <a:latin typeface="DIN 2014"/>
            </a:endParaRPr>
          </a:p>
          <a:p>
            <a:r>
              <a:rPr lang="en-GB" sz="1800" b="0" i="0" u="none" strike="noStrike" baseline="0" dirty="0">
                <a:solidFill>
                  <a:srgbClr val="4C4B4C"/>
                </a:solidFill>
                <a:latin typeface="DIN 2014"/>
              </a:rPr>
              <a:t>Most WAM employers started to implement hybrid work policies, where they offered some form of remote working for all employees. As such, since 2021, the prevalence of remote working as a reasonable accommodation increased as graduates with disabilities requested the flexibility to work remotely more frequently than the standard hybrid work arrangements employers were willing to facilitate. </a:t>
            </a:r>
            <a:endParaRPr lang="en-GB" dirty="0"/>
          </a:p>
        </p:txBody>
      </p:sp>
      <p:sp>
        <p:nvSpPr>
          <p:cNvPr id="4" name="Slide Number Placeholder 3"/>
          <p:cNvSpPr>
            <a:spLocks noGrp="1"/>
          </p:cNvSpPr>
          <p:nvPr>
            <p:ph type="sldNum" sz="quarter" idx="5"/>
          </p:nvPr>
        </p:nvSpPr>
        <p:spPr/>
        <p:txBody>
          <a:bodyPr/>
          <a:lstStyle/>
          <a:p>
            <a:fld id="{9E7D2654-B49D-4875-A03B-2B93728FB097}" type="slidenum">
              <a:rPr lang="en-IE" smtClean="0"/>
              <a:t>13</a:t>
            </a:fld>
            <a:endParaRPr lang="en-IE"/>
          </a:p>
        </p:txBody>
      </p:sp>
    </p:spTree>
    <p:extLst>
      <p:ext uri="{BB962C8B-B14F-4D97-AF65-F5344CB8AC3E}">
        <p14:creationId xmlns:p14="http://schemas.microsoft.com/office/powerpoint/2010/main" val="289912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E" dirty="0"/>
          </a:p>
        </p:txBody>
      </p:sp>
    </p:spTree>
    <p:custDataLst>
      <p:tags r:id="rId1"/>
    </p:custDataLst>
    <p:extLst>
      <p:ext uri="{BB962C8B-B14F-4D97-AF65-F5344CB8AC3E}">
        <p14:creationId xmlns:p14="http://schemas.microsoft.com/office/powerpoint/2010/main" val="67035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34063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53537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11437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21213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05047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423103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38077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3192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dirty="0"/>
              <a:t>Click to edit Master title style</a:t>
            </a:r>
            <a:endParaRPr lang="en-IE"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0856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0479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7078694" y="6174341"/>
            <a:ext cx="2049010"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FFFFFF"/>
                </a:solidFill>
                <a:latin typeface="+mj-lt"/>
                <a:ea typeface="Twentieth Century"/>
                <a:cs typeface="Twentieth Century"/>
                <a:sym typeface="Twentieth Century"/>
              </a:rPr>
              <a:t>@aheadireland	</a:t>
            </a:r>
            <a:endParaRPr dirty="0">
              <a:solidFill>
                <a:srgbClr val="FFFFFF"/>
              </a:solidFill>
              <a:latin typeface="+mj-lt"/>
              <a:ea typeface="Twentieth Century"/>
              <a:cs typeface="Twentieth Century"/>
              <a:sym typeface="Twentieth Century"/>
            </a:endParaRPr>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14">
            <a:alphaModFix/>
          </a:blip>
          <a:stretch>
            <a:fillRect/>
          </a:stretch>
        </p:blipFill>
        <p:spPr>
          <a:xfrm>
            <a:off x="4278514" y="6210633"/>
            <a:ext cx="273037" cy="523332"/>
          </a:xfrm>
          <a:prstGeom prst="rect">
            <a:avLst/>
          </a:prstGeom>
          <a:noFill/>
          <a:ln>
            <a:noFill/>
          </a:ln>
        </p:spPr>
      </p:pic>
      <p:sp>
        <p:nvSpPr>
          <p:cNvPr id="10" name="Google Shape;12;p1">
            <a:extLst>
              <a:ext uri="{FF2B5EF4-FFF2-40B4-BE49-F238E27FC236}">
                <a16:creationId xmlns:a16="http://schemas.microsoft.com/office/drawing/2014/main" id="{F152B2B3-B5FE-4955-9650-212D456EE203}"/>
              </a:ext>
            </a:extLst>
          </p:cNvPr>
          <p:cNvSpPr txBox="1"/>
          <p:nvPr userDrawn="1"/>
        </p:nvSpPr>
        <p:spPr>
          <a:xfrm>
            <a:off x="4755989" y="6174341"/>
            <a:ext cx="1581749" cy="47145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FFFFFF"/>
                </a:solidFill>
                <a:latin typeface="+mj-lt"/>
                <a:ea typeface="Twentieth Century"/>
                <a:cs typeface="Twentieth Century"/>
                <a:sym typeface="Twentieth Century"/>
              </a:rPr>
              <a:t>/AHEADIreland		</a:t>
            </a:r>
            <a:endParaRPr dirty="0">
              <a:solidFill>
                <a:srgbClr val="FFFFFF"/>
              </a:solidFill>
              <a:latin typeface="+mj-lt"/>
              <a:ea typeface="Twentieth Century"/>
              <a:cs typeface="Twentieth Century"/>
              <a:sym typeface="Twentieth Century"/>
            </a:endParaRPr>
          </a:p>
        </p:txBody>
      </p:sp>
      <p:sp>
        <p:nvSpPr>
          <p:cNvPr id="11" name="Google Shape;12;p1">
            <a:extLst>
              <a:ext uri="{FF2B5EF4-FFF2-40B4-BE49-F238E27FC236}">
                <a16:creationId xmlns:a16="http://schemas.microsoft.com/office/drawing/2014/main" id="{856EEC15-EDE7-4DDA-A68F-A30C86314B40}"/>
              </a:ext>
            </a:extLst>
          </p:cNvPr>
          <p:cNvSpPr txBox="1"/>
          <p:nvPr userDrawn="1"/>
        </p:nvSpPr>
        <p:spPr>
          <a:xfrm>
            <a:off x="9637989"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FFFFFF"/>
                </a:solidFill>
                <a:latin typeface="+mj-lt"/>
                <a:ea typeface="Twentieth Century"/>
                <a:cs typeface="Twentieth Century"/>
                <a:sym typeface="Twentieth Century"/>
              </a:rPr>
              <a:t>www.ahead.ie 	</a:t>
            </a:r>
            <a:endParaRPr dirty="0">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88011" y="6174341"/>
            <a:ext cx="3243397" cy="399935"/>
          </a:xfrm>
          <a:prstGeom prst="rect">
            <a:avLst/>
          </a:prstGeom>
        </p:spPr>
      </p:pic>
      <p:sp>
        <p:nvSpPr>
          <p:cNvPr id="13" name="Right Triangle 12">
            <a:extLst>
              <a:ext uri="{FF2B5EF4-FFF2-40B4-BE49-F238E27FC236}">
                <a16:creationId xmlns:a16="http://schemas.microsoft.com/office/drawing/2014/main" id="{A8A71979-04A3-47C0-8DD5-ABB3AB487F0B}"/>
              </a:ext>
              <a:ext uri="{C183D7F6-B498-43B3-948B-1728B52AA6E4}">
                <adec:decorative xmlns:adec="http://schemas.microsoft.com/office/drawing/2017/decorative" val="1"/>
              </a:ext>
            </a:extLst>
          </p:cNvPr>
          <p:cNvSpPr/>
          <p:nvPr userDrawn="1"/>
        </p:nvSpPr>
        <p:spPr>
          <a:xfrm>
            <a:off x="6276684" y="5882131"/>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16">
            <a:alphaModFix/>
          </a:blip>
          <a:stretch>
            <a:fillRect/>
          </a:stretch>
        </p:blipFill>
        <p:spPr>
          <a:xfrm>
            <a:off x="6463795" y="6248021"/>
            <a:ext cx="551457" cy="448555"/>
          </a:xfrm>
          <a:prstGeom prst="rect">
            <a:avLst/>
          </a:prstGeom>
          <a:noFill/>
          <a:ln>
            <a:noFill/>
          </a:ln>
        </p:spPr>
      </p:pic>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17">
            <a:alphaModFix/>
          </a:blip>
          <a:stretch>
            <a:fillRect/>
          </a:stretch>
        </p:blipFill>
        <p:spPr>
          <a:xfrm>
            <a:off x="9152681" y="6146034"/>
            <a:ext cx="415636" cy="482804"/>
          </a:xfrm>
          <a:prstGeom prst="rect">
            <a:avLst/>
          </a:prstGeom>
          <a:noFill/>
          <a:ln>
            <a:noFill/>
          </a:ln>
        </p:spPr>
      </p:pic>
    </p:spTree>
    <p:custDataLst>
      <p:tags r:id="rId13"/>
    </p:custDataLst>
    <p:extLst>
      <p:ext uri="{BB962C8B-B14F-4D97-AF65-F5344CB8AC3E}">
        <p14:creationId xmlns:p14="http://schemas.microsoft.com/office/powerpoint/2010/main" val="227155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hyperlink" Target="https://www.ahead.ie/userfiles/files/shop/free/TheWAMProgrammeStatistics_2023.pd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www.ahead.ie/userfiles/files/shop/free/TheWAMProgrammeStatistics_202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1" y="1607972"/>
            <a:ext cx="7136421" cy="1821028"/>
          </a:xfrm>
        </p:spPr>
        <p:txBody>
          <a:bodyPr>
            <a:normAutofit/>
          </a:bodyPr>
          <a:lstStyle/>
          <a:p>
            <a:pPr algn="r"/>
            <a:r>
              <a:rPr lang="en-IE" dirty="0"/>
              <a:t>Key </a:t>
            </a:r>
            <a:r>
              <a:rPr lang="en-IE"/>
              <a:t>Findings from The </a:t>
            </a:r>
            <a:br>
              <a:rPr lang="en-IE"/>
            </a:br>
            <a:r>
              <a:rPr lang="en-IE"/>
              <a:t>WAM Programme</a:t>
            </a:r>
            <a:endParaRPr lang="en-IE" dirty="0"/>
          </a:p>
        </p:txBody>
      </p:sp>
      <p:sp>
        <p:nvSpPr>
          <p:cNvPr id="3" name="Subtitle 2"/>
          <p:cNvSpPr>
            <a:spLocks noGrp="1"/>
          </p:cNvSpPr>
          <p:nvPr>
            <p:ph type="subTitle" idx="1"/>
          </p:nvPr>
        </p:nvSpPr>
        <p:spPr>
          <a:xfrm>
            <a:off x="657224" y="4089767"/>
            <a:ext cx="6463085" cy="1655762"/>
          </a:xfrm>
        </p:spPr>
        <p:txBody>
          <a:bodyPr>
            <a:normAutofit/>
          </a:bodyPr>
          <a:lstStyle/>
          <a:p>
            <a:pPr algn="r"/>
            <a:r>
              <a:rPr lang="en-IE" b="1" dirty="0"/>
              <a:t>Caroline McGrotty | Employment Manager </a:t>
            </a:r>
          </a:p>
          <a:p>
            <a:pPr algn="r"/>
            <a:r>
              <a:rPr lang="en-IE" dirty="0"/>
              <a:t>AHEAD Research Webinar </a:t>
            </a:r>
          </a:p>
          <a:p>
            <a:pPr algn="r"/>
            <a:r>
              <a:rPr lang="en-IE" dirty="0"/>
              <a:t>12</a:t>
            </a:r>
            <a:r>
              <a:rPr lang="en-IE" baseline="30000" dirty="0"/>
              <a:t>th</a:t>
            </a:r>
            <a:r>
              <a:rPr lang="en-IE" dirty="0"/>
              <a:t> February 2024</a:t>
            </a:r>
          </a:p>
        </p:txBody>
      </p:sp>
      <p:pic>
        <p:nvPicPr>
          <p:cNvPr id="5" name="Picture 4">
            <a:extLst>
              <a:ext uri="{FF2B5EF4-FFF2-40B4-BE49-F238E27FC236}">
                <a16:creationId xmlns:a16="http://schemas.microsoft.com/office/drawing/2014/main" id="{CE09BBF5-3636-4DDA-B390-9B7842EAC46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611" y="937912"/>
            <a:ext cx="3493036" cy="2046965"/>
          </a:xfrm>
          <a:prstGeom prst="rect">
            <a:avLst/>
          </a:prstGeom>
        </p:spPr>
      </p:pic>
      <p:pic>
        <p:nvPicPr>
          <p:cNvPr id="6" name="Picture 5" descr="AHEAD Logo - creating inclusive environments in education and employment for people with disabilities">
            <a:extLst>
              <a:ext uri="{FF2B5EF4-FFF2-40B4-BE49-F238E27FC236}">
                <a16:creationId xmlns:a16="http://schemas.microsoft.com/office/drawing/2014/main" id="{9787BD56-CE76-4C3F-99BB-6453E0EBB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612" y="3749299"/>
            <a:ext cx="3564164" cy="966340"/>
          </a:xfrm>
          <a:prstGeom prst="rect">
            <a:avLst/>
          </a:prstGeom>
        </p:spPr>
      </p:pic>
      <p:cxnSp>
        <p:nvCxnSpPr>
          <p:cNvPr id="7" name="Straight Connector 6">
            <a:extLst>
              <a:ext uri="{FF2B5EF4-FFF2-40B4-BE49-F238E27FC236}">
                <a16:creationId xmlns:a16="http://schemas.microsoft.com/office/drawing/2014/main" id="{84239CC0-D4C8-4657-8E07-72612A1BA05A}"/>
              </a:ext>
              <a:ext uri="{C183D7F6-B498-43B3-948B-1728B52AA6E4}">
                <adec:decorative xmlns:adec="http://schemas.microsoft.com/office/drawing/2017/decorative" val="1"/>
              </a:ext>
            </a:extLst>
          </p:cNvPr>
          <p:cNvCxnSpPr/>
          <p:nvPr/>
        </p:nvCxnSpPr>
        <p:spPr>
          <a:xfrm>
            <a:off x="7410450" y="1028700"/>
            <a:ext cx="0" cy="4476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807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FBDDE-18BF-F3BF-5832-96256C3E5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BF1A2-9C2E-F38D-D082-FB7CEF678611}"/>
              </a:ext>
            </a:extLst>
          </p:cNvPr>
          <p:cNvSpPr>
            <a:spLocks noGrp="1"/>
          </p:cNvSpPr>
          <p:nvPr>
            <p:ph type="title"/>
          </p:nvPr>
        </p:nvSpPr>
        <p:spPr/>
        <p:txBody>
          <a:bodyPr/>
          <a:lstStyle/>
          <a:p>
            <a:r>
              <a:rPr lang="en-GB" dirty="0"/>
              <a:t>Accommodations in the Workplace</a:t>
            </a:r>
          </a:p>
        </p:txBody>
      </p:sp>
      <p:sp>
        <p:nvSpPr>
          <p:cNvPr id="3" name="Content Placeholder 2">
            <a:extLst>
              <a:ext uri="{FF2B5EF4-FFF2-40B4-BE49-F238E27FC236}">
                <a16:creationId xmlns:a16="http://schemas.microsoft.com/office/drawing/2014/main" id="{2E83E30D-7C86-0B5E-05EF-15605C4B4339}"/>
              </a:ext>
            </a:extLst>
          </p:cNvPr>
          <p:cNvSpPr>
            <a:spLocks noGrp="1"/>
          </p:cNvSpPr>
          <p:nvPr>
            <p:ph idx="1"/>
          </p:nvPr>
        </p:nvSpPr>
        <p:spPr>
          <a:xfrm>
            <a:off x="838200" y="1932378"/>
            <a:ext cx="4648200" cy="3543748"/>
          </a:xfrm>
        </p:spPr>
        <p:txBody>
          <a:bodyPr>
            <a:normAutofit fontScale="92500" lnSpcReduction="10000"/>
          </a:bodyPr>
          <a:lstStyle/>
          <a:p>
            <a:r>
              <a:rPr lang="en-GB" dirty="0">
                <a:latin typeface="+mn-lt"/>
              </a:rPr>
              <a:t>460 needs assessments of graduates were analysed grouped into six categories:</a:t>
            </a:r>
          </a:p>
          <a:p>
            <a:pPr lvl="1"/>
            <a:endParaRPr lang="en-GB" dirty="0">
              <a:latin typeface="+mn-lt"/>
            </a:endParaRPr>
          </a:p>
          <a:p>
            <a:pPr lvl="1"/>
            <a:r>
              <a:rPr lang="en-GB" dirty="0">
                <a:latin typeface="+mn-lt"/>
              </a:rPr>
              <a:t>Work Tasks</a:t>
            </a:r>
          </a:p>
          <a:p>
            <a:pPr lvl="1"/>
            <a:r>
              <a:rPr lang="en-GB" dirty="0">
                <a:latin typeface="+mn-lt"/>
              </a:rPr>
              <a:t>Hardware</a:t>
            </a:r>
          </a:p>
          <a:p>
            <a:pPr lvl="1"/>
            <a:r>
              <a:rPr lang="en-GB" dirty="0">
                <a:latin typeface="+mn-lt"/>
              </a:rPr>
              <a:t>Assistive Technology (Software)</a:t>
            </a:r>
          </a:p>
          <a:p>
            <a:pPr lvl="1"/>
            <a:r>
              <a:rPr lang="en-GB" dirty="0">
                <a:latin typeface="+mn-lt"/>
              </a:rPr>
              <a:t>Medical Appointments</a:t>
            </a:r>
          </a:p>
          <a:p>
            <a:pPr lvl="1"/>
            <a:r>
              <a:rPr lang="en-GB" dirty="0">
                <a:latin typeface="+mn-lt"/>
              </a:rPr>
              <a:t>Work Environment</a:t>
            </a:r>
          </a:p>
          <a:p>
            <a:pPr lvl="1"/>
            <a:r>
              <a:rPr lang="en-GB" dirty="0">
                <a:latin typeface="+mn-lt"/>
              </a:rPr>
              <a:t>Other</a:t>
            </a:r>
          </a:p>
        </p:txBody>
      </p:sp>
      <p:pic>
        <p:nvPicPr>
          <p:cNvPr id="5" name="Picture 4" descr="Figure 5 - Workplace Accommodations requested within The WAM Programme (2012-2022)&#10;Pie chart illustrating 66% were work tasks accommodations; 10% was for hardware, 8% was for AT Software; 8% was for Medical Appointments; 7% for Work Environment and 1% was Other. &#10;">
            <a:extLst>
              <a:ext uri="{FF2B5EF4-FFF2-40B4-BE49-F238E27FC236}">
                <a16:creationId xmlns:a16="http://schemas.microsoft.com/office/drawing/2014/main" id="{3610A1ED-91BF-B7AF-9B9A-2DF797E6A97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79330" y="1463627"/>
            <a:ext cx="7316962" cy="4387066"/>
          </a:xfrm>
          <a:prstGeom prst="rect">
            <a:avLst/>
          </a:prstGeom>
        </p:spPr>
      </p:pic>
    </p:spTree>
    <p:extLst>
      <p:ext uri="{BB962C8B-B14F-4D97-AF65-F5344CB8AC3E}">
        <p14:creationId xmlns:p14="http://schemas.microsoft.com/office/powerpoint/2010/main" val="194370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307075-D0CD-B71C-9880-BB9743192577}"/>
              </a:ext>
              <a:ext uri="{C183D7F6-B498-43B3-948B-1728B52AA6E4}">
                <adec:decorative xmlns:adec="http://schemas.microsoft.com/office/drawing/2017/decorative" val="1"/>
              </a:ext>
            </a:extLst>
          </p:cNvPr>
          <p:cNvSpPr/>
          <p:nvPr/>
        </p:nvSpPr>
        <p:spPr>
          <a:xfrm rot="16200000">
            <a:off x="-2075380" y="2075378"/>
            <a:ext cx="5887093" cy="1736333"/>
          </a:xfrm>
          <a:prstGeom prst="rect">
            <a:avLst/>
          </a:prstGeom>
          <a:solidFill>
            <a:srgbClr val="2C595F"/>
          </a:solidFill>
          <a:ln>
            <a:solidFill>
              <a:srgbClr val="2C59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85FAC11E-6442-E474-7803-F25125575903}"/>
              </a:ext>
              <a:ext uri="{C183D7F6-B498-43B3-948B-1728B52AA6E4}">
                <adec:decorative xmlns:adec="http://schemas.microsoft.com/office/drawing/2017/decorative" val="1"/>
              </a:ext>
            </a:extLst>
          </p:cNvPr>
          <p:cNvSpPr/>
          <p:nvPr/>
        </p:nvSpPr>
        <p:spPr>
          <a:xfrm>
            <a:off x="0" y="1441459"/>
            <a:ext cx="3339101" cy="3230196"/>
          </a:xfrm>
          <a:prstGeom prst="homePlate">
            <a:avLst/>
          </a:prstGeom>
          <a:solidFill>
            <a:srgbClr val="2C244A"/>
          </a:solidFill>
          <a:ln>
            <a:solidFill>
              <a:srgbClr val="2C2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FC674B8-1B50-9346-5C45-77223F4CB115}"/>
              </a:ext>
            </a:extLst>
          </p:cNvPr>
          <p:cNvSpPr>
            <a:spLocks noGrp="1"/>
          </p:cNvSpPr>
          <p:nvPr>
            <p:ph type="title"/>
          </p:nvPr>
        </p:nvSpPr>
        <p:spPr>
          <a:xfrm>
            <a:off x="43832" y="2436843"/>
            <a:ext cx="2822658" cy="1325563"/>
          </a:xfrm>
        </p:spPr>
        <p:txBody>
          <a:bodyPr>
            <a:noAutofit/>
          </a:bodyPr>
          <a:lstStyle/>
          <a:p>
            <a:pPr algn="ctr"/>
            <a:r>
              <a:rPr lang="en-GB" dirty="0">
                <a:solidFill>
                  <a:schemeClr val="bg1"/>
                </a:solidFill>
              </a:rPr>
              <a:t>Work Tasks </a:t>
            </a:r>
          </a:p>
        </p:txBody>
      </p:sp>
      <p:pic>
        <p:nvPicPr>
          <p:cNvPr id="17" name="Content Placeholder 16" descr="Figure 6 - Work Tasks Accommodations requested within The WAM Programme (2012-2022)&#10;Pie chart illustrating 28% was for structure/guidance/regular feedback; 15% for Other (regular beaks, style of communication etc.); 10% for Written Instructions; 9% for extra time; 9% for proofreading or no minute taking; 8% for specific training needs; 7% for templates or acronyms; 6% for minimal stress/mentoring; 5% for electronic formats and 3% for verbal instructions. &#10;">
            <a:extLst>
              <a:ext uri="{FF2B5EF4-FFF2-40B4-BE49-F238E27FC236}">
                <a16:creationId xmlns:a16="http://schemas.microsoft.com/office/drawing/2014/main" id="{619A6972-3A9E-D8AF-6E80-12C7619B88E1}"/>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3574473" y="191705"/>
            <a:ext cx="8177733" cy="5578540"/>
          </a:xfrm>
          <a:prstGeom prst="rect">
            <a:avLst/>
          </a:prstGeom>
        </p:spPr>
      </p:pic>
    </p:spTree>
    <p:extLst>
      <p:ext uri="{BB962C8B-B14F-4D97-AF65-F5344CB8AC3E}">
        <p14:creationId xmlns:p14="http://schemas.microsoft.com/office/powerpoint/2010/main" val="344971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408A-E53B-9A16-53BB-51E914A5911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A167B83-8CDA-B6B1-3472-22936430E25A}"/>
              </a:ext>
              <a:ext uri="{C183D7F6-B498-43B3-948B-1728B52AA6E4}">
                <adec:decorative xmlns:adec="http://schemas.microsoft.com/office/drawing/2017/decorative" val="1"/>
              </a:ext>
            </a:extLst>
          </p:cNvPr>
          <p:cNvSpPr/>
          <p:nvPr/>
        </p:nvSpPr>
        <p:spPr>
          <a:xfrm rot="16200000">
            <a:off x="-2075380" y="2075378"/>
            <a:ext cx="5887093" cy="1736333"/>
          </a:xfrm>
          <a:prstGeom prst="rect">
            <a:avLst/>
          </a:prstGeom>
          <a:solidFill>
            <a:srgbClr val="2C595F"/>
          </a:solidFill>
          <a:ln>
            <a:solidFill>
              <a:srgbClr val="2C59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23621A10-4788-B825-5977-0047C42AFBAB}"/>
              </a:ext>
              <a:ext uri="{C183D7F6-B498-43B3-948B-1728B52AA6E4}">
                <adec:decorative xmlns:adec="http://schemas.microsoft.com/office/drawing/2017/decorative" val="1"/>
              </a:ext>
            </a:extLst>
          </p:cNvPr>
          <p:cNvSpPr/>
          <p:nvPr/>
        </p:nvSpPr>
        <p:spPr>
          <a:xfrm>
            <a:off x="0" y="1441459"/>
            <a:ext cx="3339101" cy="3230196"/>
          </a:xfrm>
          <a:prstGeom prst="homePlate">
            <a:avLst/>
          </a:prstGeom>
          <a:solidFill>
            <a:srgbClr val="E63C1E"/>
          </a:solidFill>
          <a:ln>
            <a:solidFill>
              <a:srgbClr val="E63C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49138B7-283B-13FB-B90E-0EDC5F39F537}"/>
              </a:ext>
            </a:extLst>
          </p:cNvPr>
          <p:cNvSpPr>
            <a:spLocks noGrp="1"/>
          </p:cNvSpPr>
          <p:nvPr>
            <p:ph type="title"/>
          </p:nvPr>
        </p:nvSpPr>
        <p:spPr>
          <a:xfrm>
            <a:off x="-95003" y="2393775"/>
            <a:ext cx="3058964" cy="1325563"/>
          </a:xfrm>
        </p:spPr>
        <p:txBody>
          <a:bodyPr>
            <a:noAutofit/>
          </a:bodyPr>
          <a:lstStyle/>
          <a:p>
            <a:pPr algn="ctr"/>
            <a:r>
              <a:rPr lang="en-GB" sz="4000" dirty="0"/>
              <a:t>Work</a:t>
            </a:r>
            <a:r>
              <a:rPr lang="en-GB" sz="3200" dirty="0">
                <a:solidFill>
                  <a:schemeClr val="bg1"/>
                </a:solidFill>
              </a:rPr>
              <a:t> </a:t>
            </a:r>
            <a:r>
              <a:rPr lang="en-GB" sz="4000" dirty="0"/>
              <a:t>Environment</a:t>
            </a:r>
            <a:endParaRPr lang="en-GB" sz="3200" dirty="0">
              <a:solidFill>
                <a:schemeClr val="bg1"/>
              </a:solidFill>
            </a:endParaRPr>
          </a:p>
        </p:txBody>
      </p:sp>
      <p:pic>
        <p:nvPicPr>
          <p:cNvPr id="6" name="Content Placeholder 5" descr="Figure 7 - Work Environment Accommodations requested within The WAM Programme (2012-2022)&#10;Pie chart illustrating 75% for workstation adjustments (desk location, ergonomics etc.); 13% for remote working; 6% for anchored desk or no hot desking and 6% for building modifications. &#10;">
            <a:extLst>
              <a:ext uri="{FF2B5EF4-FFF2-40B4-BE49-F238E27FC236}">
                <a16:creationId xmlns:a16="http://schemas.microsoft.com/office/drawing/2014/main" id="{238FF226-7C28-A400-0123-1DB902D8799B}"/>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3694934" y="455518"/>
            <a:ext cx="8497066" cy="5241019"/>
          </a:xfrm>
        </p:spPr>
      </p:pic>
    </p:spTree>
    <p:extLst>
      <p:ext uri="{BB962C8B-B14F-4D97-AF65-F5344CB8AC3E}">
        <p14:creationId xmlns:p14="http://schemas.microsoft.com/office/powerpoint/2010/main" val="323251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8CF5-C326-3288-EC8A-2F3D549B6BB9}"/>
              </a:ext>
            </a:extLst>
          </p:cNvPr>
          <p:cNvSpPr>
            <a:spLocks noGrp="1"/>
          </p:cNvSpPr>
          <p:nvPr>
            <p:ph type="title"/>
          </p:nvPr>
        </p:nvSpPr>
        <p:spPr/>
        <p:txBody>
          <a:bodyPr/>
          <a:lstStyle/>
          <a:p>
            <a:r>
              <a:rPr lang="en-GB" dirty="0"/>
              <a:t>Remote Working </a:t>
            </a:r>
          </a:p>
        </p:txBody>
      </p:sp>
      <p:graphicFrame>
        <p:nvGraphicFramePr>
          <p:cNvPr id="6" name="Rectangle 1" descr="98% of remote working requests were made in 2021 and 2022. Just 3 requests for remote working were made pre-pandemic. &#10;Since 2021, 14% of graduates requested additional remote workdays above employers’ standard hybrid working policies  &#10;&#10;">
            <a:extLst>
              <a:ext uri="{FF2B5EF4-FFF2-40B4-BE49-F238E27FC236}">
                <a16:creationId xmlns:a16="http://schemas.microsoft.com/office/drawing/2014/main" id="{EAA13148-966D-0C85-31B2-CE7465D7F8B7}"/>
              </a:ext>
            </a:extLst>
          </p:cNvPr>
          <p:cNvGraphicFramePr>
            <a:graphicFrameLocks noGrp="1"/>
          </p:cNvGraphicFramePr>
          <p:nvPr>
            <p:ph idx="1"/>
            <p:extLst>
              <p:ext uri="{D42A27DB-BD31-4B8C-83A1-F6EECF244321}">
                <p14:modId xmlns:p14="http://schemas.microsoft.com/office/powerpoint/2010/main" val="1899941381"/>
              </p:ext>
            </p:extLst>
          </p:nvPr>
        </p:nvGraphicFramePr>
        <p:xfrm>
          <a:off x="838199" y="1146629"/>
          <a:ext cx="7246408" cy="4804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78% benefited from remote working&#10;">
            <a:extLst>
              <a:ext uri="{FF2B5EF4-FFF2-40B4-BE49-F238E27FC236}">
                <a16:creationId xmlns:a16="http://schemas.microsoft.com/office/drawing/2014/main" id="{842B3D4F-0303-A7FB-E858-65E53D8390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0751"/>
          <a:stretch/>
        </p:blipFill>
        <p:spPr>
          <a:xfrm>
            <a:off x="8135839" y="1503561"/>
            <a:ext cx="4056161" cy="3850877"/>
          </a:xfrm>
          <a:prstGeom prst="rect">
            <a:avLst/>
          </a:prstGeom>
        </p:spPr>
      </p:pic>
    </p:spTree>
    <p:extLst>
      <p:ext uri="{BB962C8B-B14F-4D97-AF65-F5344CB8AC3E}">
        <p14:creationId xmlns:p14="http://schemas.microsoft.com/office/powerpoint/2010/main" val="19122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0EF4-8FCF-C4DA-76D0-B0A847D95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5EAE1-3BF3-13D9-9AEA-5BF21744FEDB}"/>
              </a:ext>
            </a:extLst>
          </p:cNvPr>
          <p:cNvSpPr>
            <a:spLocks noGrp="1"/>
          </p:cNvSpPr>
          <p:nvPr>
            <p:ph type="title"/>
          </p:nvPr>
        </p:nvSpPr>
        <p:spPr/>
        <p:txBody>
          <a:bodyPr/>
          <a:lstStyle/>
          <a:p>
            <a:r>
              <a:rPr lang="en-GB" dirty="0"/>
              <a:t>Other Accommodations</a:t>
            </a:r>
          </a:p>
        </p:txBody>
      </p:sp>
      <p:graphicFrame>
        <p:nvGraphicFramePr>
          <p:cNvPr id="6" name="Rectangle 1" descr="42% of WAM placed graduates required time off for medical appointments for their disability&#10;Other (1%) accommodations were Irish Sign Language Interpreter, designated car parking space etc. &#10;Cost of disability is hard to predict but we do know that two-thirds do not incur a cost. &#10;">
            <a:extLst>
              <a:ext uri="{FF2B5EF4-FFF2-40B4-BE49-F238E27FC236}">
                <a16:creationId xmlns:a16="http://schemas.microsoft.com/office/drawing/2014/main" id="{25D82FCA-2ED2-78A4-C7B6-450D74DB0F96}"/>
              </a:ext>
            </a:extLst>
          </p:cNvPr>
          <p:cNvGraphicFramePr>
            <a:graphicFrameLocks noGrp="1"/>
          </p:cNvGraphicFramePr>
          <p:nvPr>
            <p:ph idx="1"/>
            <p:extLst>
              <p:ext uri="{D42A27DB-BD31-4B8C-83A1-F6EECF244321}">
                <p14:modId xmlns:p14="http://schemas.microsoft.com/office/powerpoint/2010/main" val="566826922"/>
              </p:ext>
            </p:extLst>
          </p:nvPr>
        </p:nvGraphicFramePr>
        <p:xfrm>
          <a:off x="838200" y="1825625"/>
          <a:ext cx="10515600" cy="370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749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5F49-C2A8-6212-4761-AC006AFDD7AD}"/>
              </a:ext>
            </a:extLst>
          </p:cNvPr>
          <p:cNvSpPr>
            <a:spLocks noGrp="1"/>
          </p:cNvSpPr>
          <p:nvPr>
            <p:ph type="title"/>
          </p:nvPr>
        </p:nvSpPr>
        <p:spPr/>
        <p:txBody>
          <a:bodyPr/>
          <a:lstStyle/>
          <a:p>
            <a:r>
              <a:rPr lang="en-GB" dirty="0"/>
              <a:t>Disclosure </a:t>
            </a:r>
          </a:p>
        </p:txBody>
      </p:sp>
      <p:sp>
        <p:nvSpPr>
          <p:cNvPr id="5" name="Content Placeholder 4">
            <a:extLst>
              <a:ext uri="{FF2B5EF4-FFF2-40B4-BE49-F238E27FC236}">
                <a16:creationId xmlns:a16="http://schemas.microsoft.com/office/drawing/2014/main" id="{E2F7D7CC-DF11-BA5C-38F7-27125FD573F8}"/>
              </a:ext>
            </a:extLst>
          </p:cNvPr>
          <p:cNvSpPr>
            <a:spLocks noGrp="1"/>
          </p:cNvSpPr>
          <p:nvPr>
            <p:ph idx="1"/>
          </p:nvPr>
        </p:nvSpPr>
        <p:spPr>
          <a:xfrm>
            <a:off x="551416" y="2256794"/>
            <a:ext cx="3395870" cy="2150027"/>
          </a:xfrm>
        </p:spPr>
        <p:txBody>
          <a:bodyPr>
            <a:normAutofit fontScale="77500" lnSpcReduction="20000"/>
          </a:bodyPr>
          <a:lstStyle/>
          <a:p>
            <a:pPr marL="0" indent="0">
              <a:lnSpc>
                <a:spcPct val="120000"/>
              </a:lnSpc>
              <a:buNone/>
            </a:pPr>
            <a:r>
              <a:rPr lang="en-GB" dirty="0">
                <a:latin typeface="+mn-lt"/>
              </a:rPr>
              <a:t>The WAM Programme is a safe space providing graduates the opportunity to try out disclosure in a supported format. </a:t>
            </a:r>
          </a:p>
        </p:txBody>
      </p:sp>
      <p:pic>
        <p:nvPicPr>
          <p:cNvPr id="17" name="Picture 16" descr="98% of WAM Graduates disclose their disability on a WAM placement&#10;">
            <a:extLst>
              <a:ext uri="{FF2B5EF4-FFF2-40B4-BE49-F238E27FC236}">
                <a16:creationId xmlns:a16="http://schemas.microsoft.com/office/drawing/2014/main" id="{08AA7D06-2E3D-D3F2-14AE-3EBFE8E187E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70319" y="1769545"/>
            <a:ext cx="3162300" cy="3698398"/>
          </a:xfrm>
          <a:prstGeom prst="rect">
            <a:avLst/>
          </a:prstGeom>
        </p:spPr>
      </p:pic>
      <p:pic>
        <p:nvPicPr>
          <p:cNvPr id="15" name="Picture 14" descr="69% of WAM graduates are more confident in disclosing their disability to mainstream employers after their WAM placement. 21% said no and 10% said not sure. ">
            <a:extLst>
              <a:ext uri="{FF2B5EF4-FFF2-40B4-BE49-F238E27FC236}">
                <a16:creationId xmlns:a16="http://schemas.microsoft.com/office/drawing/2014/main" id="{08AA8508-9F29-B67A-B096-DE1CF78BD5A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10594" y="1422074"/>
            <a:ext cx="3366239" cy="4013852"/>
          </a:xfrm>
          <a:prstGeom prst="rect">
            <a:avLst/>
          </a:prstGeom>
        </p:spPr>
      </p:pic>
    </p:spTree>
    <p:extLst>
      <p:ext uri="{BB962C8B-B14F-4D97-AF65-F5344CB8AC3E}">
        <p14:creationId xmlns:p14="http://schemas.microsoft.com/office/powerpoint/2010/main" val="134884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22DF5-4B5E-444D-F5CB-83B042714AB5}"/>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B5BCE594-570B-F549-837F-10E152752D6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WAM Graduates Rating – Experiences</a:t>
            </a:r>
            <a:br>
              <a:rPr lang="en-GB" dirty="0"/>
            </a:br>
            <a:endParaRPr lang="en-GB" dirty="0"/>
          </a:p>
        </p:txBody>
      </p:sp>
      <p:pic>
        <p:nvPicPr>
          <p:cNvPr id="12" name="Picture 11" descr="91% of graduates rated their WAM placement as good or excellent&#10;">
            <a:extLst>
              <a:ext uri="{FF2B5EF4-FFF2-40B4-BE49-F238E27FC236}">
                <a16:creationId xmlns:a16="http://schemas.microsoft.com/office/drawing/2014/main" id="{B8CE9CAA-78D4-59E8-E348-C788426D95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751"/>
          <a:stretch/>
        </p:blipFill>
        <p:spPr>
          <a:xfrm>
            <a:off x="356036" y="44058"/>
            <a:ext cx="3518981" cy="3340885"/>
          </a:xfrm>
          <a:prstGeom prst="rect">
            <a:avLst/>
          </a:prstGeom>
        </p:spPr>
      </p:pic>
      <p:pic>
        <p:nvPicPr>
          <p:cNvPr id="17" name="Picture 16" descr="83% benefited from the WAM Mentoring Model&#10;">
            <a:extLst>
              <a:ext uri="{FF2B5EF4-FFF2-40B4-BE49-F238E27FC236}">
                <a16:creationId xmlns:a16="http://schemas.microsoft.com/office/drawing/2014/main" id="{7786FDFC-08D2-9EEA-DD1B-48398A6BA5FC}"/>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40751"/>
          <a:stretch/>
        </p:blipFill>
        <p:spPr>
          <a:xfrm>
            <a:off x="4264246" y="44058"/>
            <a:ext cx="3518982" cy="3340885"/>
          </a:xfrm>
          <a:prstGeom prst="rect">
            <a:avLst/>
          </a:prstGeom>
        </p:spPr>
      </p:pic>
      <p:pic>
        <p:nvPicPr>
          <p:cNvPr id="11" name="Picture 10" descr="88% had a better understanding of workplace supports&#10;">
            <a:extLst>
              <a:ext uri="{FF2B5EF4-FFF2-40B4-BE49-F238E27FC236}">
                <a16:creationId xmlns:a16="http://schemas.microsoft.com/office/drawing/2014/main" id="{E3F66F80-B81F-DB9F-0993-95FA7FFDAB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751"/>
          <a:stretch/>
        </p:blipFill>
        <p:spPr>
          <a:xfrm>
            <a:off x="8201356" y="44058"/>
            <a:ext cx="3518981" cy="3340885"/>
          </a:xfrm>
          <a:prstGeom prst="rect">
            <a:avLst/>
          </a:prstGeom>
        </p:spPr>
      </p:pic>
      <p:pic>
        <p:nvPicPr>
          <p:cNvPr id="7" name="Picture 6" descr="92% gained confidence in their ability to work in mainstream&#10;">
            <a:extLst>
              <a:ext uri="{FF2B5EF4-FFF2-40B4-BE49-F238E27FC236}">
                <a16:creationId xmlns:a16="http://schemas.microsoft.com/office/drawing/2014/main" id="{FFC57AFF-5FF5-1BA7-87AF-0463119C27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0751"/>
          <a:stretch/>
        </p:blipFill>
        <p:spPr>
          <a:xfrm>
            <a:off x="356036" y="2883801"/>
            <a:ext cx="3518981" cy="3340885"/>
          </a:xfrm>
          <a:prstGeom prst="rect">
            <a:avLst/>
          </a:prstGeom>
        </p:spPr>
      </p:pic>
      <p:pic>
        <p:nvPicPr>
          <p:cNvPr id="13" name="Picture 12" descr="87% felt they learned transferrable skills from education">
            <a:extLst>
              <a:ext uri="{FF2B5EF4-FFF2-40B4-BE49-F238E27FC236}">
                <a16:creationId xmlns:a16="http://schemas.microsoft.com/office/drawing/2014/main" id="{FBDBF00E-981D-DB2E-E193-7D94B4376B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r="40750"/>
          <a:stretch/>
        </p:blipFill>
        <p:spPr>
          <a:xfrm>
            <a:off x="4264247" y="2883801"/>
            <a:ext cx="3518981" cy="3340885"/>
          </a:xfrm>
          <a:prstGeom prst="rect">
            <a:avLst/>
          </a:prstGeom>
        </p:spPr>
      </p:pic>
      <p:pic>
        <p:nvPicPr>
          <p:cNvPr id="9" name="Picture 8" descr="95% gained practical experience in the workplace&#10;">
            <a:extLst>
              <a:ext uri="{FF2B5EF4-FFF2-40B4-BE49-F238E27FC236}">
                <a16:creationId xmlns:a16="http://schemas.microsoft.com/office/drawing/2014/main" id="{1CC7D97C-E390-FFA7-640F-AE2CF72660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0751"/>
          <a:stretch/>
        </p:blipFill>
        <p:spPr>
          <a:xfrm>
            <a:off x="8201356" y="2883801"/>
            <a:ext cx="3518981" cy="3340885"/>
          </a:xfrm>
          <a:prstGeom prst="rect">
            <a:avLst/>
          </a:prstGeom>
        </p:spPr>
      </p:pic>
    </p:spTree>
    <p:extLst>
      <p:ext uri="{BB962C8B-B14F-4D97-AF65-F5344CB8AC3E}">
        <p14:creationId xmlns:p14="http://schemas.microsoft.com/office/powerpoint/2010/main" val="15646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358BA-1A3C-5402-8D9E-E75AC247C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3E63B-5E01-D4D7-9F68-2D43E864B7C2}"/>
              </a:ext>
            </a:extLst>
          </p:cNvPr>
          <p:cNvSpPr>
            <a:spLocks noGrp="1"/>
          </p:cNvSpPr>
          <p:nvPr>
            <p:ph type="title"/>
          </p:nvPr>
        </p:nvSpPr>
        <p:spPr/>
        <p:txBody>
          <a:bodyPr/>
          <a:lstStyle/>
          <a:p>
            <a:r>
              <a:rPr lang="en-GB" dirty="0"/>
              <a:t>WAM Graduates Employment Rates</a:t>
            </a:r>
            <a:endParaRPr lang="en-GB" dirty="0">
              <a:solidFill>
                <a:srgbClr val="FF0000"/>
              </a:solidFill>
            </a:endParaRPr>
          </a:p>
        </p:txBody>
      </p:sp>
      <p:pic>
        <p:nvPicPr>
          <p:cNvPr id="5" name="Content Placeholder 4" descr="Figure 1 - Employment Transition Rates of WAM Graduates (2012 - 2021)&#10;Pie chart illustrating that 40% of graduates remained working with the WAM employer; 26% secured a job in another company within 6 months; 15% secured a job in another company after 6 months; 9% were still looking for work opportunities; 7% returned to study and 3% were in the Other category. &#10;">
            <a:extLst>
              <a:ext uri="{FF2B5EF4-FFF2-40B4-BE49-F238E27FC236}">
                <a16:creationId xmlns:a16="http://schemas.microsoft.com/office/drawing/2014/main" id="{D804D48A-1EA9-B13F-273B-1A636C693C7E}"/>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290309" y="1286001"/>
            <a:ext cx="7144296" cy="4540866"/>
          </a:xfrm>
        </p:spPr>
      </p:pic>
      <p:pic>
        <p:nvPicPr>
          <p:cNvPr id="4" name="Picture 3" descr="81% of WAM graduates secured employment as a direct result of their WAM placement&#10;">
            <a:extLst>
              <a:ext uri="{FF2B5EF4-FFF2-40B4-BE49-F238E27FC236}">
                <a16:creationId xmlns:a16="http://schemas.microsoft.com/office/drawing/2014/main" id="{3F72AF74-F093-E296-E487-8773C7E5A12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07368" y="1690688"/>
            <a:ext cx="4167188" cy="3384586"/>
          </a:xfrm>
          <a:prstGeom prst="rect">
            <a:avLst/>
          </a:prstGeom>
        </p:spPr>
      </p:pic>
      <p:sp>
        <p:nvSpPr>
          <p:cNvPr id="3" name="TextBox 2">
            <a:extLst>
              <a:ext uri="{FF2B5EF4-FFF2-40B4-BE49-F238E27FC236}">
                <a16:creationId xmlns:a16="http://schemas.microsoft.com/office/drawing/2014/main" id="{B256B387-B06C-55D4-DECD-3D8C9D4E5CC4}"/>
              </a:ext>
            </a:extLst>
          </p:cNvPr>
          <p:cNvSpPr txBox="1"/>
          <p:nvPr/>
        </p:nvSpPr>
        <p:spPr>
          <a:xfrm>
            <a:off x="7607369" y="5000525"/>
            <a:ext cx="4167187" cy="646331"/>
          </a:xfrm>
          <a:prstGeom prst="rect">
            <a:avLst/>
          </a:prstGeom>
          <a:noFill/>
        </p:spPr>
        <p:txBody>
          <a:bodyPr wrap="square" rtlCol="0">
            <a:spAutoFit/>
          </a:bodyPr>
          <a:lstStyle/>
          <a:p>
            <a:r>
              <a:rPr lang="en-GB" dirty="0"/>
              <a:t>69% of graduates are no longer in receipt of any illness or disability benefits</a:t>
            </a:r>
          </a:p>
        </p:txBody>
      </p:sp>
    </p:spTree>
    <p:extLst>
      <p:ext uri="{BB962C8B-B14F-4D97-AF65-F5344CB8AC3E}">
        <p14:creationId xmlns:p14="http://schemas.microsoft.com/office/powerpoint/2010/main" val="18225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B668E-3988-A18F-FB41-091A132EE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AA0CF-6761-B25E-E1A1-E907BB09B60B}"/>
              </a:ext>
            </a:extLst>
          </p:cNvPr>
          <p:cNvSpPr>
            <a:spLocks noGrp="1"/>
          </p:cNvSpPr>
          <p:nvPr>
            <p:ph type="title"/>
          </p:nvPr>
        </p:nvSpPr>
        <p:spPr>
          <a:xfrm>
            <a:off x="475918" y="1626594"/>
            <a:ext cx="3278066" cy="3065990"/>
          </a:xfrm>
        </p:spPr>
        <p:txBody>
          <a:bodyPr>
            <a:normAutofit/>
          </a:bodyPr>
          <a:lstStyle/>
          <a:p>
            <a:r>
              <a:rPr lang="en-GB" dirty="0"/>
              <a:t>What our WAM Graduates say…</a:t>
            </a:r>
          </a:p>
        </p:txBody>
      </p:sp>
      <p:grpSp>
        <p:nvGrpSpPr>
          <p:cNvPr id="6" name="Group 5" descr="…it was a game changer for me. It opened my life to a world of possibilities in my career and my disability has never been an issue the supports and the understanding for them have made my life the one it is now. And finally, the WAM Programme gave me a life and a career. &#10;">
            <a:extLst>
              <a:ext uri="{FF2B5EF4-FFF2-40B4-BE49-F238E27FC236}">
                <a16:creationId xmlns:a16="http://schemas.microsoft.com/office/drawing/2014/main" id="{CADAE774-5ED3-31EF-AD55-55A3DC265651}"/>
              </a:ext>
            </a:extLst>
          </p:cNvPr>
          <p:cNvGrpSpPr/>
          <p:nvPr/>
        </p:nvGrpSpPr>
        <p:grpSpPr>
          <a:xfrm>
            <a:off x="2973161" y="162052"/>
            <a:ext cx="9844644" cy="6187044"/>
            <a:chOff x="276225" y="1162050"/>
            <a:chExt cx="7610475" cy="4280892"/>
          </a:xfrm>
        </p:grpSpPr>
        <p:pic>
          <p:nvPicPr>
            <p:cNvPr id="4" name="Picture 3" descr="A blue oval with black background&#10;&#10;Description automatically generated">
              <a:extLst>
                <a:ext uri="{FF2B5EF4-FFF2-40B4-BE49-F238E27FC236}">
                  <a16:creationId xmlns:a16="http://schemas.microsoft.com/office/drawing/2014/main" id="{593B0773-4581-155A-4063-54841C54D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25" y="1162050"/>
              <a:ext cx="7610475" cy="4280892"/>
            </a:xfrm>
            <a:prstGeom prst="rect">
              <a:avLst/>
            </a:prstGeom>
          </p:spPr>
        </p:pic>
        <p:sp>
          <p:nvSpPr>
            <p:cNvPr id="5" name="TextBox 4">
              <a:extLst>
                <a:ext uri="{FF2B5EF4-FFF2-40B4-BE49-F238E27FC236}">
                  <a16:creationId xmlns:a16="http://schemas.microsoft.com/office/drawing/2014/main" id="{3ED2BF3A-C932-9481-9B81-5236722BB259}"/>
                </a:ext>
              </a:extLst>
            </p:cNvPr>
            <p:cNvSpPr txBox="1"/>
            <p:nvPr/>
          </p:nvSpPr>
          <p:spPr>
            <a:xfrm>
              <a:off x="1233112" y="2117266"/>
              <a:ext cx="5142823" cy="2250814"/>
            </a:xfrm>
            <a:prstGeom prst="rect">
              <a:avLst/>
            </a:prstGeom>
            <a:noFill/>
          </p:spPr>
          <p:txBody>
            <a:bodyPr wrap="square" rtlCol="0">
              <a:spAutoFit/>
            </a:bodyPr>
            <a:lstStyle/>
            <a:p>
              <a:r>
                <a:rPr lang="en-GB" sz="2400" dirty="0">
                  <a:solidFill>
                    <a:schemeClr val="bg1"/>
                  </a:solidFill>
                </a:rPr>
                <a:t>…it was a game changer for me. It opened my life to a world of possibilities in my career and my disability has never been an issue the supports and the understanding for them have made my life the one it is now.</a:t>
              </a:r>
            </a:p>
            <a:p>
              <a:endParaRPr lang="en-GB" sz="2400" dirty="0">
                <a:solidFill>
                  <a:schemeClr val="bg1"/>
                </a:solidFill>
              </a:endParaRPr>
            </a:p>
            <a:p>
              <a:r>
                <a:rPr lang="en-GB" sz="2400" dirty="0">
                  <a:solidFill>
                    <a:schemeClr val="bg1"/>
                  </a:solidFill>
                </a:rPr>
                <a:t>And finally, the WAM Programme gave me a life and a career. </a:t>
              </a:r>
            </a:p>
          </p:txBody>
        </p:sp>
      </p:grpSp>
    </p:spTree>
    <p:extLst>
      <p:ext uri="{BB962C8B-B14F-4D97-AF65-F5344CB8AC3E}">
        <p14:creationId xmlns:p14="http://schemas.microsoft.com/office/powerpoint/2010/main" val="421315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9C67DF7-C6D4-A868-7ECE-84BD12CD9F4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Final Slide </a:t>
            </a:r>
            <a:br>
              <a:rPr lang="en-GB" dirty="0"/>
            </a:br>
            <a:endParaRPr lang="en-GB" dirty="0"/>
          </a:p>
        </p:txBody>
      </p:sp>
      <p:grpSp>
        <p:nvGrpSpPr>
          <p:cNvPr id="6" name="Group 5" descr="The WAM placement genuinely changed my life, I was stuck on Disability and now I am back in the workforce in a field I am passionate about with a company that is supporting me.&#10;&#10;I gained so much confidence in speaking about having a disability and have even joined my company’s disability support group.&#10;">
            <a:extLst>
              <a:ext uri="{FF2B5EF4-FFF2-40B4-BE49-F238E27FC236}">
                <a16:creationId xmlns:a16="http://schemas.microsoft.com/office/drawing/2014/main" id="{E541D94D-D004-B334-A598-7367593F2756}"/>
              </a:ext>
            </a:extLst>
          </p:cNvPr>
          <p:cNvGrpSpPr/>
          <p:nvPr/>
        </p:nvGrpSpPr>
        <p:grpSpPr>
          <a:xfrm>
            <a:off x="0" y="182390"/>
            <a:ext cx="7530194" cy="5755273"/>
            <a:chOff x="438149" y="503023"/>
            <a:chExt cx="6438901" cy="4455353"/>
          </a:xfrm>
        </p:grpSpPr>
        <p:pic>
          <p:nvPicPr>
            <p:cNvPr id="3" name="Picture 2" descr="A blue quote box on a black background&#10;&#10;Description automatically generated">
              <a:extLst>
                <a:ext uri="{FF2B5EF4-FFF2-40B4-BE49-F238E27FC236}">
                  <a16:creationId xmlns:a16="http://schemas.microsoft.com/office/drawing/2014/main" id="{D3221066-A066-0FB0-EFCB-39203304B9A8}"/>
                </a:ext>
              </a:extLst>
            </p:cNvPr>
            <p:cNvPicPr>
              <a:picLocks noChangeAspect="1"/>
            </p:cNvPicPr>
            <p:nvPr/>
          </p:nvPicPr>
          <p:blipFill rotWithShape="1">
            <a:blip r:embed="rId2">
              <a:extLst>
                <a:ext uri="{28A0092B-C50C-407E-A947-70E740481C1C}">
                  <a14:useLocalDpi xmlns:a14="http://schemas.microsoft.com/office/drawing/2010/main" val="0"/>
                </a:ext>
              </a:extLst>
            </a:blip>
            <a:srcRect l="20312" t="17500" r="13750" b="1388"/>
            <a:stretch/>
          </p:blipFill>
          <p:spPr>
            <a:xfrm>
              <a:off x="438149" y="503023"/>
              <a:ext cx="6438901" cy="4455353"/>
            </a:xfrm>
            <a:prstGeom prst="rect">
              <a:avLst/>
            </a:prstGeom>
          </p:spPr>
        </p:pic>
        <p:sp>
          <p:nvSpPr>
            <p:cNvPr id="5" name="TextBox 4">
              <a:extLst>
                <a:ext uri="{FF2B5EF4-FFF2-40B4-BE49-F238E27FC236}">
                  <a16:creationId xmlns:a16="http://schemas.microsoft.com/office/drawing/2014/main" id="{26503C2B-52AA-F5FB-D7E5-FD0C404352D7}"/>
                </a:ext>
              </a:extLst>
            </p:cNvPr>
            <p:cNvSpPr txBox="1"/>
            <p:nvPr/>
          </p:nvSpPr>
          <p:spPr>
            <a:xfrm>
              <a:off x="1104900" y="1808887"/>
              <a:ext cx="4991100" cy="2862322"/>
            </a:xfrm>
            <a:prstGeom prst="rect">
              <a:avLst/>
            </a:prstGeom>
            <a:noFill/>
          </p:spPr>
          <p:txBody>
            <a:bodyPr wrap="square">
              <a:spAutoFit/>
            </a:bodyPr>
            <a:lstStyle/>
            <a:p>
              <a:r>
                <a:rPr lang="en-GB" sz="2000" dirty="0"/>
                <a:t>The WAM placement genuinely changed my life, I was stuck on Disability and now I am back in the workforce in a field I am passionate about with a company that is supporting me.</a:t>
              </a:r>
            </a:p>
            <a:p>
              <a:endParaRPr lang="en-GB" sz="2000" dirty="0"/>
            </a:p>
            <a:p>
              <a:r>
                <a:rPr lang="en-GB" sz="2000" dirty="0"/>
                <a:t>I gained so much confidence in speaking about having a disability and have even joined my company’s disability support group.</a:t>
              </a:r>
            </a:p>
          </p:txBody>
        </p:sp>
      </p:grpSp>
      <p:pic>
        <p:nvPicPr>
          <p:cNvPr id="2" name="Picture 1" descr="Front Cover of WAM Statistics 2023 publication. &#10;">
            <a:extLst>
              <a:ext uri="{FF2B5EF4-FFF2-40B4-BE49-F238E27FC236}">
                <a16:creationId xmlns:a16="http://schemas.microsoft.com/office/drawing/2014/main" id="{09416DCD-1B22-169F-8BB8-56ACD5D0F8E1}"/>
              </a:ext>
            </a:extLst>
          </p:cNvPr>
          <p:cNvPicPr>
            <a:picLocks noChangeAspect="1"/>
          </p:cNvPicPr>
          <p:nvPr/>
        </p:nvPicPr>
        <p:blipFill rotWithShape="1">
          <a:blip r:embed="rId3"/>
          <a:srcRect l="3230"/>
          <a:stretch/>
        </p:blipFill>
        <p:spPr>
          <a:xfrm>
            <a:off x="8369297" y="402748"/>
            <a:ext cx="2984503" cy="4348086"/>
          </a:xfrm>
          <a:prstGeom prst="rect">
            <a:avLst/>
          </a:prstGeom>
        </p:spPr>
      </p:pic>
      <p:sp>
        <p:nvSpPr>
          <p:cNvPr id="4" name="TextBox 3">
            <a:extLst>
              <a:ext uri="{FF2B5EF4-FFF2-40B4-BE49-F238E27FC236}">
                <a16:creationId xmlns:a16="http://schemas.microsoft.com/office/drawing/2014/main" id="{84E76112-FC94-8796-D03E-33D293EDB041}"/>
              </a:ext>
            </a:extLst>
          </p:cNvPr>
          <p:cNvSpPr txBox="1"/>
          <p:nvPr/>
        </p:nvSpPr>
        <p:spPr>
          <a:xfrm>
            <a:off x="8531511" y="4920380"/>
            <a:ext cx="2660073" cy="646331"/>
          </a:xfrm>
          <a:prstGeom prst="rect">
            <a:avLst/>
          </a:prstGeom>
          <a:noFill/>
        </p:spPr>
        <p:txBody>
          <a:bodyPr wrap="square" rtlCol="0">
            <a:spAutoFit/>
          </a:bodyPr>
          <a:lstStyle/>
          <a:p>
            <a:pPr algn="ctr"/>
            <a:r>
              <a:rPr lang="en-GB" dirty="0">
                <a:hlinkClick r:id="rId4"/>
              </a:rPr>
              <a:t>Download The WAM Programme Statistics 2023</a:t>
            </a:r>
            <a:endParaRPr lang="en-GB" dirty="0"/>
          </a:p>
        </p:txBody>
      </p:sp>
    </p:spTree>
    <p:extLst>
      <p:ext uri="{BB962C8B-B14F-4D97-AF65-F5344CB8AC3E}">
        <p14:creationId xmlns:p14="http://schemas.microsoft.com/office/powerpoint/2010/main" val="253043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BBE8-A336-6436-3196-9A048B499291}"/>
              </a:ext>
            </a:extLst>
          </p:cNvPr>
          <p:cNvSpPr>
            <a:spLocks noGrp="1"/>
          </p:cNvSpPr>
          <p:nvPr>
            <p:ph type="title"/>
          </p:nvPr>
        </p:nvSpPr>
        <p:spPr/>
        <p:txBody>
          <a:bodyPr/>
          <a:lstStyle/>
          <a:p>
            <a:r>
              <a:rPr lang="en-GB" dirty="0"/>
              <a:t>What is The WAM Programme? </a:t>
            </a:r>
          </a:p>
        </p:txBody>
      </p:sp>
      <p:pic>
        <p:nvPicPr>
          <p:cNvPr id="3" name="Picture 2" descr="WAM logo &#10;">
            <a:extLst>
              <a:ext uri="{FF2B5EF4-FFF2-40B4-BE49-F238E27FC236}">
                <a16:creationId xmlns:a16="http://schemas.microsoft.com/office/drawing/2014/main" id="{C2BA8F91-5830-3403-1C35-431A3D8CE6F0}"/>
              </a:ext>
              <a:ext uri="{C183D7F6-B498-43B3-948B-1728B52AA6E4}">
                <adec:decorative xmlns:adec="http://schemas.microsoft.com/office/drawing/2017/decorative" val="0"/>
              </a:ext>
            </a:extLst>
          </p:cNvPr>
          <p:cNvPicPr>
            <a:picLocks noChangeAspect="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8959418" y="0"/>
            <a:ext cx="3121241" cy="2034703"/>
          </a:xfrm>
          <a:prstGeom prst="rect">
            <a:avLst/>
          </a:prstGeom>
        </p:spPr>
      </p:pic>
      <p:graphicFrame>
        <p:nvGraphicFramePr>
          <p:cNvPr id="5" name="Content Placeholder 2" descr="A smart art graphic outlining aspects of the WAM Programme - 1. Widen access to mainstream employment while working and supporting employers to become more inclusive&#10;2. Graduates get the opportunity to experience the world of work in a supported way. 3 Employers offer ring-fenced roles at graduate level. 4. Comprehensive training prior to recruitment and placement. 5. Workplace needs assessment conducted with all graduates. 6.  &#10;Ongoing support from WAM Team throughout&#10;">
            <a:extLst>
              <a:ext uri="{FF2B5EF4-FFF2-40B4-BE49-F238E27FC236}">
                <a16:creationId xmlns:a16="http://schemas.microsoft.com/office/drawing/2014/main" id="{CB3D05DF-D4B2-498A-9AB8-297CB24F7553}"/>
              </a:ext>
            </a:extLst>
          </p:cNvPr>
          <p:cNvGraphicFramePr>
            <a:graphicFrameLocks noGrp="1"/>
          </p:cNvGraphicFramePr>
          <p:nvPr>
            <p:ph idx="1"/>
            <p:extLst>
              <p:ext uri="{D42A27DB-BD31-4B8C-83A1-F6EECF244321}">
                <p14:modId xmlns:p14="http://schemas.microsoft.com/office/powerpoint/2010/main" val="950030063"/>
              </p:ext>
            </p:extLst>
          </p:nvPr>
        </p:nvGraphicFramePr>
        <p:xfrm>
          <a:off x="770106" y="1766248"/>
          <a:ext cx="10515600" cy="3900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48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6946-4185-43A2-A697-395021E0A764}"/>
              </a:ext>
            </a:extLst>
          </p:cNvPr>
          <p:cNvSpPr>
            <a:spLocks noGrp="1"/>
          </p:cNvSpPr>
          <p:nvPr>
            <p:ph type="title"/>
          </p:nvPr>
        </p:nvSpPr>
        <p:spPr/>
        <p:txBody>
          <a:bodyPr/>
          <a:lstStyle/>
          <a:p>
            <a:r>
              <a:rPr lang="en-IE" dirty="0"/>
              <a:t>WAM Statistics 2023</a:t>
            </a:r>
          </a:p>
        </p:txBody>
      </p:sp>
      <p:sp>
        <p:nvSpPr>
          <p:cNvPr id="3" name="Content Placeholder 2">
            <a:extLst>
              <a:ext uri="{FF2B5EF4-FFF2-40B4-BE49-F238E27FC236}">
                <a16:creationId xmlns:a16="http://schemas.microsoft.com/office/drawing/2014/main" id="{19E1DB99-EEA8-4F6D-B37A-066890925C80}"/>
              </a:ext>
            </a:extLst>
          </p:cNvPr>
          <p:cNvSpPr>
            <a:spLocks noGrp="1"/>
          </p:cNvSpPr>
          <p:nvPr>
            <p:ph idx="1"/>
          </p:nvPr>
        </p:nvSpPr>
        <p:spPr>
          <a:xfrm>
            <a:off x="658402" y="1835899"/>
            <a:ext cx="7508286" cy="3800734"/>
          </a:xfrm>
        </p:spPr>
        <p:txBody>
          <a:bodyPr>
            <a:normAutofit/>
          </a:bodyPr>
          <a:lstStyle/>
          <a:p>
            <a:pPr algn="l">
              <a:buFont typeface="Arial" panose="020B0604020202020204" pitchFamily="34" charset="0"/>
              <a:buChar char="•"/>
            </a:pPr>
            <a:r>
              <a:rPr lang="en-GB" dirty="0">
                <a:latin typeface="+mn-lt"/>
              </a:rPr>
              <a:t>Mixed methods methodology using a variety of datasets, including: </a:t>
            </a:r>
            <a:br>
              <a:rPr lang="en-GB" dirty="0">
                <a:latin typeface="+mn-lt"/>
              </a:rPr>
            </a:br>
            <a:endParaRPr lang="en-GB" dirty="0">
              <a:latin typeface="+mn-lt"/>
            </a:endParaRPr>
          </a:p>
          <a:p>
            <a:pPr lvl="1"/>
            <a:r>
              <a:rPr lang="en-GB" dirty="0">
                <a:latin typeface="+mn-lt"/>
              </a:rPr>
              <a:t>Disability profile of 619 placed WAM Graduates</a:t>
            </a:r>
          </a:p>
          <a:p>
            <a:pPr lvl="1"/>
            <a:r>
              <a:rPr lang="en-GB" dirty="0">
                <a:latin typeface="+mn-lt"/>
              </a:rPr>
              <a:t>3,665 applications to WAM placements </a:t>
            </a:r>
          </a:p>
          <a:p>
            <a:pPr lvl="1"/>
            <a:r>
              <a:rPr lang="en-GB" dirty="0">
                <a:latin typeface="+mn-lt"/>
              </a:rPr>
              <a:t>738 advertised WAM placements</a:t>
            </a:r>
          </a:p>
          <a:p>
            <a:pPr lvl="1"/>
            <a:r>
              <a:rPr lang="en-GB" dirty="0">
                <a:latin typeface="+mn-lt"/>
              </a:rPr>
              <a:t>460 workplace needs assessments </a:t>
            </a:r>
          </a:p>
          <a:p>
            <a:pPr lvl="1"/>
            <a:r>
              <a:rPr lang="en-GB" dirty="0">
                <a:latin typeface="+mn-lt"/>
              </a:rPr>
              <a:t>Employment transition rates of 238 WAM Graduates</a:t>
            </a:r>
          </a:p>
          <a:p>
            <a:pPr lvl="1"/>
            <a:r>
              <a:rPr lang="en-GB" dirty="0">
                <a:latin typeface="+mn-lt"/>
              </a:rPr>
              <a:t>Open-ended comments from WAM Graduates</a:t>
            </a:r>
          </a:p>
          <a:p>
            <a:endParaRPr lang="en-IE" dirty="0">
              <a:latin typeface="+mn-lt"/>
            </a:endParaRPr>
          </a:p>
        </p:txBody>
      </p:sp>
      <p:pic>
        <p:nvPicPr>
          <p:cNvPr id="6" name="Picture 5" descr="Front Cover of WAM Statistics 2023 publication. &#10;">
            <a:extLst>
              <a:ext uri="{FF2B5EF4-FFF2-40B4-BE49-F238E27FC236}">
                <a16:creationId xmlns:a16="http://schemas.microsoft.com/office/drawing/2014/main" id="{1BC04888-26A2-9B1D-8961-16C3C8C41D98}"/>
              </a:ext>
            </a:extLst>
          </p:cNvPr>
          <p:cNvPicPr>
            <a:picLocks noChangeAspect="1"/>
          </p:cNvPicPr>
          <p:nvPr/>
        </p:nvPicPr>
        <p:blipFill rotWithShape="1">
          <a:blip r:embed="rId3"/>
          <a:srcRect l="3230"/>
          <a:stretch/>
        </p:blipFill>
        <p:spPr>
          <a:xfrm>
            <a:off x="8549095" y="472670"/>
            <a:ext cx="2984503" cy="4348086"/>
          </a:xfrm>
          <a:prstGeom prst="rect">
            <a:avLst/>
          </a:prstGeom>
        </p:spPr>
      </p:pic>
      <p:sp>
        <p:nvSpPr>
          <p:cNvPr id="4" name="TextBox 3">
            <a:extLst>
              <a:ext uri="{FF2B5EF4-FFF2-40B4-BE49-F238E27FC236}">
                <a16:creationId xmlns:a16="http://schemas.microsoft.com/office/drawing/2014/main" id="{C010E3FD-E144-ED5B-1A58-4D42E68AAE0E}"/>
              </a:ext>
            </a:extLst>
          </p:cNvPr>
          <p:cNvSpPr txBox="1"/>
          <p:nvPr/>
        </p:nvSpPr>
        <p:spPr>
          <a:xfrm>
            <a:off x="8711309" y="4990302"/>
            <a:ext cx="2660073" cy="646331"/>
          </a:xfrm>
          <a:prstGeom prst="rect">
            <a:avLst/>
          </a:prstGeom>
          <a:noFill/>
        </p:spPr>
        <p:txBody>
          <a:bodyPr wrap="square" rtlCol="0">
            <a:spAutoFit/>
          </a:bodyPr>
          <a:lstStyle/>
          <a:p>
            <a:pPr algn="ctr"/>
            <a:r>
              <a:rPr lang="en-GB" dirty="0">
                <a:hlinkClick r:id="rId4"/>
              </a:rPr>
              <a:t>Download The WAM Programme Statistics 2023</a:t>
            </a:r>
            <a:endParaRPr lang="en-GB" dirty="0"/>
          </a:p>
        </p:txBody>
      </p:sp>
    </p:spTree>
    <p:custDataLst>
      <p:tags r:id="rId1"/>
    </p:custDataLst>
    <p:extLst>
      <p:ext uri="{BB962C8B-B14F-4D97-AF65-F5344CB8AC3E}">
        <p14:creationId xmlns:p14="http://schemas.microsoft.com/office/powerpoint/2010/main" val="156582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AA049-3631-1095-E727-02CA3ADFEB2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73F672A-AA64-6005-7277-0247A06D6E57}"/>
              </a:ext>
              <a:ext uri="{C183D7F6-B498-43B3-948B-1728B52AA6E4}">
                <adec:decorative xmlns:adec="http://schemas.microsoft.com/office/drawing/2017/decorative" val="1"/>
              </a:ext>
            </a:extLst>
          </p:cNvPr>
          <p:cNvSpPr/>
          <p:nvPr/>
        </p:nvSpPr>
        <p:spPr>
          <a:xfrm rot="16200000">
            <a:off x="-2075380" y="2075378"/>
            <a:ext cx="5887093" cy="1736333"/>
          </a:xfrm>
          <a:prstGeom prst="rect">
            <a:avLst/>
          </a:prstGeom>
          <a:solidFill>
            <a:srgbClr val="2C595F"/>
          </a:solidFill>
          <a:ln>
            <a:solidFill>
              <a:srgbClr val="2C59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F6938CFC-7F57-DE82-010D-754CC9E6C45E}"/>
              </a:ext>
              <a:ext uri="{C183D7F6-B498-43B3-948B-1728B52AA6E4}">
                <adec:decorative xmlns:adec="http://schemas.microsoft.com/office/drawing/2017/decorative" val="1"/>
              </a:ext>
            </a:extLst>
          </p:cNvPr>
          <p:cNvSpPr/>
          <p:nvPr/>
        </p:nvSpPr>
        <p:spPr>
          <a:xfrm>
            <a:off x="0" y="1441459"/>
            <a:ext cx="3339101" cy="3230196"/>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1F00937D-2F6B-A902-029D-3A809D2C6737}"/>
              </a:ext>
            </a:extLst>
          </p:cNvPr>
          <p:cNvSpPr>
            <a:spLocks noGrp="1"/>
          </p:cNvSpPr>
          <p:nvPr>
            <p:ph type="title"/>
          </p:nvPr>
        </p:nvSpPr>
        <p:spPr>
          <a:xfrm>
            <a:off x="43832" y="2436843"/>
            <a:ext cx="2621696" cy="1325563"/>
          </a:xfrm>
        </p:spPr>
        <p:txBody>
          <a:bodyPr>
            <a:noAutofit/>
          </a:bodyPr>
          <a:lstStyle/>
          <a:p>
            <a:pPr algn="ctr"/>
            <a:r>
              <a:rPr lang="en-GB" dirty="0">
                <a:solidFill>
                  <a:schemeClr val="bg1"/>
                </a:solidFill>
              </a:rPr>
              <a:t>Disability Profile</a:t>
            </a:r>
            <a:endParaRPr lang="en-GB" sz="4000" dirty="0">
              <a:solidFill>
                <a:schemeClr val="bg1"/>
              </a:solidFill>
            </a:endParaRPr>
          </a:p>
        </p:txBody>
      </p:sp>
      <p:pic>
        <p:nvPicPr>
          <p:cNvPr id="6" name="Content Placeholder 6" descr="Figure 10 - Disability Profile of WAM Graduates (2005-2022)&#10;Pie chart illustrates 20% for mental health condition; 19% for specific learning difficulty; 14% for significant ongoing illness; 13% for physical disability; 8% for autism; 8% for blind/visually impaired; 6% for deaf/hard of hearing; 5% for DCD (Dyspraxia); 4% for neurological or speech and language and 3% for ADD/ADHD. &#10;">
            <a:extLst>
              <a:ext uri="{FF2B5EF4-FFF2-40B4-BE49-F238E27FC236}">
                <a16:creationId xmlns:a16="http://schemas.microsoft.com/office/drawing/2014/main" id="{EEAC0589-F4B8-51B0-D4D3-0CF7DBC67B04}"/>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3960301" y="457943"/>
            <a:ext cx="7703656" cy="5097904"/>
          </a:xfrm>
        </p:spPr>
      </p:pic>
    </p:spTree>
    <p:extLst>
      <p:ext uri="{BB962C8B-B14F-4D97-AF65-F5344CB8AC3E}">
        <p14:creationId xmlns:p14="http://schemas.microsoft.com/office/powerpoint/2010/main" val="164070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0261-E725-E22A-89CB-D4B1ABD04C6D}"/>
              </a:ext>
            </a:extLst>
          </p:cNvPr>
          <p:cNvSpPr>
            <a:spLocks noGrp="1"/>
          </p:cNvSpPr>
          <p:nvPr>
            <p:ph type="title"/>
          </p:nvPr>
        </p:nvSpPr>
        <p:spPr/>
        <p:txBody>
          <a:bodyPr/>
          <a:lstStyle/>
          <a:p>
            <a:r>
              <a:rPr lang="en-GB" dirty="0"/>
              <a:t>Multiple Disabilities </a:t>
            </a:r>
          </a:p>
        </p:txBody>
      </p:sp>
      <p:graphicFrame>
        <p:nvGraphicFramePr>
          <p:cNvPr id="5" name="Content Placeholder 2" descr="First 10 years of WAM - 1 in 10 graduate had more than one disability. Last 5 years - over 1 in 3 graduates had more than more disability. Since the beginning of WAM, 22% graduates have more than one disability. This is up 5% since the last stats in 2020. ">
            <a:extLst>
              <a:ext uri="{FF2B5EF4-FFF2-40B4-BE49-F238E27FC236}">
                <a16:creationId xmlns:a16="http://schemas.microsoft.com/office/drawing/2014/main" id="{1182E01E-8D2A-E5AB-BDBB-415EA43A2AAC}"/>
              </a:ext>
            </a:extLst>
          </p:cNvPr>
          <p:cNvGraphicFramePr>
            <a:graphicFrameLocks noGrp="1"/>
          </p:cNvGraphicFramePr>
          <p:nvPr>
            <p:ph idx="1"/>
            <p:extLst>
              <p:ext uri="{D42A27DB-BD31-4B8C-83A1-F6EECF244321}">
                <p14:modId xmlns:p14="http://schemas.microsoft.com/office/powerpoint/2010/main" val="2013763188"/>
              </p:ext>
            </p:extLst>
          </p:nvPr>
        </p:nvGraphicFramePr>
        <p:xfrm>
          <a:off x="838200" y="1444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948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6487-A598-59DA-7D30-B0681D4365B4}"/>
              </a:ext>
            </a:extLst>
          </p:cNvPr>
          <p:cNvSpPr>
            <a:spLocks noGrp="1"/>
          </p:cNvSpPr>
          <p:nvPr>
            <p:ph type="title"/>
          </p:nvPr>
        </p:nvSpPr>
        <p:spPr/>
        <p:txBody>
          <a:bodyPr/>
          <a:lstStyle/>
          <a:p>
            <a:r>
              <a:rPr lang="en-GB" dirty="0"/>
              <a:t>Accommodations in Recruitment</a:t>
            </a:r>
          </a:p>
        </p:txBody>
      </p:sp>
      <p:sp>
        <p:nvSpPr>
          <p:cNvPr id="3" name="Content Placeholder 2">
            <a:extLst>
              <a:ext uri="{FF2B5EF4-FFF2-40B4-BE49-F238E27FC236}">
                <a16:creationId xmlns:a16="http://schemas.microsoft.com/office/drawing/2014/main" id="{08829E17-8080-D89A-63F0-93284BE2EF4F}"/>
              </a:ext>
            </a:extLst>
          </p:cNvPr>
          <p:cNvSpPr>
            <a:spLocks noGrp="1"/>
          </p:cNvSpPr>
          <p:nvPr>
            <p:ph idx="1"/>
          </p:nvPr>
        </p:nvSpPr>
        <p:spPr>
          <a:xfrm>
            <a:off x="838200" y="1825625"/>
            <a:ext cx="7740721" cy="4351338"/>
          </a:xfrm>
        </p:spPr>
        <p:txBody>
          <a:bodyPr>
            <a:normAutofit/>
          </a:bodyPr>
          <a:lstStyle/>
          <a:p>
            <a:r>
              <a:rPr lang="en-GB" sz="3200" dirty="0">
                <a:latin typeface="+mn-lt"/>
              </a:rPr>
              <a:t>3,665 individual applications were analysed for reasonable accommodation requests across three main areas;</a:t>
            </a:r>
          </a:p>
          <a:p>
            <a:pPr lvl="1"/>
            <a:endParaRPr lang="en-GB" sz="2800" dirty="0">
              <a:latin typeface="+mn-lt"/>
            </a:endParaRPr>
          </a:p>
          <a:p>
            <a:pPr lvl="1"/>
            <a:r>
              <a:rPr lang="en-GB" sz="2800" dirty="0">
                <a:latin typeface="+mn-lt"/>
              </a:rPr>
              <a:t>Traditional Interviews (Face to Face) </a:t>
            </a:r>
          </a:p>
          <a:p>
            <a:pPr lvl="1"/>
            <a:r>
              <a:rPr lang="en-GB" sz="2800" dirty="0">
                <a:latin typeface="+mn-lt"/>
              </a:rPr>
              <a:t>Virtual Interviews</a:t>
            </a:r>
          </a:p>
          <a:p>
            <a:pPr lvl="1"/>
            <a:r>
              <a:rPr lang="en-GB" sz="2800" dirty="0">
                <a:latin typeface="+mn-lt"/>
              </a:rPr>
              <a:t>Testing and Screening</a:t>
            </a:r>
          </a:p>
        </p:txBody>
      </p:sp>
      <p:pic>
        <p:nvPicPr>
          <p:cNvPr id="7" name="Picture 6">
            <a:extLst>
              <a:ext uri="{FF2B5EF4-FFF2-40B4-BE49-F238E27FC236}">
                <a16:creationId xmlns:a16="http://schemas.microsoft.com/office/drawing/2014/main" id="{9ABB18F7-1EA7-30EF-0982-4061BC8820D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12221" y="2243576"/>
            <a:ext cx="4057251" cy="3005020"/>
          </a:xfrm>
          <a:prstGeom prst="rect">
            <a:avLst/>
          </a:prstGeom>
        </p:spPr>
      </p:pic>
    </p:spTree>
    <p:extLst>
      <p:ext uri="{BB962C8B-B14F-4D97-AF65-F5344CB8AC3E}">
        <p14:creationId xmlns:p14="http://schemas.microsoft.com/office/powerpoint/2010/main" val="157808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0489-BA21-2B7C-222B-4E84DA310E0D}"/>
              </a:ext>
            </a:extLst>
          </p:cNvPr>
          <p:cNvSpPr>
            <a:spLocks noGrp="1"/>
          </p:cNvSpPr>
          <p:nvPr>
            <p:ph type="title"/>
          </p:nvPr>
        </p:nvSpPr>
        <p:spPr/>
        <p:txBody>
          <a:bodyPr/>
          <a:lstStyle/>
          <a:p>
            <a:r>
              <a:rPr lang="en-GB" dirty="0"/>
              <a:t>Traditional Interviews</a:t>
            </a:r>
          </a:p>
        </p:txBody>
      </p:sp>
      <p:sp>
        <p:nvSpPr>
          <p:cNvPr id="12" name="Content Placeholder 11">
            <a:extLst>
              <a:ext uri="{FF2B5EF4-FFF2-40B4-BE49-F238E27FC236}">
                <a16:creationId xmlns:a16="http://schemas.microsoft.com/office/drawing/2014/main" id="{9628CCE8-06BC-FB7A-C5AD-37B00B59FF11}"/>
              </a:ext>
            </a:extLst>
          </p:cNvPr>
          <p:cNvSpPr>
            <a:spLocks noGrp="1"/>
          </p:cNvSpPr>
          <p:nvPr>
            <p:ph idx="1"/>
          </p:nvPr>
        </p:nvSpPr>
        <p:spPr>
          <a:xfrm>
            <a:off x="591681" y="3819193"/>
            <a:ext cx="4002995" cy="1325563"/>
          </a:xfrm>
        </p:spPr>
        <p:txBody>
          <a:bodyPr>
            <a:normAutofit/>
          </a:bodyPr>
          <a:lstStyle/>
          <a:p>
            <a:pPr marL="0" indent="0" algn="ctr">
              <a:buNone/>
            </a:pPr>
            <a:r>
              <a:rPr lang="en-GB" dirty="0">
                <a:latin typeface="+mn-lt"/>
              </a:rPr>
              <a:t>1 in 5 require accommodations for a traditional interview</a:t>
            </a:r>
          </a:p>
        </p:txBody>
      </p:sp>
      <p:sp>
        <p:nvSpPr>
          <p:cNvPr id="15" name="Content Placeholder 11">
            <a:extLst>
              <a:ext uri="{FF2B5EF4-FFF2-40B4-BE49-F238E27FC236}">
                <a16:creationId xmlns:a16="http://schemas.microsoft.com/office/drawing/2014/main" id="{F958AFB9-B515-D873-B86A-654E81480555}"/>
              </a:ext>
            </a:extLst>
          </p:cNvPr>
          <p:cNvSpPr txBox="1">
            <a:spLocks/>
          </p:cNvSpPr>
          <p:nvPr/>
        </p:nvSpPr>
        <p:spPr>
          <a:xfrm>
            <a:off x="6271578" y="1465865"/>
            <a:ext cx="4711497" cy="4496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mn-lt"/>
              </a:rPr>
              <a:t>Breakdown of Accommodations</a:t>
            </a:r>
          </a:p>
        </p:txBody>
      </p:sp>
      <p:pic>
        <p:nvPicPr>
          <p:cNvPr id="5" name="Picture 4" descr="Figure 2 - Traditional Interview Accommodations requested within The WAM Programme (2012-2022)&#10;Pie chart illustrating that 29% requested an accessible room; 17% for extra time; 14% for accessible or alternative format; 13% for ISL Interpreter; 11% for Other; 8% for Communication Assistance or a Quiet Space; 4% for Scribe or Notes and 4% for Sighted Guide or Guide Dog. &#10;">
            <a:extLst>
              <a:ext uri="{FF2B5EF4-FFF2-40B4-BE49-F238E27FC236}">
                <a16:creationId xmlns:a16="http://schemas.microsoft.com/office/drawing/2014/main" id="{28CB9A94-C3F4-508A-1043-D59BC61386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7038" y="2028134"/>
            <a:ext cx="6980576" cy="3807587"/>
          </a:xfrm>
          <a:prstGeom prst="rect">
            <a:avLst/>
          </a:prstGeom>
          <a:ln>
            <a:noFill/>
          </a:ln>
        </p:spPr>
      </p:pic>
      <p:pic>
        <p:nvPicPr>
          <p:cNvPr id="14" name="Picture 13">
            <a:extLst>
              <a:ext uri="{FF2B5EF4-FFF2-40B4-BE49-F238E27FC236}">
                <a16:creationId xmlns:a16="http://schemas.microsoft.com/office/drawing/2014/main" id="{90756AAE-B625-7A67-8037-283B7AB93B80}"/>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6642" y="2028134"/>
            <a:ext cx="3573075" cy="1453613"/>
          </a:xfrm>
          <a:prstGeom prst="rect">
            <a:avLst/>
          </a:prstGeom>
        </p:spPr>
      </p:pic>
    </p:spTree>
    <p:extLst>
      <p:ext uri="{BB962C8B-B14F-4D97-AF65-F5344CB8AC3E}">
        <p14:creationId xmlns:p14="http://schemas.microsoft.com/office/powerpoint/2010/main" val="390288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22A51-110E-852C-1199-88180C3D5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83C04-B62D-9289-5F3C-CD4533EAB186}"/>
              </a:ext>
            </a:extLst>
          </p:cNvPr>
          <p:cNvSpPr>
            <a:spLocks noGrp="1"/>
          </p:cNvSpPr>
          <p:nvPr>
            <p:ph type="title"/>
          </p:nvPr>
        </p:nvSpPr>
        <p:spPr/>
        <p:txBody>
          <a:bodyPr/>
          <a:lstStyle/>
          <a:p>
            <a:r>
              <a:rPr lang="en-GB" dirty="0"/>
              <a:t>Virtual Interviews</a:t>
            </a:r>
          </a:p>
        </p:txBody>
      </p:sp>
      <p:sp>
        <p:nvSpPr>
          <p:cNvPr id="12" name="Content Placeholder 11">
            <a:extLst>
              <a:ext uri="{FF2B5EF4-FFF2-40B4-BE49-F238E27FC236}">
                <a16:creationId xmlns:a16="http://schemas.microsoft.com/office/drawing/2014/main" id="{57F8CB75-8970-B564-12AC-929FC0BD2307}"/>
              </a:ext>
            </a:extLst>
          </p:cNvPr>
          <p:cNvSpPr>
            <a:spLocks noGrp="1"/>
          </p:cNvSpPr>
          <p:nvPr>
            <p:ph idx="1"/>
          </p:nvPr>
        </p:nvSpPr>
        <p:spPr>
          <a:xfrm>
            <a:off x="748287" y="3815843"/>
            <a:ext cx="4002995" cy="1325563"/>
          </a:xfrm>
        </p:spPr>
        <p:txBody>
          <a:bodyPr>
            <a:normAutofit/>
          </a:bodyPr>
          <a:lstStyle/>
          <a:p>
            <a:pPr marL="0" indent="0" algn="ctr">
              <a:buNone/>
            </a:pPr>
            <a:r>
              <a:rPr lang="en-GB" dirty="0">
                <a:latin typeface="+mn-lt"/>
              </a:rPr>
              <a:t>1 in 7 require accommodations for a virtual interview</a:t>
            </a:r>
          </a:p>
        </p:txBody>
      </p:sp>
      <p:sp>
        <p:nvSpPr>
          <p:cNvPr id="15" name="Content Placeholder 11">
            <a:extLst>
              <a:ext uri="{FF2B5EF4-FFF2-40B4-BE49-F238E27FC236}">
                <a16:creationId xmlns:a16="http://schemas.microsoft.com/office/drawing/2014/main" id="{68688C01-AA00-C57E-324D-86415A2AF297}"/>
              </a:ext>
            </a:extLst>
          </p:cNvPr>
          <p:cNvSpPr txBox="1">
            <a:spLocks/>
          </p:cNvSpPr>
          <p:nvPr/>
        </p:nvSpPr>
        <p:spPr>
          <a:xfrm>
            <a:off x="6271578" y="1465865"/>
            <a:ext cx="4711497" cy="4496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mn-lt"/>
              </a:rPr>
              <a:t>Breakdown of Accommodations</a:t>
            </a:r>
          </a:p>
        </p:txBody>
      </p:sp>
      <p:pic>
        <p:nvPicPr>
          <p:cNvPr id="4" name="Picture 3">
            <a:extLst>
              <a:ext uri="{FF2B5EF4-FFF2-40B4-BE49-F238E27FC236}">
                <a16:creationId xmlns:a16="http://schemas.microsoft.com/office/drawing/2014/main" id="{213A267F-42AE-2689-ACAE-E1ECC58FC9B2}"/>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3434" y="2207250"/>
            <a:ext cx="4492702" cy="1222756"/>
          </a:xfrm>
          <a:prstGeom prst="rect">
            <a:avLst/>
          </a:prstGeom>
        </p:spPr>
      </p:pic>
      <p:pic>
        <p:nvPicPr>
          <p:cNvPr id="7" name="Picture 6" descr="Figure 3 - Virtual Interview Accommodations requested within The WAM Programme (2020 - 2022)&#10;Pie chart illustrating that 30% was for extra time; 23% was awareness of disability; 14% for chat box; 13% for structure/guidance; 9% for accessibility; 5% for ISL Interpreter; 5% for Other and 1 % for Captions. &#10;">
            <a:extLst>
              <a:ext uri="{FF2B5EF4-FFF2-40B4-BE49-F238E27FC236}">
                <a16:creationId xmlns:a16="http://schemas.microsoft.com/office/drawing/2014/main" id="{32CF40AC-3874-40FD-B680-7FA0ECE7985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84801" y="2109924"/>
            <a:ext cx="6685050" cy="3576224"/>
          </a:xfrm>
          <a:prstGeom prst="rect">
            <a:avLst/>
          </a:prstGeom>
        </p:spPr>
      </p:pic>
    </p:spTree>
    <p:extLst>
      <p:ext uri="{BB962C8B-B14F-4D97-AF65-F5344CB8AC3E}">
        <p14:creationId xmlns:p14="http://schemas.microsoft.com/office/powerpoint/2010/main" val="135163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C5F32-C7A3-A04B-4F5A-5B3426386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C9EDC-4909-10E6-CB73-3AB40C28CAAA}"/>
              </a:ext>
            </a:extLst>
          </p:cNvPr>
          <p:cNvSpPr>
            <a:spLocks noGrp="1"/>
          </p:cNvSpPr>
          <p:nvPr>
            <p:ph type="title"/>
          </p:nvPr>
        </p:nvSpPr>
        <p:spPr/>
        <p:txBody>
          <a:bodyPr/>
          <a:lstStyle/>
          <a:p>
            <a:r>
              <a:rPr lang="en-GB" dirty="0"/>
              <a:t>Testing and Screening</a:t>
            </a:r>
          </a:p>
        </p:txBody>
      </p:sp>
      <p:sp>
        <p:nvSpPr>
          <p:cNvPr id="12" name="Content Placeholder 11">
            <a:extLst>
              <a:ext uri="{FF2B5EF4-FFF2-40B4-BE49-F238E27FC236}">
                <a16:creationId xmlns:a16="http://schemas.microsoft.com/office/drawing/2014/main" id="{0E90EDE4-7637-4F98-B27C-07CC93F56ABC}"/>
              </a:ext>
            </a:extLst>
          </p:cNvPr>
          <p:cNvSpPr>
            <a:spLocks noGrp="1"/>
          </p:cNvSpPr>
          <p:nvPr>
            <p:ph idx="1"/>
          </p:nvPr>
        </p:nvSpPr>
        <p:spPr>
          <a:xfrm>
            <a:off x="591680" y="3838404"/>
            <a:ext cx="4002995" cy="1325563"/>
          </a:xfrm>
        </p:spPr>
        <p:txBody>
          <a:bodyPr>
            <a:normAutofit/>
          </a:bodyPr>
          <a:lstStyle/>
          <a:p>
            <a:pPr marL="0" indent="0" algn="ctr">
              <a:buNone/>
            </a:pPr>
            <a:r>
              <a:rPr lang="en-GB" dirty="0">
                <a:latin typeface="+mn-lt"/>
              </a:rPr>
              <a:t>1 in 3 require accommodations for testing and screening </a:t>
            </a:r>
          </a:p>
        </p:txBody>
      </p:sp>
      <p:sp>
        <p:nvSpPr>
          <p:cNvPr id="15" name="Content Placeholder 11">
            <a:extLst>
              <a:ext uri="{FF2B5EF4-FFF2-40B4-BE49-F238E27FC236}">
                <a16:creationId xmlns:a16="http://schemas.microsoft.com/office/drawing/2014/main" id="{B2C9015C-5A43-7E7D-8354-2B5BDB740FD6}"/>
              </a:ext>
            </a:extLst>
          </p:cNvPr>
          <p:cNvSpPr txBox="1">
            <a:spLocks/>
          </p:cNvSpPr>
          <p:nvPr/>
        </p:nvSpPr>
        <p:spPr>
          <a:xfrm>
            <a:off x="6271578" y="1465865"/>
            <a:ext cx="4711497" cy="4496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mn-lt"/>
              </a:rPr>
              <a:t>Breakdown of Accommodations</a:t>
            </a:r>
          </a:p>
        </p:txBody>
      </p:sp>
      <p:pic>
        <p:nvPicPr>
          <p:cNvPr id="4" name="Picture 3">
            <a:extLst>
              <a:ext uri="{FF2B5EF4-FFF2-40B4-BE49-F238E27FC236}">
                <a16:creationId xmlns:a16="http://schemas.microsoft.com/office/drawing/2014/main" id="{BE18FEB6-442F-3AE4-E69F-A37C070A1414}"/>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blip>
          <a:srcRect r="56550"/>
          <a:stretch/>
        </p:blipFill>
        <p:spPr>
          <a:xfrm>
            <a:off x="1617133" y="2153168"/>
            <a:ext cx="1952090" cy="1222756"/>
          </a:xfrm>
          <a:prstGeom prst="rect">
            <a:avLst/>
          </a:prstGeom>
        </p:spPr>
      </p:pic>
      <p:pic>
        <p:nvPicPr>
          <p:cNvPr id="5" name="Picture 4" descr="Figure 4 - Testing and Screening Accommodations requested within the WAM Programme (2018-2022).&#10;Pie chart illustrating 76% requesting extra time; 14% for software issues and 10% for alternative assessment. &#10;">
            <a:extLst>
              <a:ext uri="{FF2B5EF4-FFF2-40B4-BE49-F238E27FC236}">
                <a16:creationId xmlns:a16="http://schemas.microsoft.com/office/drawing/2014/main" id="{FC4727CF-8BBA-5548-171B-656C1F481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12309" y="2153168"/>
            <a:ext cx="6620940" cy="3609809"/>
          </a:xfrm>
          <a:prstGeom prst="rect">
            <a:avLst/>
          </a:prstGeom>
        </p:spPr>
      </p:pic>
    </p:spTree>
    <p:extLst>
      <p:ext uri="{BB962C8B-B14F-4D97-AF65-F5344CB8AC3E}">
        <p14:creationId xmlns:p14="http://schemas.microsoft.com/office/powerpoint/2010/main" val="718489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mCxFb8A"/>
  <p:tag name="ARTICULATE_SLIDE_THUMBNAIL_REFRESH" val="1"/>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1f0d09-e3d1-40f1-973b-d90306f5ba1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1D7E79624CC6488F334FDF2BFEAE66" ma:contentTypeVersion="14" ma:contentTypeDescription="Create a new document." ma:contentTypeScope="" ma:versionID="74840f37a05969297630f55bf65e3f7b">
  <xsd:schema xmlns:xsd="http://www.w3.org/2001/XMLSchema" xmlns:xs="http://www.w3.org/2001/XMLSchema" xmlns:p="http://schemas.microsoft.com/office/2006/metadata/properties" xmlns:ns2="461f0d09-e3d1-40f1-973b-d90306f5ba10" xmlns:ns3="38e688c1-e32d-4531-8fae-0d27615803e2" targetNamespace="http://schemas.microsoft.com/office/2006/metadata/properties" ma:root="true" ma:fieldsID="b18a57dec90517eab622afdae7605d87" ns2:_="" ns3:_="">
    <xsd:import namespace="461f0d09-e3d1-40f1-973b-d90306f5ba10"/>
    <xsd:import namespace="38e688c1-e32d-4531-8fae-0d27615803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f0d09-e3d1-40f1-973b-d90306f5b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e688c1-e32d-4531-8fae-0d27615803e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9555B2-2F2A-40FE-A59E-2CE37CF6A7D6}">
  <ds:schemaRefs>
    <ds:schemaRef ds:uri="http://schemas.openxmlformats.org/package/2006/metadata/core-properties"/>
    <ds:schemaRef ds:uri="461f0d09-e3d1-40f1-973b-d90306f5ba10"/>
    <ds:schemaRef ds:uri="http://purl.org/dc/elements/1.1/"/>
    <ds:schemaRef ds:uri="38e688c1-e32d-4531-8fae-0d27615803e2"/>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61D0F72-D0E9-42E2-AC7B-4CE9A8C5C2E7}">
  <ds:schemaRefs>
    <ds:schemaRef ds:uri="http://schemas.microsoft.com/sharepoint/v3/contenttype/forms"/>
  </ds:schemaRefs>
</ds:datastoreItem>
</file>

<file path=customXml/itemProps3.xml><?xml version="1.0" encoding="utf-8"?>
<ds:datastoreItem xmlns:ds="http://schemas.openxmlformats.org/officeDocument/2006/customXml" ds:itemID="{7BA553DF-BFA0-47B7-91DB-79108F36E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f0d09-e3d1-40f1-973b-d90306f5ba10"/>
    <ds:schemaRef ds:uri="38e688c1-e32d-4531-8fae-0d27615803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1403</TotalTime>
  <Words>1883</Words>
  <Application>Microsoft Office PowerPoint</Application>
  <PresentationFormat>Widescreen</PresentationFormat>
  <Paragraphs>114</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DIN 2014</vt:lpstr>
      <vt:lpstr>DIN 2014 Light</vt:lpstr>
      <vt:lpstr>Tw Cen MT</vt:lpstr>
      <vt:lpstr>Office Theme</vt:lpstr>
      <vt:lpstr>Key Findings from The  WAM Programme</vt:lpstr>
      <vt:lpstr>What is The WAM Programme? </vt:lpstr>
      <vt:lpstr>WAM Statistics 2023</vt:lpstr>
      <vt:lpstr>Disability Profile</vt:lpstr>
      <vt:lpstr>Multiple Disabilities </vt:lpstr>
      <vt:lpstr>Accommodations in Recruitment</vt:lpstr>
      <vt:lpstr>Traditional Interviews</vt:lpstr>
      <vt:lpstr>Virtual Interviews</vt:lpstr>
      <vt:lpstr>Testing and Screening</vt:lpstr>
      <vt:lpstr>Accommodations in the Workplace</vt:lpstr>
      <vt:lpstr>Work Tasks </vt:lpstr>
      <vt:lpstr>Work Environment</vt:lpstr>
      <vt:lpstr>Remote Working </vt:lpstr>
      <vt:lpstr>Other Accommodations</vt:lpstr>
      <vt:lpstr>Disclosure </vt:lpstr>
      <vt:lpstr>WAM Graduates Rating – Experiences </vt:lpstr>
      <vt:lpstr>WAM Graduates Employment Rates</vt:lpstr>
      <vt:lpstr>What our WAM Graduates say…</vt:lpstr>
      <vt:lpstr>Final Slide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Caroline.McGrotty@ahead.ie</dc:creator>
  <cp:lastModifiedBy>Caroline McGrotty</cp:lastModifiedBy>
  <cp:revision>57</cp:revision>
  <dcterms:created xsi:type="dcterms:W3CDTF">2018-04-13T09:57:38Z</dcterms:created>
  <dcterms:modified xsi:type="dcterms:W3CDTF">2024-02-12T09:38:23Z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95725FFA-EDBD-44D1-8FEE-7A272E4E4258</vt:lpwstr>
  </property>
  <property fmtid="{D5CDD505-2E9C-101B-9397-08002B2CF9AE}" pid="3" name="ArticulatePath">
    <vt:lpwstr>What is UDL</vt:lpwstr>
  </property>
  <property fmtid="{D5CDD505-2E9C-101B-9397-08002B2CF9AE}" pid="4" name="ContentTypeId">
    <vt:lpwstr>0x010100BA1D7E79624CC6488F334FDF2BFEAE66</vt:lpwstr>
  </property>
  <property fmtid="{D5CDD505-2E9C-101B-9397-08002B2CF9AE}" pid="5" name="Order">
    <vt:r8>9800</vt:r8>
  </property>
  <property fmtid="{D5CDD505-2E9C-101B-9397-08002B2CF9AE}" pid="6" name="MediaServiceImageTags">
    <vt:lpwstr/>
  </property>
</Properties>
</file>