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57" r:id="rId3"/>
    <p:sldId id="510" r:id="rId4"/>
    <p:sldId id="379" r:id="rId5"/>
    <p:sldId id="500" r:id="rId6"/>
    <p:sldId id="288" r:id="rId7"/>
    <p:sldId id="519" r:id="rId8"/>
    <p:sldId id="513" r:id="rId9"/>
    <p:sldId id="511" r:id="rId10"/>
    <p:sldId id="512" r:id="rId11"/>
    <p:sldId id="514" r:id="rId12"/>
    <p:sldId id="520" r:id="rId13"/>
    <p:sldId id="524" r:id="rId14"/>
    <p:sldId id="523" r:id="rId15"/>
    <p:sldId id="515" r:id="rId16"/>
    <p:sldId id="516" r:id="rId17"/>
    <p:sldId id="517" r:id="rId18"/>
    <p:sldId id="521" r:id="rId19"/>
    <p:sldId id="526" r:id="rId20"/>
    <p:sldId id="518" r:id="rId21"/>
    <p:sldId id="522" r:id="rId22"/>
    <p:sldId id="355" r:id="rId23"/>
    <p:sldId id="31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CE"/>
    <a:srgbClr val="C7ECF5"/>
    <a:srgbClr val="DAFEC2"/>
    <a:srgbClr val="FEE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92549" autoAdjust="0"/>
  </p:normalViewPr>
  <p:slideViewPr>
    <p:cSldViewPr snapToGrid="0">
      <p:cViewPr varScale="1">
        <p:scale>
          <a:sx n="76" d="100"/>
          <a:sy n="7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AA645-6F9D-48B1-96D7-808BC446BC76}" type="datetimeFigureOut">
              <a:rPr lang="fr-CA" smtClean="0"/>
              <a:t>2024-03-19</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5D366-8C8A-4C80-B9ED-F298FBF0DFBA}" type="slidenum">
              <a:rPr lang="fr-CA" smtClean="0"/>
              <a:t>‹#›</a:t>
            </a:fld>
            <a:endParaRPr lang="fr-CA"/>
          </a:p>
        </p:txBody>
      </p:sp>
    </p:spTree>
    <p:extLst>
      <p:ext uri="{BB962C8B-B14F-4D97-AF65-F5344CB8AC3E}">
        <p14:creationId xmlns:p14="http://schemas.microsoft.com/office/powerpoint/2010/main" val="254066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5D366-8C8A-4C80-B9ED-F298FBF0DFBA}" type="slidenum">
              <a:rPr lang="fr-CA" smtClean="0"/>
              <a:t>1</a:t>
            </a:fld>
            <a:endParaRPr lang="fr-CA"/>
          </a:p>
        </p:txBody>
      </p:sp>
    </p:spTree>
    <p:extLst>
      <p:ext uri="{BB962C8B-B14F-4D97-AF65-F5344CB8AC3E}">
        <p14:creationId xmlns:p14="http://schemas.microsoft.com/office/powerpoint/2010/main" val="388719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3/19/2024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68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3/19/2024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929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3/19/2024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276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3200" y="5486400"/>
            <a:ext cx="1828800" cy="1371600"/>
          </a:xfrm>
          <a:prstGeom prst="rect">
            <a:avLst/>
          </a:prstGeom>
        </p:spPr>
      </p:pic>
      <p:sp>
        <p:nvSpPr>
          <p:cNvPr id="9" name="TextBox 8"/>
          <p:cNvSpPr txBox="1"/>
          <p:nvPr userDrawn="1"/>
        </p:nvSpPr>
        <p:spPr>
          <a:xfrm>
            <a:off x="495473" y="1713131"/>
            <a:ext cx="5874920" cy="4247317"/>
          </a:xfrm>
          <a:prstGeom prst="rect">
            <a:avLst/>
          </a:prstGeom>
          <a:noFill/>
        </p:spPr>
        <p:txBody>
          <a:bodyPr wrap="square" rtlCol="0">
            <a:spAutoFit/>
          </a:bodyPr>
          <a:lstStyle/>
          <a:p>
            <a:pPr defTabSz="457200"/>
            <a:r>
              <a:rPr lang="en-US" dirty="0">
                <a:solidFill>
                  <a:srgbClr val="313645"/>
                </a:solidFill>
              </a:rPr>
              <a:t>Royal Roads University acknowledges that the campus is located on the traditional lands of the Xwsepsum (Esquimalt) and </a:t>
            </a:r>
            <a:r>
              <a:rPr lang="en-US" dirty="0" err="1">
                <a:solidFill>
                  <a:srgbClr val="313645"/>
                </a:solidFill>
              </a:rPr>
              <a:t>Lekwungen</a:t>
            </a:r>
            <a:r>
              <a:rPr lang="en-US" dirty="0">
                <a:solidFill>
                  <a:srgbClr val="313645"/>
                </a:solidFill>
              </a:rPr>
              <a:t> (Songhees) ancestors and families who have lived here for thousands </a:t>
            </a:r>
          </a:p>
          <a:p>
            <a:pPr defTabSz="457200"/>
            <a:r>
              <a:rPr lang="en-US" dirty="0">
                <a:solidFill>
                  <a:srgbClr val="313645"/>
                </a:solidFill>
              </a:rPr>
              <a:t>of years.</a:t>
            </a:r>
          </a:p>
          <a:p>
            <a:pPr defTabSz="457200"/>
            <a:r>
              <a:rPr lang="en-US" dirty="0">
                <a:solidFill>
                  <a:srgbClr val="313645"/>
                </a:solidFill>
              </a:rPr>
              <a:t> </a:t>
            </a:r>
            <a:endParaRPr lang="en-CA" dirty="0">
              <a:solidFill>
                <a:srgbClr val="313645"/>
              </a:solidFill>
            </a:endParaRPr>
          </a:p>
          <a:p>
            <a:pPr defTabSz="457200"/>
            <a:r>
              <a:rPr lang="en-US" dirty="0">
                <a:solidFill>
                  <a:srgbClr val="313645"/>
                </a:solidFill>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dirty="0">
                <a:solidFill>
                  <a:srgbClr val="313645"/>
                </a:solidFill>
              </a:rPr>
            </a:br>
            <a:r>
              <a:rPr lang="en-US" dirty="0">
                <a:solidFill>
                  <a:srgbClr val="313645"/>
                </a:solidFill>
              </a:rPr>
              <a:t>non-Indigenous students, faculty and</a:t>
            </a:r>
            <a:br>
              <a:rPr lang="en-US" dirty="0">
                <a:solidFill>
                  <a:srgbClr val="313645"/>
                </a:solidFill>
              </a:rPr>
            </a:br>
            <a:r>
              <a:rPr lang="en-US" dirty="0">
                <a:solidFill>
                  <a:srgbClr val="313645"/>
                </a:solidFill>
              </a:rPr>
              <a:t>staff come together.</a:t>
            </a:r>
            <a:endParaRPr lang="en-CA" dirty="0">
              <a:solidFill>
                <a:srgbClr val="313645"/>
              </a:solidFill>
            </a:endParaRPr>
          </a:p>
          <a:p>
            <a:pPr defTabSz="457200"/>
            <a:endParaRPr lang="en-US" dirty="0">
              <a:solidFill>
                <a:srgbClr val="313645"/>
              </a:solidFill>
            </a:endParaRPr>
          </a:p>
          <a:p>
            <a:pPr defTabSz="457200"/>
            <a:r>
              <a:rPr lang="en-US" dirty="0" err="1">
                <a:solidFill>
                  <a:srgbClr val="313645"/>
                </a:solidFill>
              </a:rPr>
              <a:t>Hay'sxw'qa</a:t>
            </a:r>
            <a:r>
              <a:rPr lang="en-US" dirty="0">
                <a:solidFill>
                  <a:srgbClr val="313645"/>
                </a:solidFill>
              </a:rPr>
              <a:t> </a:t>
            </a:r>
            <a:r>
              <a:rPr lang="en-US" dirty="0" err="1">
                <a:solidFill>
                  <a:srgbClr val="313645"/>
                </a:solidFill>
              </a:rPr>
              <a:t>si'em</a:t>
            </a:r>
            <a:r>
              <a:rPr lang="en-US" dirty="0">
                <a:solidFill>
                  <a:srgbClr val="313645"/>
                </a:solidFill>
              </a:rPr>
              <a:t>!</a:t>
            </a:r>
            <a:endParaRPr lang="en-CA" dirty="0">
              <a:solidFill>
                <a:srgbClr val="313645"/>
              </a:solidFill>
            </a:endParaRPr>
          </a:p>
        </p:txBody>
      </p:sp>
      <p:sp>
        <p:nvSpPr>
          <p:cNvPr id="11" name="Rectangle 10"/>
          <p:cNvSpPr/>
          <p:nvPr userDrawn="1"/>
        </p:nvSpPr>
        <p:spPr>
          <a:xfrm>
            <a:off x="495473" y="731819"/>
            <a:ext cx="5874920" cy="830997"/>
          </a:xfrm>
          <a:prstGeom prst="rect">
            <a:avLst/>
          </a:prstGeom>
        </p:spPr>
        <p:txBody>
          <a:bodyPr wrap="square">
            <a:spAutoFit/>
          </a:bodyPr>
          <a:lstStyle/>
          <a:p>
            <a:pPr defTabSz="457200"/>
            <a:r>
              <a:rPr lang="en-US" sz="2400" b="1" dirty="0">
                <a:solidFill>
                  <a:srgbClr val="756AB1"/>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5063" t="6360" r="5063" b="5286"/>
          <a:stretch/>
        </p:blipFill>
        <p:spPr>
          <a:xfrm>
            <a:off x="10442578" y="5670396"/>
            <a:ext cx="1689100" cy="1043792"/>
          </a:xfrm>
          <a:prstGeom prst="rect">
            <a:avLst/>
          </a:prstGeom>
          <a:blipFill dpi="0" rotWithShape="1">
            <a:blip r:embed="rId4">
              <a:alphaModFix amt="26000"/>
            </a:blip>
            <a:srcRect/>
            <a:stretch>
              <a:fillRect/>
            </a:stretch>
          </a:blipFill>
        </p:spPr>
      </p:pic>
    </p:spTree>
    <p:extLst>
      <p:ext uri="{BB962C8B-B14F-4D97-AF65-F5344CB8AC3E}">
        <p14:creationId xmlns:p14="http://schemas.microsoft.com/office/powerpoint/2010/main" val="381334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3/19/2024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356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3/19/2024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585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6ECFF"/>
                </a:solidFill>
              </a:rPr>
              <a:pPr/>
              <a:t>3/19/2024</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329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6ECFF"/>
                </a:solidFill>
              </a:rPr>
              <a:pPr/>
              <a:t>3/19/2024</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942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6ECFF"/>
                </a:solidFill>
              </a:rPr>
              <a:pPr/>
              <a:t>3/19/2024</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76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6ECFF"/>
                </a:solidFill>
              </a:rPr>
              <a:pPr/>
              <a:t>3/19/2024</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155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6ECFF"/>
                </a:solidFill>
              </a:rPr>
              <a:pPr/>
              <a:t>3/19/2024</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62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solidFill>
                  <a:srgbClr val="D6ECFF"/>
                </a:solidFill>
              </a:rPr>
              <a:pPr/>
              <a:t>3/19/2024</a:t>
            </a:fld>
            <a:endParaRPr lang="en-US">
              <a:solidFill>
                <a:srgbClr val="D6ECFF"/>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6ECFF"/>
              </a:solidFill>
            </a:endParaRPr>
          </a:p>
        </p:txBody>
      </p:sp>
    </p:spTree>
    <p:extLst>
      <p:ext uri="{BB962C8B-B14F-4D97-AF65-F5344CB8AC3E}">
        <p14:creationId xmlns:p14="http://schemas.microsoft.com/office/powerpoint/2010/main" val="274829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6ECFF"/>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solidFill>
                  <a:srgbClr val="D6ECFF"/>
                </a:solidFill>
              </a:rPr>
              <a:pPr/>
              <a:t>3/19/2024</a:t>
            </a:fld>
            <a:endParaRPr lang="en-US">
              <a:solidFill>
                <a:srgbClr val="D6ECFF"/>
              </a:solidFill>
            </a:endParaRPr>
          </a:p>
        </p:txBody>
      </p:sp>
    </p:spTree>
    <p:extLst>
      <p:ext uri="{BB962C8B-B14F-4D97-AF65-F5344CB8AC3E}">
        <p14:creationId xmlns:p14="http://schemas.microsoft.com/office/powerpoint/2010/main" val="286893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352" t="2" r="24644"/>
          <a:stretch/>
        </p:blipFill>
        <p:spPr>
          <a:xfrm>
            <a:off x="4267200" y="0"/>
            <a:ext cx="7924800" cy="6858000"/>
          </a:xfrm>
          <a:prstGeom prst="rect">
            <a:avLst/>
          </a:prstGeom>
        </p:spPr>
      </p:pic>
      <p:grpSp>
        <p:nvGrpSpPr>
          <p:cNvPr id="7" name="Group 6"/>
          <p:cNvGrpSpPr>
            <a:grpSpLocks noChangeAspect="1"/>
          </p:cNvGrpSpPr>
          <p:nvPr/>
        </p:nvGrpSpPr>
        <p:grpSpPr>
          <a:xfrm>
            <a:off x="0" y="0"/>
            <a:ext cx="85344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4" name="Rectangle 3"/>
          <p:cNvSpPr/>
          <p:nvPr/>
        </p:nvSpPr>
        <p:spPr>
          <a:xfrm>
            <a:off x="0" y="0"/>
            <a:ext cx="677333" cy="508000"/>
          </a:xfrm>
          <a:prstGeom prst="rect">
            <a:avLst/>
          </a:prstGeom>
          <a:solidFill>
            <a:srgbClr val="756A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140991962"/>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enti.co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idrc.ocadu.c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enti.com/"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mplementudl.com/"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menti.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2"/>
            <a:ext cx="10058400" cy="2963212"/>
          </a:xfrm>
        </p:spPr>
        <p:txBody>
          <a:bodyPr/>
          <a:lstStyle/>
          <a:p>
            <a:r>
              <a:rPr lang="en-US" sz="4000" dirty="0">
                <a:solidFill>
                  <a:schemeClr val="accent4">
                    <a:lumMod val="75000"/>
                  </a:schemeClr>
                </a:solidFill>
              </a:rPr>
              <a:t>At the intersection of stakeholder perspectives: facilitating a faculty and student dialogue on UDL priorities</a:t>
            </a:r>
            <a:endParaRPr lang="fr-CA" sz="4000" dirty="0">
              <a:solidFill>
                <a:schemeClr val="accent4">
                  <a:lumMod val="75000"/>
                </a:schemeClr>
              </a:solidFill>
            </a:endParaRPr>
          </a:p>
        </p:txBody>
      </p:sp>
      <p:sp>
        <p:nvSpPr>
          <p:cNvPr id="3" name="Subtitle 2"/>
          <p:cNvSpPr>
            <a:spLocks noGrp="1"/>
          </p:cNvSpPr>
          <p:nvPr>
            <p:ph type="subTitle" idx="1"/>
          </p:nvPr>
        </p:nvSpPr>
        <p:spPr>
          <a:xfrm>
            <a:off x="914400" y="5177307"/>
            <a:ext cx="8615680" cy="1352281"/>
          </a:xfrm>
        </p:spPr>
        <p:txBody>
          <a:bodyPr>
            <a:normAutofit fontScale="70000" lnSpcReduction="20000"/>
          </a:bodyPr>
          <a:lstStyle/>
          <a:p>
            <a:pPr lvl="0">
              <a:buClr>
                <a:srgbClr val="98C723"/>
              </a:buClr>
            </a:pPr>
            <a:r>
              <a:rPr lang="en-US" sz="3200" kern="50" dirty="0">
                <a:solidFill>
                  <a:schemeClr val="bg1">
                    <a:lumMod val="50000"/>
                  </a:schemeClr>
                </a:solidFill>
                <a:latin typeface="Times New Roman"/>
                <a:ea typeface="Times New Roman"/>
              </a:rPr>
              <a:t>AHEAD 2024 Conference:  Panorama: Widening the Lens for Systemic Inclusion in Tertiary Education</a:t>
            </a:r>
          </a:p>
          <a:p>
            <a:pPr lvl="0">
              <a:buClr>
                <a:srgbClr val="98C723"/>
              </a:buClr>
            </a:pPr>
            <a:r>
              <a:rPr lang="en-US" sz="3200" kern="50" dirty="0">
                <a:solidFill>
                  <a:schemeClr val="bg1">
                    <a:lumMod val="50000"/>
                  </a:schemeClr>
                </a:solidFill>
                <a:latin typeface="Times New Roman"/>
                <a:ea typeface="Times New Roman"/>
              </a:rPr>
              <a:t>Frederic Fovet, PhD.</a:t>
            </a:r>
          </a:p>
          <a:p>
            <a:pPr lvl="0">
              <a:buClr>
                <a:srgbClr val="98C723"/>
              </a:buClr>
            </a:pPr>
            <a:r>
              <a:rPr lang="en-US" sz="3200" kern="50" dirty="0">
                <a:solidFill>
                  <a:schemeClr val="bg1">
                    <a:lumMod val="50000"/>
                  </a:schemeClr>
                </a:solidFill>
                <a:latin typeface="Times New Roman"/>
                <a:ea typeface="Times New Roman"/>
              </a:rPr>
              <a:t>March 20th, 2024</a:t>
            </a:r>
          </a:p>
          <a:p>
            <a:pPr lvl="0">
              <a:buClr>
                <a:srgbClr val="98C723"/>
              </a:buClr>
            </a:pPr>
            <a:endParaRPr lang="fr-CA" sz="3200" kern="50" dirty="0">
              <a:solidFill>
                <a:schemeClr val="bg1">
                  <a:lumMod val="50000"/>
                </a:schemeClr>
              </a:solidFill>
              <a:latin typeface="Times New Roman"/>
              <a:ea typeface="Times New Roman"/>
            </a:endParaRPr>
          </a:p>
          <a:p>
            <a:endParaRPr lang="fr-CA" dirty="0"/>
          </a:p>
        </p:txBody>
      </p:sp>
      <p:pic>
        <p:nvPicPr>
          <p:cNvPr id="5" name="Picture 4" descr="Thompson Rivers University logo">
            <a:extLst>
              <a:ext uri="{FF2B5EF4-FFF2-40B4-BE49-F238E27FC236}">
                <a16:creationId xmlns:a16="http://schemas.microsoft.com/office/drawing/2014/main" id="{75E8CDD5-4CA9-D9DF-1D95-9AEBFC60BAC3}"/>
              </a:ext>
            </a:extLst>
          </p:cNvPr>
          <p:cNvPicPr>
            <a:picLocks noChangeAspect="1"/>
          </p:cNvPicPr>
          <p:nvPr/>
        </p:nvPicPr>
        <p:blipFill>
          <a:blip r:embed="rId3"/>
          <a:stretch>
            <a:fillRect/>
          </a:stretch>
        </p:blipFill>
        <p:spPr>
          <a:xfrm>
            <a:off x="7054721" y="692886"/>
            <a:ext cx="2971800" cy="1543050"/>
          </a:xfrm>
          <a:prstGeom prst="rect">
            <a:avLst/>
          </a:prstGeom>
        </p:spPr>
      </p:pic>
      <p:pic>
        <p:nvPicPr>
          <p:cNvPr id="4" name="Picture 3" descr="AHEAD 2024 Panorama Conference logo">
            <a:extLst>
              <a:ext uri="{FF2B5EF4-FFF2-40B4-BE49-F238E27FC236}">
                <a16:creationId xmlns:a16="http://schemas.microsoft.com/office/drawing/2014/main" id="{60C529C4-649D-56FF-6454-1B2B34B23A10}"/>
              </a:ext>
            </a:extLst>
          </p:cNvPr>
          <p:cNvPicPr>
            <a:picLocks noChangeAspect="1"/>
          </p:cNvPicPr>
          <p:nvPr/>
        </p:nvPicPr>
        <p:blipFill>
          <a:blip r:embed="rId4"/>
          <a:stretch>
            <a:fillRect/>
          </a:stretch>
        </p:blipFill>
        <p:spPr>
          <a:xfrm>
            <a:off x="5222240" y="5688864"/>
            <a:ext cx="4791075" cy="952500"/>
          </a:xfrm>
          <a:prstGeom prst="rect">
            <a:avLst/>
          </a:prstGeom>
        </p:spPr>
      </p:pic>
      <p:pic>
        <p:nvPicPr>
          <p:cNvPr id="6" name="Picture 5" descr="Implement UDL logo.  This is Frederic's own consultancy logo">
            <a:extLst>
              <a:ext uri="{FF2B5EF4-FFF2-40B4-BE49-F238E27FC236}">
                <a16:creationId xmlns:a16="http://schemas.microsoft.com/office/drawing/2014/main" id="{05203E99-E51E-EADD-CE89-E6B9341896E1}"/>
              </a:ext>
            </a:extLst>
          </p:cNvPr>
          <p:cNvPicPr>
            <a:picLocks noChangeAspect="1"/>
          </p:cNvPicPr>
          <p:nvPr/>
        </p:nvPicPr>
        <p:blipFill>
          <a:blip r:embed="rId5"/>
          <a:stretch>
            <a:fillRect/>
          </a:stretch>
        </p:blipFill>
        <p:spPr>
          <a:xfrm>
            <a:off x="971788" y="895822"/>
            <a:ext cx="2771162" cy="1184188"/>
          </a:xfrm>
          <a:prstGeom prst="rect">
            <a:avLst/>
          </a:prstGeom>
        </p:spPr>
      </p:pic>
    </p:spTree>
    <p:extLst>
      <p:ext uri="{BB962C8B-B14F-4D97-AF65-F5344CB8AC3E}">
        <p14:creationId xmlns:p14="http://schemas.microsoft.com/office/powerpoint/2010/main" val="45134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E7E8-0100-7F50-126A-613F9BCDBDDA}"/>
              </a:ext>
            </a:extLst>
          </p:cNvPr>
          <p:cNvSpPr>
            <a:spLocks noGrp="1"/>
          </p:cNvSpPr>
          <p:nvPr>
            <p:ph type="title"/>
          </p:nvPr>
        </p:nvSpPr>
        <p:spPr>
          <a:xfrm>
            <a:off x="609600" y="274638"/>
            <a:ext cx="10160000" cy="1143000"/>
          </a:xfrm>
        </p:spPr>
        <p:txBody>
          <a:bodyPr anchor="ctr">
            <a:normAutofit/>
          </a:bodyPr>
          <a:lstStyle/>
          <a:p>
            <a:pPr>
              <a:lnSpc>
                <a:spcPct val="90000"/>
              </a:lnSpc>
            </a:pPr>
            <a:r>
              <a:rPr lang="en-US" sz="3900" dirty="0">
                <a:solidFill>
                  <a:schemeClr val="accent4">
                    <a:lumMod val="75000"/>
                  </a:schemeClr>
                </a:solidFill>
              </a:rPr>
              <a:t>Some lessons from the study highlighted here</a:t>
            </a:r>
          </a:p>
        </p:txBody>
      </p:sp>
      <p:sp>
        <p:nvSpPr>
          <p:cNvPr id="5" name="Content Placeholder 4">
            <a:extLst>
              <a:ext uri="{FF2B5EF4-FFF2-40B4-BE49-F238E27FC236}">
                <a16:creationId xmlns:a16="http://schemas.microsoft.com/office/drawing/2014/main" id="{9D6C9951-0039-14BB-D704-911219A32AF6}"/>
              </a:ext>
            </a:extLst>
          </p:cNvPr>
          <p:cNvSpPr>
            <a:spLocks noGrp="1"/>
          </p:cNvSpPr>
          <p:nvPr>
            <p:ph sz="half" idx="1"/>
          </p:nvPr>
        </p:nvSpPr>
        <p:spPr>
          <a:xfrm>
            <a:off x="609600" y="1536192"/>
            <a:ext cx="4876800" cy="4590288"/>
          </a:xfrm>
        </p:spPr>
        <p:txBody>
          <a:bodyPr>
            <a:normAutofit/>
          </a:bodyPr>
          <a:lstStyle/>
          <a:p>
            <a:r>
              <a:rPr lang="en-US" dirty="0">
                <a:solidFill>
                  <a:schemeClr val="tx1">
                    <a:lumMod val="50000"/>
                    <a:lumOff val="50000"/>
                  </a:schemeClr>
                </a:solidFill>
              </a:rPr>
              <a:t>Dialogical approach on inclusive design not easy at instructor-faculty level</a:t>
            </a:r>
          </a:p>
          <a:p>
            <a:r>
              <a:rPr lang="en-US" dirty="0">
                <a:solidFill>
                  <a:schemeClr val="tx1">
                    <a:lumMod val="50000"/>
                    <a:lumOff val="50000"/>
                  </a:schemeClr>
                </a:solidFill>
              </a:rPr>
              <a:t>Dialogical approach on inclusive design non-existent at departmental/ faculty level</a:t>
            </a:r>
          </a:p>
          <a:p>
            <a:r>
              <a:rPr lang="en-US" dirty="0">
                <a:solidFill>
                  <a:schemeClr val="tx1">
                    <a:lumMod val="50000"/>
                    <a:lumOff val="50000"/>
                  </a:schemeClr>
                </a:solidFill>
              </a:rPr>
              <a:t>Dialogical approach loaded with political and strategical stakes at campus level</a:t>
            </a:r>
          </a:p>
        </p:txBody>
      </p:sp>
      <p:pic>
        <p:nvPicPr>
          <p:cNvPr id="3" name="Picture 2" descr="A drawing of two persons connected with a tangled line between their heads, suggesting the complexity of dialogue">
            <a:extLst>
              <a:ext uri="{FF2B5EF4-FFF2-40B4-BE49-F238E27FC236}">
                <a16:creationId xmlns:a16="http://schemas.microsoft.com/office/drawing/2014/main" id="{D3745C55-A07D-EDCB-085C-4D933C18CF6E}"/>
              </a:ext>
            </a:extLst>
          </p:cNvPr>
          <p:cNvPicPr>
            <a:picLocks noChangeAspect="1"/>
          </p:cNvPicPr>
          <p:nvPr/>
        </p:nvPicPr>
        <p:blipFill>
          <a:blip r:embed="rId2"/>
          <a:stretch>
            <a:fillRect/>
          </a:stretch>
        </p:blipFill>
        <p:spPr>
          <a:xfrm>
            <a:off x="5892800" y="2435619"/>
            <a:ext cx="4876800" cy="2791434"/>
          </a:xfrm>
          <a:prstGeom prst="rect">
            <a:avLst/>
          </a:prstGeom>
          <a:noFill/>
        </p:spPr>
      </p:pic>
    </p:spTree>
    <p:extLst>
      <p:ext uri="{BB962C8B-B14F-4D97-AF65-F5344CB8AC3E}">
        <p14:creationId xmlns:p14="http://schemas.microsoft.com/office/powerpoint/2010/main" val="122470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49DC-A4C4-452A-72AF-7DE18617C897}"/>
              </a:ext>
            </a:extLst>
          </p:cNvPr>
          <p:cNvSpPr>
            <a:spLocks noGrp="1"/>
          </p:cNvSpPr>
          <p:nvPr>
            <p:ph type="title"/>
          </p:nvPr>
        </p:nvSpPr>
        <p:spPr/>
        <p:txBody>
          <a:bodyPr/>
          <a:lstStyle/>
          <a:p>
            <a:r>
              <a:rPr lang="en-US" dirty="0">
                <a:solidFill>
                  <a:schemeClr val="accent4">
                    <a:lumMod val="75000"/>
                  </a:schemeClr>
                </a:solidFill>
              </a:rPr>
              <a:t>Some lessons from the study highlighted here (contd.)</a:t>
            </a:r>
          </a:p>
        </p:txBody>
      </p:sp>
      <p:sp>
        <p:nvSpPr>
          <p:cNvPr id="3" name="Content Placeholder 2">
            <a:extLst>
              <a:ext uri="{FF2B5EF4-FFF2-40B4-BE49-F238E27FC236}">
                <a16:creationId xmlns:a16="http://schemas.microsoft.com/office/drawing/2014/main" id="{EF0B2D32-C0ED-C067-679F-A990CBDDD1A6}"/>
              </a:ext>
            </a:extLst>
          </p:cNvPr>
          <p:cNvSpPr>
            <a:spLocks noGrp="1"/>
          </p:cNvSpPr>
          <p:nvPr>
            <p:ph idx="1"/>
          </p:nvPr>
        </p:nvSpPr>
        <p:spPr/>
        <p:txBody>
          <a:bodyPr>
            <a:normAutofit/>
          </a:bodyPr>
          <a:lstStyle/>
          <a:p>
            <a:r>
              <a:rPr lang="en-US" b="1" dirty="0">
                <a:solidFill>
                  <a:schemeClr val="tx1">
                    <a:lumMod val="50000"/>
                    <a:lumOff val="50000"/>
                  </a:schemeClr>
                </a:solidFill>
              </a:rPr>
              <a:t>Dialogical approach on inclusive design not easy at instructor-faculty level:</a:t>
            </a:r>
          </a:p>
          <a:p>
            <a:r>
              <a:rPr lang="en-US" dirty="0">
                <a:solidFill>
                  <a:schemeClr val="tx1">
                    <a:lumMod val="50000"/>
                    <a:lumOff val="50000"/>
                  </a:schemeClr>
                </a:solidFill>
              </a:rPr>
              <a:t>Processes exist (course evaluation and mid-course polls) but faculty and students are very aware of power dynamics that hinder the authenticity of this dialogue</a:t>
            </a:r>
          </a:p>
          <a:p>
            <a:r>
              <a:rPr lang="en-US" dirty="0">
                <a:solidFill>
                  <a:schemeClr val="tx1">
                    <a:lumMod val="50000"/>
                    <a:lumOff val="50000"/>
                  </a:schemeClr>
                </a:solidFill>
              </a:rPr>
              <a:t>Dialogue on course format can often be lip-service rather than represent authentic dialogue about design</a:t>
            </a:r>
          </a:p>
          <a:p>
            <a:r>
              <a:rPr lang="en-US" dirty="0">
                <a:solidFill>
                  <a:schemeClr val="tx1">
                    <a:lumMod val="50000"/>
                    <a:lumOff val="50000"/>
                  </a:schemeClr>
                </a:solidFill>
              </a:rPr>
              <a:t>There are ecological business model pressures that hinder both faculty and student willingness to engage with a dialogue on design: time, narrowness of course outcomes, transitional friction, etc.</a:t>
            </a:r>
          </a:p>
          <a:p>
            <a:r>
              <a:rPr lang="en-US" dirty="0">
                <a:solidFill>
                  <a:schemeClr val="tx1">
                    <a:lumMod val="50000"/>
                    <a:lumOff val="50000"/>
                  </a:schemeClr>
                </a:solidFill>
              </a:rPr>
              <a:t>Increasing presence of an international student population who openly discuss the cultural inappropriateness of discussions on course design</a:t>
            </a:r>
          </a:p>
          <a:p>
            <a:endParaRPr lang="en-US" dirty="0"/>
          </a:p>
          <a:p>
            <a:endParaRPr lang="en-US" dirty="0"/>
          </a:p>
          <a:p>
            <a:endParaRPr lang="en-US" dirty="0"/>
          </a:p>
        </p:txBody>
      </p:sp>
    </p:spTree>
    <p:extLst>
      <p:ext uri="{BB962C8B-B14F-4D97-AF65-F5344CB8AC3E}">
        <p14:creationId xmlns:p14="http://schemas.microsoft.com/office/powerpoint/2010/main" val="380217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F62B-EC2A-BAC3-5C1F-627ECA949AE6}"/>
              </a:ext>
            </a:extLst>
          </p:cNvPr>
          <p:cNvSpPr>
            <a:spLocks noGrp="1"/>
          </p:cNvSpPr>
          <p:nvPr>
            <p:ph type="title"/>
          </p:nvPr>
        </p:nvSpPr>
        <p:spPr/>
        <p:txBody>
          <a:bodyPr/>
          <a:lstStyle/>
          <a:p>
            <a:r>
              <a:rPr kumimoji="0" lang="en-US" sz="4600" b="0" i="0" u="none" strike="noStrike" kern="1200" cap="none" spc="-100" normalizeH="0" baseline="0" noProof="0" dirty="0">
                <a:ln>
                  <a:noFill/>
                </a:ln>
                <a:solidFill>
                  <a:srgbClr val="00ADDC">
                    <a:lumMod val="75000"/>
                  </a:srgbClr>
                </a:solidFill>
                <a:effectLst/>
                <a:uLnTx/>
                <a:uFillTx/>
                <a:latin typeface="Cambria"/>
                <a:ea typeface="+mj-ea"/>
                <a:cs typeface="+mj-cs"/>
              </a:rPr>
              <a:t>Some lessons from the study highlighted here (contd.)</a:t>
            </a:r>
            <a:endParaRPr lang="en-US" dirty="0"/>
          </a:p>
        </p:txBody>
      </p:sp>
      <p:sp>
        <p:nvSpPr>
          <p:cNvPr id="3" name="Content Placeholder 2">
            <a:extLst>
              <a:ext uri="{FF2B5EF4-FFF2-40B4-BE49-F238E27FC236}">
                <a16:creationId xmlns:a16="http://schemas.microsoft.com/office/drawing/2014/main" id="{9C175B8D-B40E-C86C-7C0A-ED17B33A9DCD}"/>
              </a:ext>
            </a:extLst>
          </p:cNvPr>
          <p:cNvSpPr>
            <a:spLocks noGrp="1"/>
          </p:cNvSpPr>
          <p:nvPr>
            <p:ph idx="1"/>
          </p:nvPr>
        </p:nvSpPr>
        <p:spPr/>
        <p:txBody>
          <a:bodyPr/>
          <a:lstStyle/>
          <a:p>
            <a:r>
              <a:rPr lang="en-US" b="1" dirty="0">
                <a:solidFill>
                  <a:schemeClr val="tx1">
                    <a:lumMod val="50000"/>
                    <a:lumOff val="50000"/>
                  </a:schemeClr>
                </a:solidFill>
              </a:rPr>
              <a:t>Dialogical approach on inclusive design non-existent at departmental/ faculty level:</a:t>
            </a:r>
          </a:p>
          <a:p>
            <a:r>
              <a:rPr lang="en-US" dirty="0">
                <a:solidFill>
                  <a:schemeClr val="tx1">
                    <a:lumMod val="50000"/>
                    <a:lumOff val="50000"/>
                  </a:schemeClr>
                </a:solidFill>
              </a:rPr>
              <a:t>Faculties and departments usually have student reps, but these roles can have many constraints and represent only very limited opportunities for input.</a:t>
            </a:r>
          </a:p>
          <a:p>
            <a:r>
              <a:rPr lang="en-US" dirty="0">
                <a:solidFill>
                  <a:schemeClr val="tx1">
                    <a:lumMod val="50000"/>
                    <a:lumOff val="50000"/>
                  </a:schemeClr>
                </a:solidFill>
              </a:rPr>
              <a:t> Faculties and departments have few authentic avenues for UX feedback on course design.</a:t>
            </a:r>
          </a:p>
          <a:p>
            <a:r>
              <a:rPr lang="en-US" dirty="0">
                <a:solidFill>
                  <a:schemeClr val="tx1">
                    <a:lumMod val="50000"/>
                    <a:lumOff val="50000"/>
                  </a:schemeClr>
                </a:solidFill>
              </a:rPr>
              <a:t>Issue and argument of academic freedom</a:t>
            </a:r>
          </a:p>
          <a:p>
            <a:r>
              <a:rPr lang="en-US" dirty="0">
                <a:solidFill>
                  <a:schemeClr val="tx1">
                    <a:lumMod val="50000"/>
                    <a:lumOff val="50000"/>
                  </a:schemeClr>
                </a:solidFill>
              </a:rPr>
              <a:t>Universalization of delivery and format is not seen as desired outcome in most programs.  Same course may be delivered in widely different ways.</a:t>
            </a:r>
          </a:p>
          <a:p>
            <a:r>
              <a:rPr lang="en-US" dirty="0">
                <a:solidFill>
                  <a:schemeClr val="tx1">
                    <a:lumMod val="50000"/>
                    <a:lumOff val="50000"/>
                  </a:schemeClr>
                </a:solidFill>
              </a:rPr>
              <a:t>Fear that dialogue on design of courses may open up dialogues that are less welcome on inclusion, course experiences, quality, and even pertinence of course offerings. </a:t>
            </a:r>
          </a:p>
          <a:p>
            <a:endParaRPr lang="en-US" dirty="0"/>
          </a:p>
        </p:txBody>
      </p:sp>
    </p:spTree>
    <p:extLst>
      <p:ext uri="{BB962C8B-B14F-4D97-AF65-F5344CB8AC3E}">
        <p14:creationId xmlns:p14="http://schemas.microsoft.com/office/powerpoint/2010/main" val="204686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1356-C879-B69F-4422-D2CD111D281D}"/>
              </a:ext>
            </a:extLst>
          </p:cNvPr>
          <p:cNvSpPr>
            <a:spLocks noGrp="1"/>
          </p:cNvSpPr>
          <p:nvPr>
            <p:ph type="title"/>
          </p:nvPr>
        </p:nvSpPr>
        <p:spPr/>
        <p:txBody>
          <a:bodyPr/>
          <a:lstStyle/>
          <a:p>
            <a:r>
              <a:rPr kumimoji="0" lang="en-US" sz="4600" b="0" i="0" u="none" strike="noStrike" kern="1200" cap="none" spc="-100" normalizeH="0" baseline="0" noProof="0" dirty="0">
                <a:ln>
                  <a:noFill/>
                </a:ln>
                <a:solidFill>
                  <a:srgbClr val="00ADDC">
                    <a:lumMod val="75000"/>
                  </a:srgbClr>
                </a:solidFill>
                <a:effectLst/>
                <a:uLnTx/>
                <a:uFillTx/>
                <a:latin typeface="Cambria"/>
                <a:ea typeface="+mj-ea"/>
                <a:cs typeface="+mj-cs"/>
              </a:rPr>
              <a:t>Some lessons from the study highlighted here (contd.)</a:t>
            </a:r>
            <a:endParaRPr lang="en-US" dirty="0"/>
          </a:p>
        </p:txBody>
      </p:sp>
      <p:sp>
        <p:nvSpPr>
          <p:cNvPr id="3" name="Content Placeholder 2">
            <a:extLst>
              <a:ext uri="{FF2B5EF4-FFF2-40B4-BE49-F238E27FC236}">
                <a16:creationId xmlns:a16="http://schemas.microsoft.com/office/drawing/2014/main" id="{8E6FB932-B48B-48CB-37A3-4211CAAA7962}"/>
              </a:ext>
            </a:extLst>
          </p:cNvPr>
          <p:cNvSpPr>
            <a:spLocks noGrp="1"/>
          </p:cNvSpPr>
          <p:nvPr>
            <p:ph idx="1"/>
          </p:nvPr>
        </p:nvSpPr>
        <p:spPr>
          <a:xfrm>
            <a:off x="609600" y="1600200"/>
            <a:ext cx="10160000" cy="4983162"/>
          </a:xfrm>
        </p:spPr>
        <p:txBody>
          <a:bodyPr>
            <a:normAutofit fontScale="92500" lnSpcReduction="10000"/>
          </a:bodyPr>
          <a:lstStyle/>
          <a:p>
            <a:r>
              <a:rPr lang="en-US" b="1" dirty="0">
                <a:solidFill>
                  <a:schemeClr val="tx1">
                    <a:lumMod val="50000"/>
                    <a:lumOff val="50000"/>
                  </a:schemeClr>
                </a:solidFill>
              </a:rPr>
              <a:t>Dialogical approach loaded with political and strategical stakes at campus level:</a:t>
            </a:r>
          </a:p>
          <a:p>
            <a:r>
              <a:rPr lang="en-US" dirty="0">
                <a:solidFill>
                  <a:schemeClr val="tx1">
                    <a:lumMod val="50000"/>
                    <a:lumOff val="50000"/>
                  </a:schemeClr>
                </a:solidFill>
              </a:rPr>
              <a:t>There are structural issues within tertiary that make this very challenging to develop.</a:t>
            </a:r>
          </a:p>
          <a:p>
            <a:r>
              <a:rPr lang="en-US" dirty="0">
                <a:solidFill>
                  <a:schemeClr val="tx1">
                    <a:lumMod val="50000"/>
                    <a:lumOff val="50000"/>
                  </a:schemeClr>
                </a:solidFill>
              </a:rPr>
              <a:t>Institutions themselves are large, complex and multilayered and this offers few opportunities for authentic dialogue between student body and faculty as a whole (versus at class level).</a:t>
            </a:r>
          </a:p>
          <a:p>
            <a:r>
              <a:rPr lang="en-US" dirty="0">
                <a:solidFill>
                  <a:schemeClr val="tx1">
                    <a:lumMod val="50000"/>
                    <a:lumOff val="50000"/>
                  </a:schemeClr>
                </a:solidFill>
              </a:rPr>
              <a:t>Student union was involved as a partner in this project, but that involvement is complex: there are formal committee roles within which the union can amplify voice, but few opportunities for creative avenues for organic dialogue.</a:t>
            </a:r>
          </a:p>
          <a:p>
            <a:r>
              <a:rPr lang="en-US" dirty="0">
                <a:solidFill>
                  <a:schemeClr val="tx1">
                    <a:lumMod val="50000"/>
                    <a:lumOff val="50000"/>
                  </a:schemeClr>
                </a:solidFill>
              </a:rPr>
              <a:t>Student union and student participants also highly aware that in these neoliberal times, a critical mass of students opts for expediency and may see UDL as extra work and a deep engagement they do not desire.</a:t>
            </a:r>
          </a:p>
          <a:p>
            <a:r>
              <a:rPr lang="en-US" dirty="0">
                <a:solidFill>
                  <a:schemeClr val="tx1">
                    <a:lumMod val="50000"/>
                    <a:lumOff val="50000"/>
                  </a:schemeClr>
                </a:solidFill>
              </a:rPr>
              <a:t>Student union also worried about students transition from inclusive courses to conventional formats in the same semester: tension in students’ navigating divergent models </a:t>
            </a:r>
          </a:p>
          <a:p>
            <a:r>
              <a:rPr lang="en-US" dirty="0">
                <a:solidFill>
                  <a:schemeClr val="tx1">
                    <a:lumMod val="50000"/>
                    <a:lumOff val="50000"/>
                  </a:schemeClr>
                </a:solidFill>
              </a:rPr>
              <a:t>Some ethical concerns too about triggering these windows of dialogue (REB implications) – seen as ‘disruptive’ </a:t>
            </a:r>
          </a:p>
          <a:p>
            <a:r>
              <a:rPr lang="en-US" dirty="0">
                <a:solidFill>
                  <a:schemeClr val="tx1">
                    <a:lumMod val="50000"/>
                    <a:lumOff val="50000"/>
                  </a:schemeClr>
                </a:solidFill>
              </a:rPr>
              <a:t>Student voice on design and T&amp;L more generally can be seen as disruptive and onerous in processes that prioritize efficiency, productivity, and mass delivery.</a:t>
            </a:r>
          </a:p>
          <a:p>
            <a:endParaRPr lang="en-US" dirty="0"/>
          </a:p>
          <a:p>
            <a:endParaRPr lang="en-US" dirty="0"/>
          </a:p>
          <a:p>
            <a:endParaRPr lang="en-US" dirty="0"/>
          </a:p>
        </p:txBody>
      </p:sp>
    </p:spTree>
    <p:extLst>
      <p:ext uri="{BB962C8B-B14F-4D97-AF65-F5344CB8AC3E}">
        <p14:creationId xmlns:p14="http://schemas.microsoft.com/office/powerpoint/2010/main" val="3559587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BD89-F91C-978B-F702-CC93FF4747C1}"/>
              </a:ext>
            </a:extLst>
          </p:cNvPr>
          <p:cNvSpPr>
            <a:spLocks noGrp="1"/>
          </p:cNvSpPr>
          <p:nvPr>
            <p:ph type="title"/>
          </p:nvPr>
        </p:nvSpPr>
        <p:spPr>
          <a:xfrm>
            <a:off x="609600" y="274638"/>
            <a:ext cx="10160000" cy="1143000"/>
          </a:xfrm>
        </p:spPr>
        <p:txBody>
          <a:bodyPr anchor="ctr">
            <a:normAutofit/>
          </a:bodyPr>
          <a:lstStyle/>
          <a:p>
            <a:r>
              <a:rPr lang="en-US" dirty="0">
                <a:solidFill>
                  <a:schemeClr val="accent4">
                    <a:lumMod val="75000"/>
                  </a:schemeClr>
                </a:solidFill>
              </a:rPr>
              <a:t>Finding consensus</a:t>
            </a:r>
          </a:p>
        </p:txBody>
      </p:sp>
      <p:sp>
        <p:nvSpPr>
          <p:cNvPr id="3" name="Content Placeholder 2">
            <a:extLst>
              <a:ext uri="{FF2B5EF4-FFF2-40B4-BE49-F238E27FC236}">
                <a16:creationId xmlns:a16="http://schemas.microsoft.com/office/drawing/2014/main" id="{95E50728-66BB-8382-5FD2-5E351EF2B060}"/>
              </a:ext>
            </a:extLst>
          </p:cNvPr>
          <p:cNvSpPr>
            <a:spLocks noGrp="1"/>
          </p:cNvSpPr>
          <p:nvPr>
            <p:ph sz="half" idx="1"/>
          </p:nvPr>
        </p:nvSpPr>
        <p:spPr>
          <a:xfrm>
            <a:off x="609600" y="1536192"/>
            <a:ext cx="4876800" cy="4590288"/>
          </a:xfrm>
        </p:spPr>
        <p:txBody>
          <a:bodyPr>
            <a:normAutofit fontScale="92500" lnSpcReduction="20000"/>
          </a:bodyPr>
          <a:lstStyle/>
          <a:p>
            <a:pPr>
              <a:lnSpc>
                <a:spcPct val="90000"/>
              </a:lnSpc>
            </a:pPr>
            <a:r>
              <a:rPr lang="en-US" sz="2400" dirty="0">
                <a:solidFill>
                  <a:schemeClr val="tx1">
                    <a:lumMod val="50000"/>
                    <a:lumOff val="50000"/>
                  </a:schemeClr>
                </a:solidFill>
              </a:rPr>
              <a:t>We have seen that dialogue is rare.  If student and faculty were able to establish dialogue on design, do you feel it is likely student and faculty might find consensus on UDL priorities across campus?</a:t>
            </a:r>
          </a:p>
          <a:p>
            <a:pPr>
              <a:lnSpc>
                <a:spcPct val="90000"/>
              </a:lnSpc>
            </a:pPr>
            <a:r>
              <a:rPr lang="en-US" sz="2400" dirty="0">
                <a:solidFill>
                  <a:schemeClr val="tx1">
                    <a:lumMod val="50000"/>
                    <a:lumOff val="50000"/>
                  </a:schemeClr>
                </a:solidFill>
              </a:rPr>
              <a:t>We will use </a:t>
            </a:r>
            <a:r>
              <a:rPr lang="en-US" sz="2400" dirty="0" err="1">
                <a:solidFill>
                  <a:schemeClr val="tx1">
                    <a:lumMod val="50000"/>
                    <a:lumOff val="50000"/>
                  </a:schemeClr>
                </a:solidFill>
              </a:rPr>
              <a:t>Menti</a:t>
            </a:r>
            <a:r>
              <a:rPr lang="en-US" sz="2400" dirty="0">
                <a:solidFill>
                  <a:schemeClr val="tx1">
                    <a:lumMod val="50000"/>
                    <a:lumOff val="50000"/>
                  </a:schemeClr>
                </a:solidFill>
              </a:rPr>
              <a:t> to poll the virtual room as to your thoughts on this interesting notion.</a:t>
            </a:r>
          </a:p>
          <a:p>
            <a:pPr>
              <a:lnSpc>
                <a:spcPct val="90000"/>
              </a:lnSpc>
            </a:pPr>
            <a:r>
              <a:rPr lang="en-US" sz="2400" b="1" dirty="0">
                <a:solidFill>
                  <a:schemeClr val="tx1">
                    <a:lumMod val="50000"/>
                    <a:lumOff val="50000"/>
                  </a:schemeClr>
                </a:solidFill>
              </a:rPr>
              <a:t>Do you feel it is possible and likely that faculty and student see eye to eye on UDL priorities across a campus?</a:t>
            </a:r>
          </a:p>
          <a:p>
            <a:pPr>
              <a:lnSpc>
                <a:spcPct val="90000"/>
              </a:lnSpc>
            </a:pPr>
            <a:r>
              <a:rPr lang="en-US" sz="2400" dirty="0">
                <a:solidFill>
                  <a:schemeClr val="tx1">
                    <a:lumMod val="50000"/>
                    <a:lumOff val="50000"/>
                  </a:schemeClr>
                </a:solidFill>
              </a:rPr>
              <a:t>Visit </a:t>
            </a:r>
            <a:r>
              <a:rPr lang="en-US" sz="2400" dirty="0">
                <a:solidFill>
                  <a:schemeClr val="tx1">
                    <a:lumMod val="50000"/>
                    <a:lumOff val="50000"/>
                  </a:schemeClr>
                </a:solidFill>
                <a:hlinkClick r:id="rId2">
                  <a:extLst>
                    <a:ext uri="{A12FA001-AC4F-418D-AE19-62706E023703}">
                      <ahyp:hlinkClr xmlns:ahyp="http://schemas.microsoft.com/office/drawing/2018/hyperlinkcolor" val="tx"/>
                    </a:ext>
                  </a:extLst>
                </a:hlinkClick>
              </a:rPr>
              <a:t>www.menti.com</a:t>
            </a:r>
            <a:r>
              <a:rPr lang="en-US" sz="2400" dirty="0">
                <a:solidFill>
                  <a:schemeClr val="tx1">
                    <a:lumMod val="50000"/>
                    <a:lumOff val="50000"/>
                  </a:schemeClr>
                </a:solidFill>
              </a:rPr>
              <a:t> and I will offer you a code to enter to take part in the polling activity.  </a:t>
            </a:r>
          </a:p>
        </p:txBody>
      </p:sp>
      <p:pic>
        <p:nvPicPr>
          <p:cNvPr id="4" name="Picture 3" descr="Image of the Mentimeter logo">
            <a:extLst>
              <a:ext uri="{FF2B5EF4-FFF2-40B4-BE49-F238E27FC236}">
                <a16:creationId xmlns:a16="http://schemas.microsoft.com/office/drawing/2014/main" id="{48FCC0AC-3289-3B3C-F04A-40861CB3D965}"/>
              </a:ext>
            </a:extLst>
          </p:cNvPr>
          <p:cNvPicPr>
            <a:picLocks noChangeAspect="1"/>
          </p:cNvPicPr>
          <p:nvPr/>
        </p:nvPicPr>
        <p:blipFill>
          <a:blip r:embed="rId3"/>
          <a:stretch>
            <a:fillRect/>
          </a:stretch>
        </p:blipFill>
        <p:spPr>
          <a:xfrm>
            <a:off x="5892800" y="2465832"/>
            <a:ext cx="4876800" cy="2731008"/>
          </a:xfrm>
          <a:prstGeom prst="rect">
            <a:avLst/>
          </a:prstGeom>
          <a:noFill/>
        </p:spPr>
      </p:pic>
    </p:spTree>
    <p:extLst>
      <p:ext uri="{BB962C8B-B14F-4D97-AF65-F5344CB8AC3E}">
        <p14:creationId xmlns:p14="http://schemas.microsoft.com/office/powerpoint/2010/main" val="44847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A2E0-D610-DE11-5EAF-3AF502D26931}"/>
              </a:ext>
            </a:extLst>
          </p:cNvPr>
          <p:cNvSpPr>
            <a:spLocks noGrp="1"/>
          </p:cNvSpPr>
          <p:nvPr>
            <p:ph type="title"/>
          </p:nvPr>
        </p:nvSpPr>
        <p:spPr/>
        <p:txBody>
          <a:bodyPr/>
          <a:lstStyle/>
          <a:p>
            <a:r>
              <a:rPr lang="en-US" dirty="0">
                <a:solidFill>
                  <a:schemeClr val="accent4">
                    <a:lumMod val="75000"/>
                  </a:schemeClr>
                </a:solidFill>
              </a:rPr>
              <a:t>My own views – informed by the findings of this recent study </a:t>
            </a:r>
          </a:p>
        </p:txBody>
      </p:sp>
      <p:sp>
        <p:nvSpPr>
          <p:cNvPr id="5" name="Content Placeholder 4">
            <a:extLst>
              <a:ext uri="{FF2B5EF4-FFF2-40B4-BE49-F238E27FC236}">
                <a16:creationId xmlns:a16="http://schemas.microsoft.com/office/drawing/2014/main" id="{A6EC6218-7976-51E1-2FFE-D7A1D9DCB155}"/>
              </a:ext>
            </a:extLst>
          </p:cNvPr>
          <p:cNvSpPr>
            <a:spLocks noGrp="1"/>
          </p:cNvSpPr>
          <p:nvPr>
            <p:ph idx="1"/>
          </p:nvPr>
        </p:nvSpPr>
        <p:spPr>
          <a:xfrm>
            <a:off x="609600" y="1600200"/>
            <a:ext cx="10160000" cy="4983162"/>
          </a:xfrm>
        </p:spPr>
        <p:txBody>
          <a:bodyPr>
            <a:normAutofit fontScale="92500" lnSpcReduction="10000"/>
          </a:bodyPr>
          <a:lstStyle/>
          <a:p>
            <a:r>
              <a:rPr lang="en-US" dirty="0">
                <a:solidFill>
                  <a:schemeClr val="tx1">
                    <a:lumMod val="50000"/>
                    <a:lumOff val="50000"/>
                  </a:schemeClr>
                </a:solidFill>
              </a:rPr>
              <a:t>Divergence does exist in this area – though perhaps not as marked as one might predict</a:t>
            </a:r>
          </a:p>
          <a:p>
            <a:r>
              <a:rPr lang="en-US" dirty="0">
                <a:solidFill>
                  <a:schemeClr val="tx1">
                    <a:lumMod val="50000"/>
                    <a:lumOff val="50000"/>
                  </a:schemeClr>
                </a:solidFill>
              </a:rPr>
              <a:t>Divergence is not so much about individual UDL priorities but more about </a:t>
            </a:r>
            <a:r>
              <a:rPr lang="en-US" b="1" dirty="0">
                <a:solidFill>
                  <a:schemeClr val="tx1">
                    <a:lumMod val="50000"/>
                    <a:lumOff val="50000"/>
                  </a:schemeClr>
                </a:solidFill>
              </a:rPr>
              <a:t>communication, and processes of dialoguing and establishing consensus </a:t>
            </a:r>
          </a:p>
          <a:p>
            <a:r>
              <a:rPr lang="en-US" b="1" dirty="0">
                <a:solidFill>
                  <a:schemeClr val="tx1">
                    <a:lumMod val="50000"/>
                    <a:lumOff val="50000"/>
                  </a:schemeClr>
                </a:solidFill>
              </a:rPr>
              <a:t>The most powerful stage of this study was the focus group itself: both in terms of content and process.  </a:t>
            </a:r>
            <a:r>
              <a:rPr lang="en-US" dirty="0">
                <a:solidFill>
                  <a:schemeClr val="tx1">
                    <a:lumMod val="50000"/>
                    <a:lumOff val="50000"/>
                  </a:schemeClr>
                </a:solidFill>
              </a:rPr>
              <a:t>It provided an innovative opportunity for participatory action-research reflection on the tension that exist </a:t>
            </a:r>
            <a:r>
              <a:rPr lang="en-US">
                <a:solidFill>
                  <a:schemeClr val="tx1">
                    <a:lumMod val="50000"/>
                    <a:lumOff val="50000"/>
                  </a:schemeClr>
                </a:solidFill>
              </a:rPr>
              <a:t>in this area. </a:t>
            </a:r>
            <a:endParaRPr lang="en-US" dirty="0">
              <a:solidFill>
                <a:schemeClr val="tx1">
                  <a:lumMod val="50000"/>
                  <a:lumOff val="50000"/>
                </a:schemeClr>
              </a:solidFill>
            </a:endParaRPr>
          </a:p>
          <a:p>
            <a:r>
              <a:rPr lang="en-US" dirty="0">
                <a:solidFill>
                  <a:schemeClr val="tx1">
                    <a:lumMod val="50000"/>
                    <a:lumOff val="50000"/>
                  </a:schemeClr>
                </a:solidFill>
              </a:rPr>
              <a:t>A growing dilemma as to whether instructors can truly envisage all barriers students might be experiencing – through an inclusive design reflection alone</a:t>
            </a:r>
          </a:p>
          <a:p>
            <a:r>
              <a:rPr lang="en-US" dirty="0">
                <a:solidFill>
                  <a:schemeClr val="tx1">
                    <a:lumMod val="50000"/>
                    <a:lumOff val="50000"/>
                  </a:schemeClr>
                </a:solidFill>
              </a:rPr>
              <a:t>Seems pressing for any faculty to make actual contact with the UX and the student experience (parallel with accessibility industry ethnographic practices around UX).</a:t>
            </a:r>
          </a:p>
          <a:p>
            <a:r>
              <a:rPr lang="en-US" dirty="0">
                <a:solidFill>
                  <a:schemeClr val="tx1">
                    <a:lumMod val="50000"/>
                    <a:lumOff val="50000"/>
                  </a:schemeClr>
                </a:solidFill>
              </a:rPr>
              <a:t>Looping movement back to Critical Disability Studies: Jutta </a:t>
            </a:r>
            <a:r>
              <a:rPr lang="en-US" dirty="0" err="1">
                <a:solidFill>
                  <a:schemeClr val="tx1">
                    <a:lumMod val="50000"/>
                    <a:lumOff val="50000"/>
                  </a:schemeClr>
                </a:solidFill>
              </a:rPr>
              <a:t>Treviranus</a:t>
            </a:r>
            <a:r>
              <a:rPr lang="en-US" dirty="0">
                <a:solidFill>
                  <a:schemeClr val="tx1">
                    <a:lumMod val="50000"/>
                    <a:lumOff val="50000"/>
                  </a:schemeClr>
                </a:solidFill>
              </a:rPr>
              <a:t> at the OCAD Inclusive Design Research Centre (</a:t>
            </a:r>
            <a:r>
              <a:rPr lang="en-US" dirty="0">
                <a:solidFill>
                  <a:schemeClr val="tx1">
                    <a:lumMod val="50000"/>
                    <a:lumOff val="50000"/>
                  </a:schemeClr>
                </a:solidFill>
                <a:hlinkClick r:id="rId2"/>
              </a:rPr>
              <a:t>https://idrc.ocadu.ca/</a:t>
            </a:r>
            <a:r>
              <a:rPr lang="en-US" dirty="0">
                <a:solidFill>
                  <a:schemeClr val="tx1">
                    <a:lumMod val="50000"/>
                    <a:lumOff val="50000"/>
                  </a:schemeClr>
                </a:solidFill>
              </a:rPr>
              <a:t>) argues that genuine inclusive design cannot be done in isolation or solely conceptually.  It inherent implies a contact with the lives of individuals with disabilities and with this community.  </a:t>
            </a:r>
          </a:p>
          <a:p>
            <a:r>
              <a:rPr lang="en-US" b="1" dirty="0">
                <a:solidFill>
                  <a:schemeClr val="tx1">
                    <a:lumMod val="50000"/>
                    <a:lumOff val="50000"/>
                  </a:schemeClr>
                </a:solidFill>
              </a:rPr>
              <a:t>Has the community of diverse students genuinely been given a place in the UDL advocacy movement?</a:t>
            </a:r>
          </a:p>
          <a:p>
            <a:endParaRPr lang="en-US" dirty="0"/>
          </a:p>
        </p:txBody>
      </p:sp>
    </p:spTree>
    <p:extLst>
      <p:ext uri="{BB962C8B-B14F-4D97-AF65-F5344CB8AC3E}">
        <p14:creationId xmlns:p14="http://schemas.microsoft.com/office/powerpoint/2010/main" val="306266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A143-0F16-A499-24E2-41A9BEC8D8B5}"/>
              </a:ext>
            </a:extLst>
          </p:cNvPr>
          <p:cNvSpPr>
            <a:spLocks noGrp="1"/>
          </p:cNvSpPr>
          <p:nvPr>
            <p:ph type="title"/>
          </p:nvPr>
        </p:nvSpPr>
        <p:spPr/>
        <p:txBody>
          <a:bodyPr/>
          <a:lstStyle/>
          <a:p>
            <a:r>
              <a:rPr lang="en-US" dirty="0">
                <a:solidFill>
                  <a:schemeClr val="accent4">
                    <a:lumMod val="75000"/>
                  </a:schemeClr>
                </a:solidFill>
              </a:rPr>
              <a:t>In a nutshell</a:t>
            </a:r>
          </a:p>
        </p:txBody>
      </p:sp>
      <p:sp>
        <p:nvSpPr>
          <p:cNvPr id="3" name="Content Placeholder 2">
            <a:extLst>
              <a:ext uri="{FF2B5EF4-FFF2-40B4-BE49-F238E27FC236}">
                <a16:creationId xmlns:a16="http://schemas.microsoft.com/office/drawing/2014/main" id="{158C8B04-6ED5-E400-AA1B-884FC3D930F4}"/>
              </a:ext>
            </a:extLst>
          </p:cNvPr>
          <p:cNvSpPr>
            <a:spLocks noGrp="1"/>
          </p:cNvSpPr>
          <p:nvPr>
            <p:ph idx="1"/>
          </p:nvPr>
        </p:nvSpPr>
        <p:spPr/>
        <p:txBody>
          <a:bodyPr>
            <a:normAutofit/>
          </a:bodyPr>
          <a:lstStyle/>
          <a:p>
            <a:r>
              <a:rPr lang="en-US" dirty="0">
                <a:solidFill>
                  <a:schemeClr val="tx1">
                    <a:lumMod val="50000"/>
                    <a:lumOff val="50000"/>
                  </a:schemeClr>
                </a:solidFill>
              </a:rPr>
              <a:t>Strategic perspectives and pragmatism of objectives may vary widely between faculty and student body, as stakeholder groups.</a:t>
            </a:r>
          </a:p>
          <a:p>
            <a:r>
              <a:rPr lang="en-US" b="1" dirty="0">
                <a:solidFill>
                  <a:schemeClr val="tx1">
                    <a:lumMod val="50000"/>
                    <a:lumOff val="50000"/>
                  </a:schemeClr>
                </a:solidFill>
              </a:rPr>
              <a:t>Student body:</a:t>
            </a:r>
          </a:p>
          <a:p>
            <a:r>
              <a:rPr lang="en-US" dirty="0">
                <a:solidFill>
                  <a:schemeClr val="tx1">
                    <a:lumMod val="50000"/>
                    <a:lumOff val="50000"/>
                  </a:schemeClr>
                </a:solidFill>
              </a:rPr>
              <a:t>Concerns over the disrupting nature of change if it does not extend across courses</a:t>
            </a:r>
          </a:p>
          <a:p>
            <a:r>
              <a:rPr lang="en-US" dirty="0">
                <a:solidFill>
                  <a:schemeClr val="tx1">
                    <a:lumMod val="50000"/>
                    <a:lumOff val="50000"/>
                  </a:schemeClr>
                </a:solidFill>
              </a:rPr>
              <a:t>Some worry about the fact that critical mass within the student body might be comfortable with traditional teaching and learning/ within a neoliberal business model of delivery</a:t>
            </a:r>
          </a:p>
          <a:p>
            <a:r>
              <a:rPr lang="en-US" dirty="0">
                <a:solidFill>
                  <a:schemeClr val="tx1">
                    <a:lumMod val="50000"/>
                    <a:lumOff val="50000"/>
                  </a:schemeClr>
                </a:solidFill>
              </a:rPr>
              <a:t>Attracted by notion of UX but also aware of burden this places on student representatives/ risk of tokenism</a:t>
            </a:r>
          </a:p>
          <a:p>
            <a:r>
              <a:rPr lang="en-US" dirty="0">
                <a:solidFill>
                  <a:schemeClr val="tx1">
                    <a:lumMod val="50000"/>
                    <a:lumOff val="50000"/>
                  </a:schemeClr>
                </a:solidFill>
              </a:rPr>
              <a:t>Acknowledgment that annual turn-over in student unions/ format of governance hinders student agency  </a:t>
            </a:r>
          </a:p>
        </p:txBody>
      </p:sp>
    </p:spTree>
    <p:extLst>
      <p:ext uri="{BB962C8B-B14F-4D97-AF65-F5344CB8AC3E}">
        <p14:creationId xmlns:p14="http://schemas.microsoft.com/office/powerpoint/2010/main" val="2932914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30B1-4624-5CE2-3EDB-C038A5914EAA}"/>
              </a:ext>
            </a:extLst>
          </p:cNvPr>
          <p:cNvSpPr>
            <a:spLocks noGrp="1"/>
          </p:cNvSpPr>
          <p:nvPr>
            <p:ph type="title"/>
          </p:nvPr>
        </p:nvSpPr>
        <p:spPr/>
        <p:txBody>
          <a:bodyPr/>
          <a:lstStyle/>
          <a:p>
            <a:r>
              <a:rPr lang="en-US" dirty="0">
                <a:solidFill>
                  <a:schemeClr val="accent4">
                    <a:lumMod val="75000"/>
                  </a:schemeClr>
                </a:solidFill>
              </a:rPr>
              <a:t>In a nutshell (contd.)</a:t>
            </a:r>
          </a:p>
        </p:txBody>
      </p:sp>
      <p:sp>
        <p:nvSpPr>
          <p:cNvPr id="3" name="Content Placeholder 2">
            <a:extLst>
              <a:ext uri="{FF2B5EF4-FFF2-40B4-BE49-F238E27FC236}">
                <a16:creationId xmlns:a16="http://schemas.microsoft.com/office/drawing/2014/main" id="{FBB9190E-208B-49C0-1835-05D2C9EF0F2B}"/>
              </a:ext>
            </a:extLst>
          </p:cNvPr>
          <p:cNvSpPr>
            <a:spLocks noGrp="1"/>
          </p:cNvSpPr>
          <p:nvPr>
            <p:ph idx="1"/>
          </p:nvPr>
        </p:nvSpPr>
        <p:spPr/>
        <p:txBody>
          <a:bodyPr>
            <a:normAutofit lnSpcReduction="10000"/>
          </a:bodyPr>
          <a:lstStyle/>
          <a:p>
            <a:r>
              <a:rPr lang="en-US" b="1" dirty="0">
                <a:solidFill>
                  <a:schemeClr val="tx1">
                    <a:lumMod val="50000"/>
                    <a:lumOff val="50000"/>
                  </a:schemeClr>
                </a:solidFill>
              </a:rPr>
              <a:t>Faculty:</a:t>
            </a:r>
          </a:p>
          <a:p>
            <a:r>
              <a:rPr lang="en-US" dirty="0">
                <a:solidFill>
                  <a:schemeClr val="tx1">
                    <a:lumMod val="50000"/>
                    <a:lumOff val="50000"/>
                  </a:schemeClr>
                </a:solidFill>
              </a:rPr>
              <a:t>Acknowledge that there may be workload constraints that make it impossible to always adhere to UDL objectives</a:t>
            </a:r>
          </a:p>
          <a:p>
            <a:r>
              <a:rPr lang="en-US" dirty="0">
                <a:solidFill>
                  <a:schemeClr val="tx1">
                    <a:lumMod val="50000"/>
                    <a:lumOff val="50000"/>
                  </a:schemeClr>
                </a:solidFill>
              </a:rPr>
              <a:t>Significant concerns in relation to relationship with field partners in terms of professional standards</a:t>
            </a:r>
          </a:p>
          <a:p>
            <a:r>
              <a:rPr lang="en-US" dirty="0">
                <a:solidFill>
                  <a:schemeClr val="tx1">
                    <a:lumMod val="50000"/>
                    <a:lumOff val="50000"/>
                  </a:schemeClr>
                </a:solidFill>
              </a:rPr>
              <a:t>Some cynicism as to the possible scope of systemic change across departments and institutions </a:t>
            </a:r>
          </a:p>
          <a:p>
            <a:r>
              <a:rPr lang="en-US" dirty="0">
                <a:solidFill>
                  <a:schemeClr val="tx1">
                    <a:lumMod val="50000"/>
                    <a:lumOff val="50000"/>
                  </a:schemeClr>
                </a:solidFill>
              </a:rPr>
              <a:t>A harsh degree of pragmatism in relation to neo-liberal counter-pressure of efficiency, productivity, and mass delivery </a:t>
            </a:r>
          </a:p>
          <a:p>
            <a:r>
              <a:rPr lang="en-US" dirty="0">
                <a:solidFill>
                  <a:schemeClr val="tx1">
                    <a:lumMod val="50000"/>
                    <a:lumOff val="50000"/>
                  </a:schemeClr>
                </a:solidFill>
              </a:rPr>
              <a:t>Aware of competing priorities that limit time and resources available to UDL: Indigenization, EDI, technology-integration, teamwork, experiential components. </a:t>
            </a:r>
          </a:p>
          <a:p>
            <a:r>
              <a:rPr lang="en-US" dirty="0">
                <a:solidFill>
                  <a:schemeClr val="tx1">
                    <a:lumMod val="50000"/>
                    <a:lumOff val="50000"/>
                  </a:schemeClr>
                </a:solidFill>
              </a:rPr>
              <a:t>Awareness that faculty workforce is changing rapidly: up to 70% of instructors may be contract </a:t>
            </a:r>
            <a:r>
              <a:rPr lang="en-US" dirty="0" err="1">
                <a:solidFill>
                  <a:schemeClr val="tx1">
                    <a:lumMod val="50000"/>
                    <a:lumOff val="50000"/>
                  </a:schemeClr>
                </a:solidFill>
              </a:rPr>
              <a:t>sessionals</a:t>
            </a:r>
            <a:r>
              <a:rPr lang="en-US" dirty="0">
                <a:solidFill>
                  <a:schemeClr val="tx1">
                    <a:lumMod val="50000"/>
                    <a:lumOff val="50000"/>
                  </a:schemeClr>
                </a:solidFill>
              </a:rPr>
              <a:t>, with precarious affiliation to the department and little awareness of institutional T&amp;L priorities  </a:t>
            </a:r>
          </a:p>
        </p:txBody>
      </p:sp>
    </p:spTree>
    <p:extLst>
      <p:ext uri="{BB962C8B-B14F-4D97-AF65-F5344CB8AC3E}">
        <p14:creationId xmlns:p14="http://schemas.microsoft.com/office/powerpoint/2010/main" val="424211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B2B1A-DD0C-69F7-6F5D-E96D3FF6F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C7794-4C03-AF5C-42C0-4D57B4382700}"/>
              </a:ext>
            </a:extLst>
          </p:cNvPr>
          <p:cNvSpPr>
            <a:spLocks noGrp="1"/>
          </p:cNvSpPr>
          <p:nvPr>
            <p:ph type="title"/>
          </p:nvPr>
        </p:nvSpPr>
        <p:spPr>
          <a:xfrm>
            <a:off x="609600" y="274638"/>
            <a:ext cx="10160000" cy="1143000"/>
          </a:xfrm>
        </p:spPr>
        <p:txBody>
          <a:bodyPr anchor="ctr">
            <a:normAutofit/>
          </a:bodyPr>
          <a:lstStyle/>
          <a:p>
            <a:r>
              <a:rPr lang="en-US" dirty="0">
                <a:solidFill>
                  <a:schemeClr val="accent4">
                    <a:lumMod val="75000"/>
                  </a:schemeClr>
                </a:solidFill>
              </a:rPr>
              <a:t>Setting actionable objectives</a:t>
            </a:r>
          </a:p>
        </p:txBody>
      </p:sp>
      <p:sp>
        <p:nvSpPr>
          <p:cNvPr id="3" name="Content Placeholder 2">
            <a:extLst>
              <a:ext uri="{FF2B5EF4-FFF2-40B4-BE49-F238E27FC236}">
                <a16:creationId xmlns:a16="http://schemas.microsoft.com/office/drawing/2014/main" id="{7964688F-BA54-47C7-7F5D-745D5B05C0E0}"/>
              </a:ext>
            </a:extLst>
          </p:cNvPr>
          <p:cNvSpPr>
            <a:spLocks noGrp="1"/>
          </p:cNvSpPr>
          <p:nvPr>
            <p:ph sz="half" idx="1"/>
          </p:nvPr>
        </p:nvSpPr>
        <p:spPr>
          <a:xfrm>
            <a:off x="609600" y="1536192"/>
            <a:ext cx="4876800" cy="4874656"/>
          </a:xfrm>
        </p:spPr>
        <p:txBody>
          <a:bodyPr>
            <a:normAutofit fontScale="77500" lnSpcReduction="20000"/>
          </a:bodyPr>
          <a:lstStyle/>
          <a:p>
            <a:pPr>
              <a:lnSpc>
                <a:spcPct val="90000"/>
              </a:lnSpc>
            </a:pPr>
            <a:r>
              <a:rPr lang="en-US" sz="2400" dirty="0">
                <a:solidFill>
                  <a:schemeClr val="tx1">
                    <a:lumMod val="50000"/>
                    <a:lumOff val="50000"/>
                  </a:schemeClr>
                </a:solidFill>
              </a:rPr>
              <a:t>We have been discussing the absence of student voice and agency in the UDL discourse for a decade. </a:t>
            </a:r>
            <a:r>
              <a:rPr lang="en-US" sz="2400" b="1" dirty="0">
                <a:solidFill>
                  <a:schemeClr val="tx1">
                    <a:lumMod val="50000"/>
                    <a:lumOff val="50000"/>
                  </a:schemeClr>
                </a:solidFill>
              </a:rPr>
              <a:t>We </a:t>
            </a:r>
            <a:r>
              <a:rPr lang="en-US" sz="2400" dirty="0">
                <a:solidFill>
                  <a:schemeClr val="tx1">
                    <a:lumMod val="50000"/>
                    <a:lumOff val="50000"/>
                  </a:schemeClr>
                </a:solidFill>
              </a:rPr>
              <a:t>have to be the agents of change.  What are two of the most pressing actionable objectives you identify for your own campus or community when it comes to determining UDL priorities in collaboration with the student body?</a:t>
            </a:r>
          </a:p>
          <a:p>
            <a:pPr>
              <a:lnSpc>
                <a:spcPct val="90000"/>
              </a:lnSpc>
            </a:pPr>
            <a:r>
              <a:rPr lang="en-US" sz="2400" dirty="0">
                <a:solidFill>
                  <a:schemeClr val="tx1">
                    <a:lumMod val="50000"/>
                    <a:lumOff val="50000"/>
                  </a:schemeClr>
                </a:solidFill>
              </a:rPr>
              <a:t>We will use </a:t>
            </a:r>
            <a:r>
              <a:rPr lang="en-US" sz="2400" dirty="0" err="1">
                <a:solidFill>
                  <a:schemeClr val="tx1">
                    <a:lumMod val="50000"/>
                    <a:lumOff val="50000"/>
                  </a:schemeClr>
                </a:solidFill>
              </a:rPr>
              <a:t>Menti</a:t>
            </a:r>
            <a:r>
              <a:rPr lang="en-US" sz="2400" dirty="0">
                <a:solidFill>
                  <a:schemeClr val="tx1">
                    <a:lumMod val="50000"/>
                    <a:lumOff val="50000"/>
                  </a:schemeClr>
                </a:solidFill>
              </a:rPr>
              <a:t> to record and archive your thoughts.  If you are watching this with colleagues, feel free to discuss in think-pair formation but do record your thoughts on </a:t>
            </a:r>
            <a:r>
              <a:rPr lang="en-US" sz="2400" dirty="0" err="1">
                <a:solidFill>
                  <a:schemeClr val="tx1">
                    <a:lumMod val="50000"/>
                    <a:lumOff val="50000"/>
                  </a:schemeClr>
                </a:solidFill>
              </a:rPr>
              <a:t>Menti</a:t>
            </a:r>
            <a:r>
              <a:rPr lang="en-US" sz="2400" dirty="0">
                <a:solidFill>
                  <a:schemeClr val="tx1">
                    <a:lumMod val="50000"/>
                    <a:lumOff val="50000"/>
                  </a:schemeClr>
                </a:solidFill>
              </a:rPr>
              <a:t>.</a:t>
            </a:r>
          </a:p>
          <a:p>
            <a:pPr>
              <a:lnSpc>
                <a:spcPct val="90000"/>
              </a:lnSpc>
            </a:pPr>
            <a:r>
              <a:rPr lang="en-US" sz="2400" b="1" dirty="0">
                <a:solidFill>
                  <a:schemeClr val="tx1">
                    <a:lumMod val="50000"/>
                    <a:lumOff val="50000"/>
                  </a:schemeClr>
                </a:solidFill>
              </a:rPr>
              <a:t>What are two of the most pressing actionable objective you identify for your own campus or community?</a:t>
            </a:r>
          </a:p>
          <a:p>
            <a:pPr>
              <a:lnSpc>
                <a:spcPct val="90000"/>
              </a:lnSpc>
            </a:pPr>
            <a:r>
              <a:rPr lang="en-US" sz="2400" dirty="0">
                <a:solidFill>
                  <a:schemeClr val="tx1">
                    <a:lumMod val="50000"/>
                    <a:lumOff val="50000"/>
                  </a:schemeClr>
                </a:solidFill>
              </a:rPr>
              <a:t>Visit </a:t>
            </a:r>
            <a:r>
              <a:rPr lang="en-US" sz="2400" dirty="0">
                <a:solidFill>
                  <a:schemeClr val="tx1">
                    <a:lumMod val="50000"/>
                    <a:lumOff val="50000"/>
                  </a:schemeClr>
                </a:solidFill>
                <a:hlinkClick r:id="rId2">
                  <a:extLst>
                    <a:ext uri="{A12FA001-AC4F-418D-AE19-62706E023703}">
                      <ahyp:hlinkClr xmlns:ahyp="http://schemas.microsoft.com/office/drawing/2018/hyperlinkcolor" val="tx"/>
                    </a:ext>
                  </a:extLst>
                </a:hlinkClick>
              </a:rPr>
              <a:t>www.menti.com</a:t>
            </a:r>
            <a:r>
              <a:rPr lang="en-US" sz="2400" dirty="0">
                <a:solidFill>
                  <a:schemeClr val="tx1">
                    <a:lumMod val="50000"/>
                    <a:lumOff val="50000"/>
                  </a:schemeClr>
                </a:solidFill>
              </a:rPr>
              <a:t> and I will offer you a code to enter to take part in the polling activity.  </a:t>
            </a:r>
          </a:p>
          <a:p>
            <a:pPr>
              <a:lnSpc>
                <a:spcPct val="90000"/>
              </a:lnSpc>
            </a:pPr>
            <a:r>
              <a:rPr lang="en-US" sz="2400" dirty="0">
                <a:solidFill>
                  <a:schemeClr val="tx1">
                    <a:lumMod val="50000"/>
                    <a:lumOff val="50000"/>
                  </a:schemeClr>
                </a:solidFill>
              </a:rPr>
              <a:t>Please enter your comments on actionable goals while I recap on my own.</a:t>
            </a:r>
          </a:p>
        </p:txBody>
      </p:sp>
      <p:pic>
        <p:nvPicPr>
          <p:cNvPr id="4" name="Picture 3" descr="Image of the Mentimeter logo">
            <a:extLst>
              <a:ext uri="{FF2B5EF4-FFF2-40B4-BE49-F238E27FC236}">
                <a16:creationId xmlns:a16="http://schemas.microsoft.com/office/drawing/2014/main" id="{ED1591E9-B8CE-CF6F-BB42-8BE1F1C38E79}"/>
              </a:ext>
            </a:extLst>
          </p:cNvPr>
          <p:cNvPicPr>
            <a:picLocks noChangeAspect="1"/>
          </p:cNvPicPr>
          <p:nvPr/>
        </p:nvPicPr>
        <p:blipFill>
          <a:blip r:embed="rId3"/>
          <a:stretch>
            <a:fillRect/>
          </a:stretch>
        </p:blipFill>
        <p:spPr>
          <a:xfrm>
            <a:off x="5892800" y="2465832"/>
            <a:ext cx="4876800" cy="2731008"/>
          </a:xfrm>
          <a:prstGeom prst="rect">
            <a:avLst/>
          </a:prstGeom>
          <a:noFill/>
        </p:spPr>
      </p:pic>
    </p:spTree>
    <p:extLst>
      <p:ext uri="{BB962C8B-B14F-4D97-AF65-F5344CB8AC3E}">
        <p14:creationId xmlns:p14="http://schemas.microsoft.com/office/powerpoint/2010/main" val="359962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289A-9238-2D2D-E469-36070FE1F7B4}"/>
              </a:ext>
            </a:extLst>
          </p:cNvPr>
          <p:cNvSpPr>
            <a:spLocks noGrp="1"/>
          </p:cNvSpPr>
          <p:nvPr>
            <p:ph type="title"/>
          </p:nvPr>
        </p:nvSpPr>
        <p:spPr/>
        <p:txBody>
          <a:bodyPr/>
          <a:lstStyle/>
          <a:p>
            <a:r>
              <a:rPr lang="en-US" dirty="0">
                <a:solidFill>
                  <a:schemeClr val="accent4">
                    <a:lumMod val="75000"/>
                  </a:schemeClr>
                </a:solidFill>
              </a:rPr>
              <a:t>Identifying recommendations and take-aways</a:t>
            </a:r>
          </a:p>
        </p:txBody>
      </p:sp>
      <p:sp>
        <p:nvSpPr>
          <p:cNvPr id="3" name="Content Placeholder 2">
            <a:extLst>
              <a:ext uri="{FF2B5EF4-FFF2-40B4-BE49-F238E27FC236}">
                <a16:creationId xmlns:a16="http://schemas.microsoft.com/office/drawing/2014/main" id="{8CF4E60C-DDC1-DDD9-9E53-C893648F5DD8}"/>
              </a:ext>
            </a:extLst>
          </p:cNvPr>
          <p:cNvSpPr>
            <a:spLocks noGrp="1"/>
          </p:cNvSpPr>
          <p:nvPr>
            <p:ph idx="1"/>
          </p:nvPr>
        </p:nvSpPr>
        <p:spPr/>
        <p:txBody>
          <a:bodyPr>
            <a:normAutofit lnSpcReduction="10000"/>
          </a:bodyPr>
          <a:lstStyle/>
          <a:p>
            <a:r>
              <a:rPr lang="en-US" dirty="0">
                <a:solidFill>
                  <a:schemeClr val="tx1">
                    <a:lumMod val="50000"/>
                    <a:lumOff val="50000"/>
                  </a:schemeClr>
                </a:solidFill>
              </a:rPr>
              <a:t>Some eco-systemic suggestions in light of the study:</a:t>
            </a:r>
          </a:p>
          <a:p>
            <a:r>
              <a:rPr lang="en-US" b="1" dirty="0">
                <a:solidFill>
                  <a:schemeClr val="tx1">
                    <a:lumMod val="50000"/>
                    <a:lumOff val="50000"/>
                  </a:schemeClr>
                </a:solidFill>
              </a:rPr>
              <a:t>Faculty</a:t>
            </a:r>
          </a:p>
          <a:p>
            <a:r>
              <a:rPr lang="en-US" dirty="0">
                <a:solidFill>
                  <a:schemeClr val="tx1">
                    <a:lumMod val="50000"/>
                    <a:lumOff val="50000"/>
                  </a:schemeClr>
                </a:solidFill>
              </a:rPr>
              <a:t>Need for interdisciplinary multistakeholder cross-faculty dialogues </a:t>
            </a:r>
          </a:p>
          <a:p>
            <a:r>
              <a:rPr lang="en-US" dirty="0">
                <a:solidFill>
                  <a:schemeClr val="tx1">
                    <a:lumMod val="50000"/>
                    <a:lumOff val="50000"/>
                  </a:schemeClr>
                </a:solidFill>
              </a:rPr>
              <a:t>Incentives to attract novices to T&amp;L PD on UDL (sine qua non pre-condition)</a:t>
            </a:r>
          </a:p>
          <a:p>
            <a:r>
              <a:rPr lang="en-US" dirty="0">
                <a:solidFill>
                  <a:schemeClr val="tx1">
                    <a:lumMod val="50000"/>
                    <a:lumOff val="50000"/>
                  </a:schemeClr>
                </a:solidFill>
              </a:rPr>
              <a:t>Urgency of recognizing re-design in workload planning and to involve faculty associations/ unions (sine qua non pre-condition)</a:t>
            </a:r>
          </a:p>
          <a:p>
            <a:r>
              <a:rPr lang="en-US" dirty="0">
                <a:solidFill>
                  <a:schemeClr val="tx1">
                    <a:lumMod val="50000"/>
                    <a:lumOff val="50000"/>
                  </a:schemeClr>
                </a:solidFill>
              </a:rPr>
              <a:t>Challenge of reaching increasing number of sessional contract faculty with little engagement with institutional policies  (sine qua non pre-condition)</a:t>
            </a:r>
          </a:p>
          <a:p>
            <a:r>
              <a:rPr lang="en-US" dirty="0">
                <a:solidFill>
                  <a:schemeClr val="tx1">
                    <a:lumMod val="50000"/>
                    <a:lumOff val="50000"/>
                  </a:schemeClr>
                </a:solidFill>
              </a:rPr>
              <a:t>Creating authentic forums of discussion on inclusive design with the student body/ student union.  Urgency of being creative within an overly formalize and rigid landscape.</a:t>
            </a:r>
          </a:p>
          <a:p>
            <a:r>
              <a:rPr lang="en-US" dirty="0">
                <a:solidFill>
                  <a:schemeClr val="tx1">
                    <a:lumMod val="50000"/>
                    <a:lumOff val="50000"/>
                  </a:schemeClr>
                </a:solidFill>
              </a:rPr>
              <a:t>Engage students and the student body in UDL research through participatory action research projects. </a:t>
            </a:r>
          </a:p>
          <a:p>
            <a:endParaRPr lang="en-US" dirty="0"/>
          </a:p>
        </p:txBody>
      </p:sp>
    </p:spTree>
    <p:extLst>
      <p:ext uri="{BB962C8B-B14F-4D97-AF65-F5344CB8AC3E}">
        <p14:creationId xmlns:p14="http://schemas.microsoft.com/office/powerpoint/2010/main" val="410016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2AAF-CBE9-94E7-A8B6-F0F4210D50DA}"/>
              </a:ext>
            </a:extLst>
          </p:cNvPr>
          <p:cNvSpPr>
            <a:spLocks noGrp="1"/>
          </p:cNvSpPr>
          <p:nvPr>
            <p:ph type="title"/>
          </p:nvPr>
        </p:nvSpPr>
        <p:spPr/>
        <p:txBody>
          <a:bodyPr/>
          <a:lstStyle/>
          <a:p>
            <a:r>
              <a:rPr lang="en-US" dirty="0">
                <a:solidFill>
                  <a:schemeClr val="accent4">
                    <a:lumMod val="75000"/>
                  </a:schemeClr>
                </a:solidFill>
              </a:rPr>
              <a:t>Abstract</a:t>
            </a:r>
          </a:p>
        </p:txBody>
      </p:sp>
      <p:sp>
        <p:nvSpPr>
          <p:cNvPr id="3" name="Content Placeholder 2">
            <a:extLst>
              <a:ext uri="{FF2B5EF4-FFF2-40B4-BE49-F238E27FC236}">
                <a16:creationId xmlns:a16="http://schemas.microsoft.com/office/drawing/2014/main" id="{A910CB8E-67D0-B989-7C10-1ED13C1D97EC}"/>
              </a:ext>
            </a:extLst>
          </p:cNvPr>
          <p:cNvSpPr>
            <a:spLocks noGrp="1"/>
          </p:cNvSpPr>
          <p:nvPr>
            <p:ph idx="1"/>
          </p:nvPr>
        </p:nvSpPr>
        <p:spPr/>
        <p:txBody>
          <a:bodyPr/>
          <a:lstStyle/>
          <a:p>
            <a:r>
              <a:rPr lang="en-US" dirty="0">
                <a:solidFill>
                  <a:schemeClr val="tx1">
                    <a:lumMod val="50000"/>
                    <a:lumOff val="50000"/>
                  </a:schemeClr>
                </a:solidFill>
              </a:rPr>
              <a:t>There is growing interest for UDL as a framework for the inclusion of diverse learners in the tertiary sector.  Even when UDL is embraced and integrated on a campus, however, it quickly becomes evident that there can be many different and divergent areas of teaching and learning where UDL can be implemented and support change.  There are so many possible avenues of transformation that it can become almost daunting for practitioners.  This project examines the way a student-faculty dialogue can be created to identify where consensus might exist between these two groups of stakeholders as to what should take priority when it comes to the redesign of campus and classroom practices.   It showcases the outcomes of a qualitative research process which took part on a Canadian campus, that brought together these two stakeholder groups to create authentic dialogue on inclusive pedagogical transformation. </a:t>
            </a:r>
          </a:p>
        </p:txBody>
      </p:sp>
    </p:spTree>
    <p:extLst>
      <p:ext uri="{BB962C8B-B14F-4D97-AF65-F5344CB8AC3E}">
        <p14:creationId xmlns:p14="http://schemas.microsoft.com/office/powerpoint/2010/main" val="260386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0AF9-EF64-F8A0-D804-C34223DA626C}"/>
              </a:ext>
            </a:extLst>
          </p:cNvPr>
          <p:cNvSpPr>
            <a:spLocks noGrp="1"/>
          </p:cNvSpPr>
          <p:nvPr>
            <p:ph type="title"/>
          </p:nvPr>
        </p:nvSpPr>
        <p:spPr/>
        <p:txBody>
          <a:bodyPr/>
          <a:lstStyle/>
          <a:p>
            <a:r>
              <a:rPr lang="en-US" dirty="0">
                <a:solidFill>
                  <a:schemeClr val="accent4">
                    <a:lumMod val="75000"/>
                  </a:schemeClr>
                </a:solidFill>
              </a:rPr>
              <a:t>Identifying recommendations and take-aways (contd.)</a:t>
            </a:r>
          </a:p>
        </p:txBody>
      </p:sp>
      <p:sp>
        <p:nvSpPr>
          <p:cNvPr id="3" name="Content Placeholder 2">
            <a:extLst>
              <a:ext uri="{FF2B5EF4-FFF2-40B4-BE49-F238E27FC236}">
                <a16:creationId xmlns:a16="http://schemas.microsoft.com/office/drawing/2014/main" id="{78EBBC5F-271F-9A3B-025F-3E2B757682C4}"/>
              </a:ext>
            </a:extLst>
          </p:cNvPr>
          <p:cNvSpPr>
            <a:spLocks noGrp="1"/>
          </p:cNvSpPr>
          <p:nvPr>
            <p:ph idx="1"/>
          </p:nvPr>
        </p:nvSpPr>
        <p:spPr/>
        <p:txBody>
          <a:bodyPr/>
          <a:lstStyle/>
          <a:p>
            <a:r>
              <a:rPr lang="en-US" b="1" dirty="0">
                <a:solidFill>
                  <a:schemeClr val="tx1">
                    <a:lumMod val="50000"/>
                    <a:lumOff val="50000"/>
                  </a:schemeClr>
                </a:solidFill>
              </a:rPr>
              <a:t>Students</a:t>
            </a:r>
          </a:p>
          <a:p>
            <a:r>
              <a:rPr lang="en-US" dirty="0">
                <a:solidFill>
                  <a:schemeClr val="tx1">
                    <a:lumMod val="50000"/>
                    <a:lumOff val="50000"/>
                  </a:schemeClr>
                </a:solidFill>
              </a:rPr>
              <a:t>Involvement of student unions is urgent</a:t>
            </a:r>
          </a:p>
          <a:p>
            <a:r>
              <a:rPr lang="en-US" dirty="0">
                <a:solidFill>
                  <a:schemeClr val="tx1">
                    <a:lumMod val="50000"/>
                    <a:lumOff val="50000"/>
                  </a:schemeClr>
                </a:solidFill>
              </a:rPr>
              <a:t>Student unions report need for support from UDL advocates to create UDL awareness training for the student body</a:t>
            </a:r>
          </a:p>
          <a:p>
            <a:r>
              <a:rPr lang="en-US" dirty="0">
                <a:solidFill>
                  <a:schemeClr val="tx1">
                    <a:lumMod val="50000"/>
                    <a:lumOff val="50000"/>
                  </a:schemeClr>
                </a:solidFill>
              </a:rPr>
              <a:t>Issue of annual turn around within student association and concern over sustainability</a:t>
            </a:r>
          </a:p>
          <a:p>
            <a:r>
              <a:rPr lang="en-US" dirty="0">
                <a:solidFill>
                  <a:schemeClr val="tx1">
                    <a:lumMod val="50000"/>
                    <a:lumOff val="50000"/>
                  </a:schemeClr>
                </a:solidFill>
              </a:rPr>
              <a:t>Pressing need for formal channels of communication with student body at departmental level in relation to course designs/ assessment design and UX </a:t>
            </a:r>
          </a:p>
          <a:p>
            <a:r>
              <a:rPr lang="en-US" dirty="0">
                <a:solidFill>
                  <a:schemeClr val="tx1">
                    <a:lumMod val="50000"/>
                    <a:lumOff val="50000"/>
                  </a:schemeClr>
                </a:solidFill>
              </a:rPr>
              <a:t>It is important to widen the discourse on UDL beyond disability to learner diversity generally</a:t>
            </a:r>
          </a:p>
          <a:p>
            <a:endParaRPr lang="en-US" dirty="0"/>
          </a:p>
        </p:txBody>
      </p:sp>
    </p:spTree>
    <p:extLst>
      <p:ext uri="{BB962C8B-B14F-4D97-AF65-F5344CB8AC3E}">
        <p14:creationId xmlns:p14="http://schemas.microsoft.com/office/powerpoint/2010/main" val="3817452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Questions</a:t>
            </a:r>
            <a:endParaRPr lang="fr-CA" dirty="0">
              <a:solidFill>
                <a:schemeClr val="accent4">
                  <a:lumMod val="75000"/>
                </a:schemeClr>
              </a:solidFill>
            </a:endParaRPr>
          </a:p>
        </p:txBody>
      </p:sp>
      <p:pic>
        <p:nvPicPr>
          <p:cNvPr id="4" name="Picture 3" descr="Image of multiple question mark on post-its suggestive of question period"/>
          <p:cNvPicPr>
            <a:picLocks noChangeAspect="1"/>
          </p:cNvPicPr>
          <p:nvPr/>
        </p:nvPicPr>
        <p:blipFill>
          <a:blip r:embed="rId2"/>
          <a:stretch>
            <a:fillRect/>
          </a:stretch>
        </p:blipFill>
        <p:spPr>
          <a:xfrm>
            <a:off x="3072794" y="1939276"/>
            <a:ext cx="5233611" cy="3482730"/>
          </a:xfrm>
          <a:prstGeom prst="rect">
            <a:avLst/>
          </a:prstGeom>
        </p:spPr>
      </p:pic>
    </p:spTree>
    <p:extLst>
      <p:ext uri="{BB962C8B-B14F-4D97-AF65-F5344CB8AC3E}">
        <p14:creationId xmlns:p14="http://schemas.microsoft.com/office/powerpoint/2010/main" val="2802230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accent4">
                    <a:lumMod val="75000"/>
                  </a:schemeClr>
                </a:solidFill>
              </a:rPr>
              <a:t>Contact </a:t>
            </a:r>
            <a:r>
              <a:rPr lang="fr-CA" dirty="0" err="1">
                <a:solidFill>
                  <a:schemeClr val="accent4">
                    <a:lumMod val="75000"/>
                  </a:schemeClr>
                </a:solidFill>
              </a:rPr>
              <a:t>details</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pPr lvl="0">
              <a:buClr>
                <a:srgbClr val="7FD13B"/>
              </a:buClr>
            </a:pPr>
            <a:r>
              <a:rPr lang="fr-CA" sz="2400" dirty="0">
                <a:solidFill>
                  <a:prstClr val="black">
                    <a:lumMod val="50000"/>
                    <a:lumOff val="50000"/>
                  </a:prstClr>
                </a:solidFill>
              </a:rPr>
              <a:t>This </a:t>
            </a:r>
            <a:r>
              <a:rPr lang="fr-CA" sz="2400" dirty="0" err="1">
                <a:solidFill>
                  <a:prstClr val="black">
                    <a:lumMod val="50000"/>
                    <a:lumOff val="50000"/>
                  </a:prstClr>
                </a:solidFill>
              </a:rPr>
              <a:t>study</a:t>
            </a:r>
            <a:r>
              <a:rPr lang="fr-CA" sz="2400" dirty="0">
                <a:solidFill>
                  <a:prstClr val="black">
                    <a:lumMod val="50000"/>
                    <a:lumOff val="50000"/>
                  </a:prstClr>
                </a:solidFill>
              </a:rPr>
              <a:t> </a:t>
            </a:r>
            <a:r>
              <a:rPr lang="fr-CA" sz="2400" dirty="0" err="1">
                <a:solidFill>
                  <a:prstClr val="black">
                    <a:lumMod val="50000"/>
                    <a:lumOff val="50000"/>
                  </a:prstClr>
                </a:solidFill>
              </a:rPr>
              <a:t>was</a:t>
            </a:r>
            <a:r>
              <a:rPr lang="fr-CA" sz="2400" dirty="0">
                <a:solidFill>
                  <a:prstClr val="black">
                    <a:lumMod val="50000"/>
                    <a:lumOff val="50000"/>
                  </a:prstClr>
                </a:solidFill>
              </a:rPr>
              <a:t> made possible by a Thompson Rivers </a:t>
            </a:r>
            <a:r>
              <a:rPr lang="fr-CA" sz="2400" dirty="0" err="1">
                <a:solidFill>
                  <a:prstClr val="black">
                    <a:lumMod val="50000"/>
                    <a:lumOff val="50000"/>
                  </a:prstClr>
                </a:solidFill>
              </a:rPr>
              <a:t>University</a:t>
            </a:r>
            <a:r>
              <a:rPr lang="fr-CA" sz="2400" dirty="0">
                <a:solidFill>
                  <a:prstClr val="black">
                    <a:lumMod val="50000"/>
                    <a:lumOff val="50000"/>
                  </a:prstClr>
                </a:solidFill>
              </a:rPr>
              <a:t> Center for </a:t>
            </a:r>
            <a:r>
              <a:rPr lang="en-US" sz="2400" dirty="0">
                <a:solidFill>
                  <a:prstClr val="black">
                    <a:lumMod val="50000"/>
                    <a:lumOff val="50000"/>
                  </a:prstClr>
                </a:solidFill>
              </a:rPr>
              <a:t>Centre for Excellence in Learning and Teaching (CELT) Teaching Innovation Grant 2023.</a:t>
            </a:r>
            <a:endParaRPr lang="fr-CA" sz="2400" dirty="0">
              <a:solidFill>
                <a:prstClr val="black">
                  <a:lumMod val="50000"/>
                  <a:lumOff val="50000"/>
                </a:prstClr>
              </a:solidFill>
            </a:endParaRPr>
          </a:p>
          <a:p>
            <a:pPr lvl="0">
              <a:buClr>
                <a:srgbClr val="7FD13B"/>
              </a:buClr>
            </a:pPr>
            <a:r>
              <a:rPr lang="fr-CA" sz="2400" dirty="0">
                <a:solidFill>
                  <a:prstClr val="black">
                    <a:lumMod val="50000"/>
                    <a:lumOff val="50000"/>
                  </a:prstClr>
                </a:solidFill>
              </a:rPr>
              <a:t>Frederic Fovet (PhD.)</a:t>
            </a:r>
          </a:p>
          <a:p>
            <a:pPr lvl="0">
              <a:buClr>
                <a:srgbClr val="7FD13B"/>
              </a:buClr>
            </a:pPr>
            <a:r>
              <a:rPr lang="fr-CA" sz="2400" dirty="0">
                <a:solidFill>
                  <a:prstClr val="black">
                    <a:lumMod val="50000"/>
                    <a:lumOff val="50000"/>
                  </a:prstClr>
                </a:solidFill>
              </a:rPr>
              <a:t>Assistant Professor, </a:t>
            </a:r>
            <a:r>
              <a:rPr lang="fr-CA" sz="2400" dirty="0" err="1">
                <a:solidFill>
                  <a:prstClr val="black">
                    <a:lumMod val="50000"/>
                    <a:lumOff val="50000"/>
                  </a:prstClr>
                </a:solidFill>
              </a:rPr>
              <a:t>School</a:t>
            </a:r>
            <a:r>
              <a:rPr lang="fr-CA" sz="2400" dirty="0">
                <a:solidFill>
                  <a:prstClr val="black">
                    <a:lumMod val="50000"/>
                    <a:lumOff val="50000"/>
                  </a:prstClr>
                </a:solidFill>
              </a:rPr>
              <a:t> of </a:t>
            </a:r>
            <a:r>
              <a:rPr lang="fr-CA" sz="2400" dirty="0" err="1">
                <a:solidFill>
                  <a:prstClr val="black">
                    <a:lumMod val="50000"/>
                    <a:lumOff val="50000"/>
                  </a:prstClr>
                </a:solidFill>
              </a:rPr>
              <a:t>Education</a:t>
            </a:r>
            <a:r>
              <a:rPr lang="fr-CA" sz="2400" dirty="0">
                <a:solidFill>
                  <a:prstClr val="black">
                    <a:lumMod val="50000"/>
                    <a:lumOff val="50000"/>
                  </a:prstClr>
                </a:solidFill>
              </a:rPr>
              <a:t>, Thompson Rivers </a:t>
            </a:r>
            <a:r>
              <a:rPr lang="fr-CA" sz="2400" dirty="0" err="1">
                <a:solidFill>
                  <a:prstClr val="black">
                    <a:lumMod val="50000"/>
                    <a:lumOff val="50000"/>
                  </a:prstClr>
                </a:solidFill>
              </a:rPr>
              <a:t>University</a:t>
            </a:r>
            <a:endParaRPr lang="fr-CA" sz="2400" dirty="0">
              <a:solidFill>
                <a:prstClr val="black">
                  <a:lumMod val="50000"/>
                  <a:lumOff val="50000"/>
                </a:prstClr>
              </a:solidFill>
            </a:endParaRPr>
          </a:p>
          <a:p>
            <a:pPr lvl="0">
              <a:buClr>
                <a:srgbClr val="7FD13B"/>
              </a:buClr>
            </a:pPr>
            <a:r>
              <a:rPr lang="fr-CA" sz="2400" dirty="0">
                <a:solidFill>
                  <a:prstClr val="black">
                    <a:lumMod val="50000"/>
                    <a:lumOff val="50000"/>
                  </a:prstClr>
                </a:solidFill>
              </a:rPr>
              <a:t>ffovet@tru.ca</a:t>
            </a:r>
          </a:p>
          <a:p>
            <a:pPr lvl="0">
              <a:buClr>
                <a:srgbClr val="7FD13B"/>
              </a:buClr>
            </a:pPr>
            <a:r>
              <a:rPr lang="fr-CA" sz="2400" dirty="0">
                <a:solidFill>
                  <a:prstClr val="black">
                    <a:lumMod val="50000"/>
                    <a:lumOff val="50000"/>
                  </a:prstClr>
                </a:solidFill>
              </a:rPr>
              <a:t>UDL and Inclusion Consultant</a:t>
            </a:r>
          </a:p>
          <a:p>
            <a:pPr lvl="0">
              <a:buClr>
                <a:srgbClr val="7FD13B"/>
              </a:buClr>
            </a:pPr>
            <a:r>
              <a:rPr lang="fr-CA" sz="2400" dirty="0">
                <a:solidFill>
                  <a:prstClr val="black">
                    <a:lumMod val="50000"/>
                    <a:lumOff val="50000"/>
                  </a:prstClr>
                </a:solidFill>
              </a:rPr>
              <a:t>@Ffovet</a:t>
            </a:r>
          </a:p>
          <a:p>
            <a:pPr lvl="0">
              <a:buClr>
                <a:srgbClr val="7FD13B"/>
              </a:buClr>
            </a:pPr>
            <a:r>
              <a:rPr lang="fr-CA" sz="2400" dirty="0">
                <a:solidFill>
                  <a:prstClr val="black">
                    <a:lumMod val="50000"/>
                    <a:lumOff val="50000"/>
                  </a:prstClr>
                </a:solidFill>
                <a:hlinkClick r:id="rId2"/>
              </a:rPr>
              <a:t>www.implementudl.com</a:t>
            </a:r>
            <a:r>
              <a:rPr lang="fr-CA" sz="2400" dirty="0">
                <a:solidFill>
                  <a:prstClr val="black">
                    <a:lumMod val="50000"/>
                    <a:lumOff val="50000"/>
                  </a:prstClr>
                </a:solidFill>
              </a:rPr>
              <a:t> </a:t>
            </a:r>
          </a:p>
          <a:p>
            <a:endParaRPr lang="fr-CA" dirty="0"/>
          </a:p>
        </p:txBody>
      </p:sp>
      <p:pic>
        <p:nvPicPr>
          <p:cNvPr id="4" name="Picture 3" descr="Thompson Rivers University logo">
            <a:extLst>
              <a:ext uri="{FF2B5EF4-FFF2-40B4-BE49-F238E27FC236}">
                <a16:creationId xmlns:a16="http://schemas.microsoft.com/office/drawing/2014/main" id="{19061389-A07B-835B-6082-28432DA16C03}"/>
              </a:ext>
            </a:extLst>
          </p:cNvPr>
          <p:cNvPicPr>
            <a:picLocks noChangeAspect="1"/>
          </p:cNvPicPr>
          <p:nvPr/>
        </p:nvPicPr>
        <p:blipFill>
          <a:blip r:embed="rId3"/>
          <a:stretch>
            <a:fillRect/>
          </a:stretch>
        </p:blipFill>
        <p:spPr>
          <a:xfrm>
            <a:off x="7395550" y="4607573"/>
            <a:ext cx="2971800" cy="1543050"/>
          </a:xfrm>
          <a:prstGeom prst="rect">
            <a:avLst/>
          </a:prstGeom>
        </p:spPr>
      </p:pic>
      <p:pic>
        <p:nvPicPr>
          <p:cNvPr id="5" name="Picture 4" descr="Logo for 'implement UDL', Frederic's consultancy ">
            <a:extLst>
              <a:ext uri="{FF2B5EF4-FFF2-40B4-BE49-F238E27FC236}">
                <a16:creationId xmlns:a16="http://schemas.microsoft.com/office/drawing/2014/main" id="{4601B9A2-ABF4-8D93-66D1-9786C8D95348}"/>
              </a:ext>
            </a:extLst>
          </p:cNvPr>
          <p:cNvPicPr>
            <a:picLocks noChangeAspect="1"/>
          </p:cNvPicPr>
          <p:nvPr/>
        </p:nvPicPr>
        <p:blipFill>
          <a:blip r:embed="rId4"/>
          <a:stretch>
            <a:fillRect/>
          </a:stretch>
        </p:blipFill>
        <p:spPr>
          <a:xfrm>
            <a:off x="7593430" y="326192"/>
            <a:ext cx="2773920" cy="1182727"/>
          </a:xfrm>
          <a:prstGeom prst="rect">
            <a:avLst/>
          </a:prstGeom>
        </p:spPr>
      </p:pic>
    </p:spTree>
    <p:extLst>
      <p:ext uri="{BB962C8B-B14F-4D97-AF65-F5344CB8AC3E}">
        <p14:creationId xmlns:p14="http://schemas.microsoft.com/office/powerpoint/2010/main" val="45642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chor="ctr">
            <a:normAutofit/>
          </a:bodyPr>
          <a:lstStyle/>
          <a:p>
            <a:r>
              <a:rPr lang="en-CA" dirty="0">
                <a:solidFill>
                  <a:schemeClr val="accent4">
                    <a:lumMod val="75000"/>
                  </a:schemeClr>
                </a:solidFill>
              </a:rPr>
              <a:t>Land Acknowledgement</a:t>
            </a:r>
            <a:endParaRPr lang="fr-CA" dirty="0">
              <a:solidFill>
                <a:schemeClr val="accent4">
                  <a:lumMod val="75000"/>
                </a:schemeClr>
              </a:solidFill>
            </a:endParaRPr>
          </a:p>
        </p:txBody>
      </p:sp>
      <p:sp>
        <p:nvSpPr>
          <p:cNvPr id="5" name="Content Placeholder 4"/>
          <p:cNvSpPr>
            <a:spLocks noGrp="1"/>
          </p:cNvSpPr>
          <p:nvPr>
            <p:ph sz="half" idx="1"/>
          </p:nvPr>
        </p:nvSpPr>
        <p:spPr>
          <a:xfrm>
            <a:off x="609600" y="1536192"/>
            <a:ext cx="4876800" cy="4590288"/>
          </a:xfrm>
        </p:spPr>
        <p:txBody>
          <a:bodyPr>
            <a:normAutofit fontScale="92500" lnSpcReduction="20000"/>
          </a:bodyPr>
          <a:lstStyle/>
          <a:p>
            <a:r>
              <a:rPr lang="fr-CA" dirty="0">
                <a:solidFill>
                  <a:schemeClr val="tx1">
                    <a:lumMod val="50000"/>
                    <a:lumOff val="50000"/>
                  </a:schemeClr>
                </a:solidFill>
              </a:rPr>
              <a:t>Thompson Rivers </a:t>
            </a:r>
            <a:r>
              <a:rPr lang="fr-CA" dirty="0" err="1">
                <a:solidFill>
                  <a:schemeClr val="tx1">
                    <a:lumMod val="50000"/>
                    <a:lumOff val="50000"/>
                  </a:schemeClr>
                </a:solidFill>
              </a:rPr>
              <a:t>University</a:t>
            </a:r>
            <a:r>
              <a:rPr lang="fr-CA" dirty="0">
                <a:solidFill>
                  <a:schemeClr val="tx1">
                    <a:lumMod val="50000"/>
                    <a:lumOff val="50000"/>
                  </a:schemeClr>
                </a:solidFill>
              </a:rPr>
              <a:t> </a:t>
            </a:r>
            <a:r>
              <a:rPr lang="fr-CA" dirty="0" err="1">
                <a:solidFill>
                  <a:schemeClr val="tx1">
                    <a:lumMod val="50000"/>
                    <a:lumOff val="50000"/>
                  </a:schemeClr>
                </a:solidFill>
              </a:rPr>
              <a:t>campuses</a:t>
            </a:r>
            <a:r>
              <a:rPr lang="fr-CA" dirty="0">
                <a:solidFill>
                  <a:schemeClr val="tx1">
                    <a:lumMod val="50000"/>
                    <a:lumOff val="50000"/>
                  </a:schemeClr>
                </a:solidFill>
              </a:rPr>
              <a:t> are on the </a:t>
            </a:r>
            <a:r>
              <a:rPr lang="fr-CA" dirty="0" err="1">
                <a:solidFill>
                  <a:schemeClr val="tx1">
                    <a:lumMod val="50000"/>
                    <a:lumOff val="50000"/>
                  </a:schemeClr>
                </a:solidFill>
              </a:rPr>
              <a:t>traditional</a:t>
            </a:r>
            <a:r>
              <a:rPr lang="fr-CA" dirty="0">
                <a:solidFill>
                  <a:schemeClr val="tx1">
                    <a:lumMod val="50000"/>
                    <a:lumOff val="50000"/>
                  </a:schemeClr>
                </a:solidFill>
              </a:rPr>
              <a:t> lands of the </a:t>
            </a:r>
            <a:r>
              <a:rPr lang="fr-CA" dirty="0" err="1">
                <a:solidFill>
                  <a:schemeClr val="tx1">
                    <a:lumMod val="50000"/>
                    <a:lumOff val="50000"/>
                  </a:schemeClr>
                </a:solidFill>
              </a:rPr>
              <a:t>Tk'emlúps</a:t>
            </a:r>
            <a:r>
              <a:rPr lang="fr-CA" dirty="0">
                <a:solidFill>
                  <a:schemeClr val="tx1">
                    <a:lumMod val="50000"/>
                    <a:lumOff val="50000"/>
                  </a:schemeClr>
                </a:solidFill>
              </a:rPr>
              <a:t> te </a:t>
            </a:r>
            <a:r>
              <a:rPr lang="fr-CA" dirty="0" err="1">
                <a:solidFill>
                  <a:schemeClr val="tx1">
                    <a:lumMod val="50000"/>
                    <a:lumOff val="50000"/>
                  </a:schemeClr>
                </a:solidFill>
              </a:rPr>
              <a:t>Secwépemc</a:t>
            </a:r>
            <a:r>
              <a:rPr lang="fr-CA" dirty="0">
                <a:solidFill>
                  <a:schemeClr val="tx1">
                    <a:lumMod val="50000"/>
                    <a:lumOff val="50000"/>
                  </a:schemeClr>
                </a:solidFill>
              </a:rPr>
              <a:t> (Kamloops campus) and the T’</a:t>
            </a:r>
            <a:r>
              <a:rPr lang="fr-CA" dirty="0" err="1">
                <a:solidFill>
                  <a:schemeClr val="tx1">
                    <a:lumMod val="50000"/>
                    <a:lumOff val="50000"/>
                  </a:schemeClr>
                </a:solidFill>
              </a:rPr>
              <a:t>exelc</a:t>
            </a:r>
            <a:r>
              <a:rPr lang="fr-CA" dirty="0">
                <a:solidFill>
                  <a:schemeClr val="tx1">
                    <a:lumMod val="50000"/>
                    <a:lumOff val="50000"/>
                  </a:schemeClr>
                </a:solidFill>
              </a:rPr>
              <a:t> (Williams Lake campus) </a:t>
            </a:r>
            <a:r>
              <a:rPr lang="fr-CA" dirty="0" err="1">
                <a:solidFill>
                  <a:schemeClr val="tx1">
                    <a:lumMod val="50000"/>
                    <a:lumOff val="50000"/>
                  </a:schemeClr>
                </a:solidFill>
              </a:rPr>
              <a:t>within</a:t>
            </a:r>
            <a:r>
              <a:rPr lang="fr-CA" dirty="0">
                <a:solidFill>
                  <a:schemeClr val="tx1">
                    <a:lumMod val="50000"/>
                    <a:lumOff val="50000"/>
                  </a:schemeClr>
                </a:solidFill>
              </a:rPr>
              <a:t> </a:t>
            </a:r>
            <a:r>
              <a:rPr lang="fr-CA" dirty="0" err="1">
                <a:solidFill>
                  <a:schemeClr val="tx1">
                    <a:lumMod val="50000"/>
                    <a:lumOff val="50000"/>
                  </a:schemeClr>
                </a:solidFill>
              </a:rPr>
              <a:t>Secwépemc'ulucw</a:t>
            </a:r>
            <a:r>
              <a:rPr lang="fr-CA" dirty="0">
                <a:solidFill>
                  <a:schemeClr val="tx1">
                    <a:lumMod val="50000"/>
                    <a:lumOff val="50000"/>
                  </a:schemeClr>
                </a:solidFill>
              </a:rPr>
              <a:t>, the </a:t>
            </a:r>
            <a:r>
              <a:rPr lang="fr-CA" dirty="0" err="1">
                <a:solidFill>
                  <a:schemeClr val="tx1">
                    <a:lumMod val="50000"/>
                    <a:lumOff val="50000"/>
                  </a:schemeClr>
                </a:solidFill>
              </a:rPr>
              <a:t>traditional</a:t>
            </a:r>
            <a:r>
              <a:rPr lang="fr-CA" dirty="0">
                <a:solidFill>
                  <a:schemeClr val="tx1">
                    <a:lumMod val="50000"/>
                    <a:lumOff val="50000"/>
                  </a:schemeClr>
                </a:solidFill>
              </a:rPr>
              <a:t> and </a:t>
            </a:r>
            <a:r>
              <a:rPr lang="fr-CA" dirty="0" err="1">
                <a:solidFill>
                  <a:schemeClr val="tx1">
                    <a:lumMod val="50000"/>
                    <a:lumOff val="50000"/>
                  </a:schemeClr>
                </a:solidFill>
              </a:rPr>
              <a:t>unceded</a:t>
            </a:r>
            <a:r>
              <a:rPr lang="fr-CA" dirty="0">
                <a:solidFill>
                  <a:schemeClr val="tx1">
                    <a:lumMod val="50000"/>
                    <a:lumOff val="50000"/>
                  </a:schemeClr>
                </a:solidFill>
              </a:rPr>
              <a:t> </a:t>
            </a:r>
            <a:r>
              <a:rPr lang="fr-CA" dirty="0" err="1">
                <a:solidFill>
                  <a:schemeClr val="tx1">
                    <a:lumMod val="50000"/>
                    <a:lumOff val="50000"/>
                  </a:schemeClr>
                </a:solidFill>
              </a:rPr>
              <a:t>territory</a:t>
            </a:r>
            <a:r>
              <a:rPr lang="fr-CA" dirty="0">
                <a:solidFill>
                  <a:schemeClr val="tx1">
                    <a:lumMod val="50000"/>
                    <a:lumOff val="50000"/>
                  </a:schemeClr>
                </a:solidFill>
              </a:rPr>
              <a:t> of the </a:t>
            </a:r>
            <a:r>
              <a:rPr lang="fr-CA" dirty="0" err="1">
                <a:solidFill>
                  <a:schemeClr val="tx1">
                    <a:lumMod val="50000"/>
                    <a:lumOff val="50000"/>
                  </a:schemeClr>
                </a:solidFill>
              </a:rPr>
              <a:t>Secwépemc</a:t>
            </a:r>
            <a:r>
              <a:rPr lang="fr-CA" dirty="0">
                <a:solidFill>
                  <a:schemeClr val="tx1">
                    <a:lumMod val="50000"/>
                    <a:lumOff val="50000"/>
                  </a:schemeClr>
                </a:solidFill>
              </a:rPr>
              <a:t>. The </a:t>
            </a:r>
            <a:r>
              <a:rPr lang="fr-CA" dirty="0" err="1">
                <a:solidFill>
                  <a:schemeClr val="tx1">
                    <a:lumMod val="50000"/>
                    <a:lumOff val="50000"/>
                  </a:schemeClr>
                </a:solidFill>
              </a:rPr>
              <a:t>region</a:t>
            </a:r>
            <a:r>
              <a:rPr lang="fr-CA" dirty="0">
                <a:solidFill>
                  <a:schemeClr val="tx1">
                    <a:lumMod val="50000"/>
                    <a:lumOff val="50000"/>
                  </a:schemeClr>
                </a:solidFill>
              </a:rPr>
              <a:t> TRU serves </a:t>
            </a:r>
            <a:r>
              <a:rPr lang="fr-CA" dirty="0" err="1">
                <a:solidFill>
                  <a:schemeClr val="tx1">
                    <a:lumMod val="50000"/>
                    <a:lumOff val="50000"/>
                  </a:schemeClr>
                </a:solidFill>
              </a:rPr>
              <a:t>also</a:t>
            </a:r>
            <a:r>
              <a:rPr lang="fr-CA" dirty="0">
                <a:solidFill>
                  <a:schemeClr val="tx1">
                    <a:lumMod val="50000"/>
                    <a:lumOff val="50000"/>
                  </a:schemeClr>
                </a:solidFill>
              </a:rPr>
              <a:t> </a:t>
            </a:r>
            <a:r>
              <a:rPr lang="fr-CA" dirty="0" err="1">
                <a:solidFill>
                  <a:schemeClr val="tx1">
                    <a:lumMod val="50000"/>
                    <a:lumOff val="50000"/>
                  </a:schemeClr>
                </a:solidFill>
              </a:rPr>
              <a:t>extends</a:t>
            </a:r>
            <a:r>
              <a:rPr lang="fr-CA" dirty="0">
                <a:solidFill>
                  <a:schemeClr val="tx1">
                    <a:lumMod val="50000"/>
                    <a:lumOff val="50000"/>
                  </a:schemeClr>
                </a:solidFill>
              </a:rPr>
              <a:t> </a:t>
            </a:r>
            <a:r>
              <a:rPr lang="fr-CA" dirty="0" err="1">
                <a:solidFill>
                  <a:schemeClr val="tx1">
                    <a:lumMod val="50000"/>
                    <a:lumOff val="50000"/>
                  </a:schemeClr>
                </a:solidFill>
              </a:rPr>
              <a:t>into</a:t>
            </a:r>
            <a:r>
              <a:rPr lang="fr-CA" dirty="0">
                <a:solidFill>
                  <a:schemeClr val="tx1">
                    <a:lumMod val="50000"/>
                    <a:lumOff val="50000"/>
                  </a:schemeClr>
                </a:solidFill>
              </a:rPr>
              <a:t> the </a:t>
            </a:r>
            <a:r>
              <a:rPr lang="fr-CA" dirty="0" err="1">
                <a:solidFill>
                  <a:schemeClr val="tx1">
                    <a:lumMod val="50000"/>
                    <a:lumOff val="50000"/>
                  </a:schemeClr>
                </a:solidFill>
              </a:rPr>
              <a:t>territories</a:t>
            </a:r>
            <a:r>
              <a:rPr lang="fr-CA" dirty="0">
                <a:solidFill>
                  <a:schemeClr val="tx1">
                    <a:lumMod val="50000"/>
                    <a:lumOff val="50000"/>
                  </a:schemeClr>
                </a:solidFill>
              </a:rPr>
              <a:t> of the </a:t>
            </a:r>
            <a:r>
              <a:rPr lang="fr-CA" dirty="0" err="1">
                <a:solidFill>
                  <a:schemeClr val="tx1">
                    <a:lumMod val="50000"/>
                    <a:lumOff val="50000"/>
                  </a:schemeClr>
                </a:solidFill>
              </a:rPr>
              <a:t>St’át’imc</a:t>
            </a:r>
            <a:r>
              <a:rPr lang="fr-CA" dirty="0">
                <a:solidFill>
                  <a:schemeClr val="tx1">
                    <a:lumMod val="50000"/>
                    <a:lumOff val="50000"/>
                  </a:schemeClr>
                </a:solidFill>
              </a:rPr>
              <a:t>, </a:t>
            </a:r>
            <a:r>
              <a:rPr lang="fr-CA" dirty="0" err="1">
                <a:solidFill>
                  <a:schemeClr val="tx1">
                    <a:lumMod val="50000"/>
                    <a:lumOff val="50000"/>
                  </a:schemeClr>
                </a:solidFill>
              </a:rPr>
              <a:t>Nlaka’pamux</a:t>
            </a:r>
            <a:r>
              <a:rPr lang="fr-CA" dirty="0">
                <a:solidFill>
                  <a:schemeClr val="tx1">
                    <a:lumMod val="50000"/>
                    <a:lumOff val="50000"/>
                  </a:schemeClr>
                </a:solidFill>
              </a:rPr>
              <a:t>, </a:t>
            </a:r>
            <a:r>
              <a:rPr lang="fr-CA" dirty="0" err="1">
                <a:solidFill>
                  <a:schemeClr val="tx1">
                    <a:lumMod val="50000"/>
                    <a:lumOff val="50000"/>
                  </a:schemeClr>
                </a:solidFill>
              </a:rPr>
              <a:t>Tŝilhqot'in</a:t>
            </a:r>
            <a:r>
              <a:rPr lang="fr-CA" dirty="0">
                <a:solidFill>
                  <a:schemeClr val="tx1">
                    <a:lumMod val="50000"/>
                    <a:lumOff val="50000"/>
                  </a:schemeClr>
                </a:solidFill>
              </a:rPr>
              <a:t>, Nuxalk, and Dakelh</a:t>
            </a:r>
          </a:p>
        </p:txBody>
      </p:sp>
      <p:pic>
        <p:nvPicPr>
          <p:cNvPr id="3" name="Picture 2" descr="Author's own photo of Lac du Bois grasslands, north of Kamloops">
            <a:extLst>
              <a:ext uri="{FF2B5EF4-FFF2-40B4-BE49-F238E27FC236}">
                <a16:creationId xmlns:a16="http://schemas.microsoft.com/office/drawing/2014/main" id="{D3F93AF7-9D6B-5379-43FF-7E27DCFCBE94}"/>
              </a:ext>
            </a:extLst>
          </p:cNvPr>
          <p:cNvPicPr>
            <a:picLocks noChangeAspect="1"/>
          </p:cNvPicPr>
          <p:nvPr/>
        </p:nvPicPr>
        <p:blipFill rotWithShape="1">
          <a:blip r:embed="rId2"/>
          <a:srcRect l="12576" r="7743"/>
          <a:stretch/>
        </p:blipFill>
        <p:spPr>
          <a:xfrm>
            <a:off x="5892800" y="1536192"/>
            <a:ext cx="4876800" cy="4590288"/>
          </a:xfrm>
          <a:prstGeom prst="rect">
            <a:avLst/>
          </a:prstGeom>
          <a:noFill/>
        </p:spPr>
      </p:pic>
    </p:spTree>
    <p:extLst>
      <p:ext uri="{BB962C8B-B14F-4D97-AF65-F5344CB8AC3E}">
        <p14:creationId xmlns:p14="http://schemas.microsoft.com/office/powerpoint/2010/main" val="189325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9FAD-63FB-2817-F803-9CC06D644F93}"/>
              </a:ext>
            </a:extLst>
          </p:cNvPr>
          <p:cNvSpPr>
            <a:spLocks noGrp="1"/>
          </p:cNvSpPr>
          <p:nvPr>
            <p:ph type="title"/>
          </p:nvPr>
        </p:nvSpPr>
        <p:spPr/>
        <p:txBody>
          <a:bodyPr/>
          <a:lstStyle/>
          <a:p>
            <a:r>
              <a:rPr lang="en-CA" dirty="0">
                <a:solidFill>
                  <a:schemeClr val="accent4">
                    <a:lumMod val="75000"/>
                  </a:schemeClr>
                </a:solidFill>
              </a:rPr>
              <a:t>Context of this session</a:t>
            </a:r>
          </a:p>
        </p:txBody>
      </p:sp>
      <p:sp>
        <p:nvSpPr>
          <p:cNvPr id="5" name="Content Placeholder 4">
            <a:extLst>
              <a:ext uri="{FF2B5EF4-FFF2-40B4-BE49-F238E27FC236}">
                <a16:creationId xmlns:a16="http://schemas.microsoft.com/office/drawing/2014/main" id="{BF88B8EE-5024-BEA4-0408-AECE46B85BC9}"/>
              </a:ext>
            </a:extLst>
          </p:cNvPr>
          <p:cNvSpPr>
            <a:spLocks noGrp="1"/>
          </p:cNvSpPr>
          <p:nvPr>
            <p:ph idx="1"/>
          </p:nvPr>
        </p:nvSpPr>
        <p:spPr/>
        <p:txBody>
          <a:bodyPr>
            <a:normAutofit fontScale="92500" lnSpcReduction="20000"/>
          </a:bodyPr>
          <a:lstStyle/>
          <a:p>
            <a:r>
              <a:rPr lang="en-US" dirty="0">
                <a:solidFill>
                  <a:schemeClr val="tx1">
                    <a:lumMod val="50000"/>
                    <a:lumOff val="50000"/>
                  </a:schemeClr>
                </a:solidFill>
              </a:rPr>
              <a:t>Much momentum for UDL in higher education over the last 15 years.</a:t>
            </a:r>
          </a:p>
          <a:p>
            <a:r>
              <a:rPr lang="en-US" dirty="0">
                <a:solidFill>
                  <a:schemeClr val="tx1">
                    <a:lumMod val="50000"/>
                    <a:lumOff val="50000"/>
                  </a:schemeClr>
                </a:solidFill>
              </a:rPr>
              <a:t>Growing examples of communities of practice and instructor initiative around UDL in the tertiary sector (Baumann &amp; </a:t>
            </a:r>
            <a:r>
              <a:rPr lang="en-US" dirty="0" err="1">
                <a:solidFill>
                  <a:schemeClr val="tx1">
                    <a:lumMod val="50000"/>
                    <a:lumOff val="50000"/>
                  </a:schemeClr>
                </a:solidFill>
              </a:rPr>
              <a:t>Melle</a:t>
            </a:r>
            <a:r>
              <a:rPr lang="en-US" dirty="0">
                <a:solidFill>
                  <a:schemeClr val="tx1">
                    <a:lumMod val="50000"/>
                    <a:lumOff val="50000"/>
                  </a:schemeClr>
                </a:solidFill>
              </a:rPr>
              <a:t>, 2019; Dalton et al., 2019; Kumar &amp; Wideman, 2014).</a:t>
            </a:r>
          </a:p>
          <a:p>
            <a:r>
              <a:rPr lang="en-US" dirty="0">
                <a:solidFill>
                  <a:schemeClr val="tx1">
                    <a:lumMod val="50000"/>
                    <a:lumOff val="50000"/>
                  </a:schemeClr>
                </a:solidFill>
              </a:rPr>
              <a:t>I have been involved for a decade as a consultant and researcher in examining the benefits of UDL integration for the inclusion of a broad range of diverse learners.</a:t>
            </a:r>
          </a:p>
          <a:p>
            <a:r>
              <a:rPr lang="en-US" dirty="0">
                <a:solidFill>
                  <a:schemeClr val="tx1">
                    <a:lumMod val="50000"/>
                    <a:lumOff val="50000"/>
                  </a:schemeClr>
                </a:solidFill>
              </a:rPr>
              <a:t>With time, there is growing concern that the growth of UDL has not thus far been systemic across institutions or sustainable.  There is urgency in determining UDL priorities across the sector. </a:t>
            </a:r>
          </a:p>
          <a:p>
            <a:r>
              <a:rPr lang="en-US" dirty="0">
                <a:solidFill>
                  <a:schemeClr val="tx1">
                    <a:lumMod val="50000"/>
                    <a:lumOff val="50000"/>
                  </a:schemeClr>
                </a:solidFill>
              </a:rPr>
              <a:t>There seems to be some hesitancy among all stakeholder groups as to how best identify priorities and strategies within the UDL movement.</a:t>
            </a:r>
          </a:p>
          <a:p>
            <a:r>
              <a:rPr lang="en-US" dirty="0">
                <a:solidFill>
                  <a:schemeClr val="tx1">
                    <a:lumMod val="50000"/>
                    <a:lumOff val="50000"/>
                  </a:schemeClr>
                </a:solidFill>
              </a:rPr>
              <a:t>Also absent from literature have been the students themselves. The literature evidences a paucity of literature on student voice and agency within the UDL momentum (Fovet, 2018; </a:t>
            </a:r>
            <a:r>
              <a:rPr lang="en-US" dirty="0" err="1">
                <a:solidFill>
                  <a:schemeClr val="tx1">
                    <a:lumMod val="50000"/>
                    <a:lumOff val="50000"/>
                  </a:schemeClr>
                </a:solidFill>
              </a:rPr>
              <a:t>Lubicz-Nawrocka</a:t>
            </a:r>
            <a:r>
              <a:rPr lang="en-US" dirty="0">
                <a:solidFill>
                  <a:schemeClr val="tx1">
                    <a:lumMod val="50000"/>
                    <a:lumOff val="50000"/>
                  </a:schemeClr>
                </a:solidFill>
              </a:rPr>
              <a:t>, 2022).</a:t>
            </a:r>
          </a:p>
          <a:p>
            <a:r>
              <a:rPr lang="en-US" dirty="0">
                <a:solidFill>
                  <a:schemeClr val="tx1">
                    <a:lumMod val="50000"/>
                    <a:lumOff val="50000"/>
                  </a:schemeClr>
                </a:solidFill>
              </a:rPr>
              <a:t>How best can we include the student voice in this identification of UDL strategic priorities?</a:t>
            </a:r>
          </a:p>
          <a:p>
            <a:r>
              <a:rPr lang="en-US" dirty="0">
                <a:solidFill>
                  <a:schemeClr val="tx1">
                    <a:lumMod val="50000"/>
                    <a:lumOff val="50000"/>
                  </a:schemeClr>
                </a:solidFill>
              </a:rPr>
              <a:t>Acknowledgement that the tertiary sector is broad, complex, multilayered, and highly political. </a:t>
            </a:r>
          </a:p>
          <a:p>
            <a:endParaRPr lang="en-CA" dirty="0">
              <a:solidFill>
                <a:schemeClr val="tx1">
                  <a:lumMod val="50000"/>
                  <a:lumOff val="50000"/>
                </a:schemeClr>
              </a:solidFill>
            </a:endParaRPr>
          </a:p>
        </p:txBody>
      </p:sp>
    </p:spTree>
    <p:extLst>
      <p:ext uri="{BB962C8B-B14F-4D97-AF65-F5344CB8AC3E}">
        <p14:creationId xmlns:p14="http://schemas.microsoft.com/office/powerpoint/2010/main" val="322707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AEAC-FC14-75CF-7321-6EB74E0177A2}"/>
              </a:ext>
            </a:extLst>
          </p:cNvPr>
          <p:cNvSpPr>
            <a:spLocks noGrp="1"/>
          </p:cNvSpPr>
          <p:nvPr>
            <p:ph type="title"/>
          </p:nvPr>
        </p:nvSpPr>
        <p:spPr>
          <a:xfrm>
            <a:off x="609600" y="274638"/>
            <a:ext cx="10160000" cy="1143000"/>
          </a:xfrm>
        </p:spPr>
        <p:txBody>
          <a:bodyPr anchor="ctr">
            <a:normAutofit/>
          </a:bodyPr>
          <a:lstStyle/>
          <a:p>
            <a:r>
              <a:rPr lang="en-CA" dirty="0">
                <a:solidFill>
                  <a:schemeClr val="accent4">
                    <a:lumMod val="75000"/>
                  </a:schemeClr>
                </a:solidFill>
              </a:rPr>
              <a:t>Objectives of the session</a:t>
            </a:r>
          </a:p>
        </p:txBody>
      </p:sp>
      <p:sp>
        <p:nvSpPr>
          <p:cNvPr id="3" name="Content Placeholder 2">
            <a:extLst>
              <a:ext uri="{FF2B5EF4-FFF2-40B4-BE49-F238E27FC236}">
                <a16:creationId xmlns:a16="http://schemas.microsoft.com/office/drawing/2014/main" id="{3ABF2261-DC76-9B96-6A7F-98FFBD465558}"/>
              </a:ext>
            </a:extLst>
          </p:cNvPr>
          <p:cNvSpPr>
            <a:spLocks noGrp="1"/>
          </p:cNvSpPr>
          <p:nvPr>
            <p:ph sz="half" idx="1"/>
          </p:nvPr>
        </p:nvSpPr>
        <p:spPr>
          <a:xfrm>
            <a:off x="609600" y="1536192"/>
            <a:ext cx="4876800" cy="4590288"/>
          </a:xfrm>
        </p:spPr>
        <p:txBody>
          <a:bodyPr>
            <a:normAutofit/>
          </a:bodyPr>
          <a:lstStyle/>
          <a:p>
            <a:r>
              <a:rPr lang="en-CA" dirty="0">
                <a:solidFill>
                  <a:schemeClr val="tx1">
                    <a:lumMod val="50000"/>
                    <a:lumOff val="50000"/>
                  </a:schemeClr>
                </a:solidFill>
              </a:rPr>
              <a:t>Explore the opportunities and challenges that exist in the notion of student-faculty UDL dialogue on priority</a:t>
            </a:r>
          </a:p>
          <a:p>
            <a:r>
              <a:rPr lang="en-CA" dirty="0">
                <a:solidFill>
                  <a:schemeClr val="tx1">
                    <a:lumMod val="50000"/>
                    <a:lumOff val="50000"/>
                  </a:schemeClr>
                </a:solidFill>
              </a:rPr>
              <a:t>Examine if finding consensus between faculty and students on UDL priorities is feasible</a:t>
            </a:r>
          </a:p>
          <a:p>
            <a:r>
              <a:rPr lang="en-CA" dirty="0">
                <a:solidFill>
                  <a:schemeClr val="tx1">
                    <a:lumMod val="50000"/>
                    <a:lumOff val="50000"/>
                  </a:schemeClr>
                </a:solidFill>
              </a:rPr>
              <a:t>Identify some recommendations and take-aways</a:t>
            </a:r>
          </a:p>
          <a:p>
            <a:endParaRPr lang="en-CA" dirty="0">
              <a:solidFill>
                <a:schemeClr val="tx1">
                  <a:lumMod val="50000"/>
                  <a:lumOff val="50000"/>
                </a:schemeClr>
              </a:solidFill>
            </a:endParaRPr>
          </a:p>
          <a:p>
            <a:endParaRPr lang="en-CA" dirty="0"/>
          </a:p>
        </p:txBody>
      </p:sp>
      <p:pic>
        <p:nvPicPr>
          <p:cNvPr id="4" name="Picture 3" descr="Image of a dart on a dartboard, suggesting objectives">
            <a:extLst>
              <a:ext uri="{FF2B5EF4-FFF2-40B4-BE49-F238E27FC236}">
                <a16:creationId xmlns:a16="http://schemas.microsoft.com/office/drawing/2014/main" id="{93FB0233-F23F-11D0-B05A-AAF6F2AE63BD}"/>
              </a:ext>
            </a:extLst>
          </p:cNvPr>
          <p:cNvPicPr>
            <a:picLocks noChangeAspect="1"/>
          </p:cNvPicPr>
          <p:nvPr/>
        </p:nvPicPr>
        <p:blipFill rotWithShape="1">
          <a:blip r:embed="rId2"/>
          <a:srcRect l="12618" r="32934" b="2"/>
          <a:stretch/>
        </p:blipFill>
        <p:spPr>
          <a:xfrm>
            <a:off x="5892800" y="1536192"/>
            <a:ext cx="4876800" cy="4590288"/>
          </a:xfrm>
          <a:prstGeom prst="rect">
            <a:avLst/>
          </a:prstGeom>
          <a:noFill/>
        </p:spPr>
      </p:pic>
    </p:spTree>
    <p:extLst>
      <p:ext uri="{BB962C8B-B14F-4D97-AF65-F5344CB8AC3E}">
        <p14:creationId xmlns:p14="http://schemas.microsoft.com/office/powerpoint/2010/main" val="12665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9DB-A58B-E1E9-9A2C-4D58C81CA229}"/>
              </a:ext>
            </a:extLst>
          </p:cNvPr>
          <p:cNvSpPr>
            <a:spLocks noGrp="1"/>
          </p:cNvSpPr>
          <p:nvPr>
            <p:ph type="title"/>
          </p:nvPr>
        </p:nvSpPr>
        <p:spPr/>
        <p:txBody>
          <a:bodyPr/>
          <a:lstStyle/>
          <a:p>
            <a:r>
              <a:rPr lang="en-US" dirty="0">
                <a:solidFill>
                  <a:schemeClr val="accent4">
                    <a:lumMod val="75000"/>
                  </a:schemeClr>
                </a:solidFill>
              </a:rPr>
              <a:t>A UDL lens on our format</a:t>
            </a:r>
          </a:p>
        </p:txBody>
      </p:sp>
      <p:sp>
        <p:nvSpPr>
          <p:cNvPr id="5" name="Content Placeholder 4">
            <a:extLst>
              <a:ext uri="{FF2B5EF4-FFF2-40B4-BE49-F238E27FC236}">
                <a16:creationId xmlns:a16="http://schemas.microsoft.com/office/drawing/2014/main" id="{7868C42A-8539-3C92-408F-009691BF5753}"/>
              </a:ext>
            </a:extLst>
          </p:cNvPr>
          <p:cNvSpPr>
            <a:spLocks noGrp="1"/>
          </p:cNvSpPr>
          <p:nvPr>
            <p:ph idx="1"/>
          </p:nvPr>
        </p:nvSpPr>
        <p:spPr>
          <a:xfrm>
            <a:off x="609600" y="1318437"/>
            <a:ext cx="10160000" cy="5264925"/>
          </a:xfrm>
        </p:spPr>
        <p:txBody>
          <a:bodyPr>
            <a:normAutofit lnSpcReduction="10000"/>
          </a:bodyPr>
          <a:lstStyle/>
          <a:p>
            <a:r>
              <a:rPr lang="en-US" dirty="0">
                <a:solidFill>
                  <a:schemeClr val="tx1">
                    <a:lumMod val="50000"/>
                    <a:lumOff val="50000"/>
                  </a:schemeClr>
                </a:solidFill>
              </a:rPr>
              <a:t>Genuine hybrid format: This is an online workshop with some 2024 Panorama Conference participants watching the session as a group in a conference breakout room</a:t>
            </a:r>
          </a:p>
          <a:p>
            <a:r>
              <a:rPr lang="en-US" dirty="0">
                <a:solidFill>
                  <a:schemeClr val="tx1">
                    <a:lumMod val="50000"/>
                    <a:lumOff val="50000"/>
                  </a:schemeClr>
                </a:solidFill>
              </a:rPr>
              <a:t>Intention: making the most of opportunities to think, talk, and implement (multiple means of action and expression)</a:t>
            </a:r>
          </a:p>
          <a:p>
            <a:r>
              <a:rPr lang="en-US" dirty="0">
                <a:solidFill>
                  <a:schemeClr val="tx1">
                    <a:lumMod val="50000"/>
                    <a:lumOff val="50000"/>
                  </a:schemeClr>
                </a:solidFill>
              </a:rPr>
              <a:t>We will have an 8-minute breakout activity, as well as two </a:t>
            </a:r>
            <a:r>
              <a:rPr lang="en-US" dirty="0" err="1">
                <a:solidFill>
                  <a:schemeClr val="tx1">
                    <a:lumMod val="50000"/>
                    <a:lumOff val="50000"/>
                  </a:schemeClr>
                </a:solidFill>
              </a:rPr>
              <a:t>Menti</a:t>
            </a:r>
            <a:r>
              <a:rPr lang="en-US" dirty="0">
                <a:solidFill>
                  <a:schemeClr val="tx1">
                    <a:lumMod val="50000"/>
                    <a:lumOff val="50000"/>
                  </a:schemeClr>
                </a:solidFill>
              </a:rPr>
              <a:t> activities [please load </a:t>
            </a:r>
            <a:r>
              <a:rPr lang="en-US" dirty="0">
                <a:solidFill>
                  <a:schemeClr val="tx1">
                    <a:lumMod val="50000"/>
                    <a:lumOff val="50000"/>
                  </a:schemeClr>
                </a:solidFill>
                <a:hlinkClick r:id="rId2">
                  <a:extLst>
                    <a:ext uri="{A12FA001-AC4F-418D-AE19-62706E023703}">
                      <ahyp:hlinkClr xmlns:ahyp="http://schemas.microsoft.com/office/drawing/2018/hyperlinkcolor" val="tx"/>
                    </a:ext>
                  </a:extLst>
                </a:hlinkClick>
              </a:rPr>
              <a:t>www.menti.com</a:t>
            </a:r>
            <a:r>
              <a:rPr lang="en-US" dirty="0">
                <a:solidFill>
                  <a:schemeClr val="tx1">
                    <a:lumMod val="50000"/>
                    <a:lumOff val="50000"/>
                  </a:schemeClr>
                </a:solidFill>
              </a:rPr>
              <a:t> on one of your devices or screens]</a:t>
            </a:r>
          </a:p>
          <a:p>
            <a:r>
              <a:rPr lang="en-US" dirty="0">
                <a:solidFill>
                  <a:schemeClr val="tx1">
                    <a:lumMod val="50000"/>
                    <a:lumOff val="50000"/>
                  </a:schemeClr>
                </a:solidFill>
              </a:rPr>
              <a:t>Multiple means of representation: workshop facilitation, can be combined with face-to-face conversation at the conference, and chats online (@Ffovet on X, @ffovet.bsky.social on </a:t>
            </a:r>
            <a:r>
              <a:rPr lang="en-US" dirty="0" err="1">
                <a:solidFill>
                  <a:schemeClr val="tx1">
                    <a:lumMod val="50000"/>
                    <a:lumOff val="50000"/>
                  </a:schemeClr>
                </a:solidFill>
              </a:rPr>
              <a:t>BueSky</a:t>
            </a:r>
            <a:r>
              <a:rPr lang="en-US" dirty="0">
                <a:solidFill>
                  <a:schemeClr val="tx1">
                    <a:lumMod val="50000"/>
                    <a:lumOff val="50000"/>
                  </a:schemeClr>
                </a:solidFill>
              </a:rPr>
              <a:t>, and also interacting on LinkedIn) + an article on this topic has been submitted for publication and should be available by the summer.</a:t>
            </a:r>
          </a:p>
          <a:p>
            <a:r>
              <a:rPr lang="en-US" dirty="0">
                <a:solidFill>
                  <a:schemeClr val="tx1">
                    <a:lumMod val="50000"/>
                    <a:lumOff val="50000"/>
                  </a:schemeClr>
                </a:solidFill>
              </a:rPr>
              <a:t>Multiples means of engagement: encouraging participants to step out of their professional stance, to adopt a macro lens on their campus stakeholder interactions, to adopt a ‘problem solving hat’ to seek actionable recommendations by the end of the session.    </a:t>
            </a:r>
          </a:p>
          <a:p>
            <a:endParaRPr lang="en-US" dirty="0"/>
          </a:p>
        </p:txBody>
      </p:sp>
    </p:spTree>
    <p:extLst>
      <p:ext uri="{BB962C8B-B14F-4D97-AF65-F5344CB8AC3E}">
        <p14:creationId xmlns:p14="http://schemas.microsoft.com/office/powerpoint/2010/main" val="238619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CF3B-91FB-1D47-8445-711232C2BB34}"/>
              </a:ext>
            </a:extLst>
          </p:cNvPr>
          <p:cNvSpPr>
            <a:spLocks noGrp="1"/>
          </p:cNvSpPr>
          <p:nvPr>
            <p:ph type="title"/>
          </p:nvPr>
        </p:nvSpPr>
        <p:spPr>
          <a:xfrm>
            <a:off x="609600" y="274638"/>
            <a:ext cx="10160000" cy="1143000"/>
          </a:xfrm>
        </p:spPr>
        <p:txBody>
          <a:bodyPr anchor="ctr">
            <a:normAutofit/>
          </a:bodyPr>
          <a:lstStyle/>
          <a:p>
            <a:r>
              <a:rPr lang="en-US" dirty="0">
                <a:solidFill>
                  <a:schemeClr val="accent4">
                    <a:lumMod val="75000"/>
                  </a:schemeClr>
                </a:solidFill>
              </a:rPr>
              <a:t>Background to this workshop</a:t>
            </a:r>
          </a:p>
        </p:txBody>
      </p:sp>
      <p:sp>
        <p:nvSpPr>
          <p:cNvPr id="5" name="Content Placeholder 4">
            <a:extLst>
              <a:ext uri="{FF2B5EF4-FFF2-40B4-BE49-F238E27FC236}">
                <a16:creationId xmlns:a16="http://schemas.microsoft.com/office/drawing/2014/main" id="{C691255C-C4A8-85C9-4FD2-4F5F113511E4}"/>
              </a:ext>
            </a:extLst>
          </p:cNvPr>
          <p:cNvSpPr>
            <a:spLocks noGrp="1"/>
          </p:cNvSpPr>
          <p:nvPr>
            <p:ph sz="half" idx="1"/>
          </p:nvPr>
        </p:nvSpPr>
        <p:spPr>
          <a:xfrm>
            <a:off x="350874" y="1417638"/>
            <a:ext cx="6049926" cy="5270241"/>
          </a:xfrm>
        </p:spPr>
        <p:txBody>
          <a:bodyPr>
            <a:normAutofit fontScale="77500" lnSpcReduction="20000"/>
          </a:bodyPr>
          <a:lstStyle/>
          <a:p>
            <a:pPr>
              <a:lnSpc>
                <a:spcPct val="90000"/>
              </a:lnSpc>
            </a:pPr>
            <a:r>
              <a:rPr lang="en-US" dirty="0">
                <a:solidFill>
                  <a:schemeClr val="tx1">
                    <a:lumMod val="50000"/>
                    <a:lumOff val="50000"/>
                  </a:schemeClr>
                </a:solidFill>
              </a:rPr>
              <a:t>Will be grounding many of my facilitation remarks in a study I recently completed.</a:t>
            </a:r>
          </a:p>
          <a:p>
            <a:pPr>
              <a:lnSpc>
                <a:spcPct val="90000"/>
              </a:lnSpc>
            </a:pPr>
            <a:r>
              <a:rPr lang="en-US" dirty="0">
                <a:solidFill>
                  <a:schemeClr val="tx1">
                    <a:lumMod val="50000"/>
                    <a:lumOff val="50000"/>
                  </a:schemeClr>
                </a:solidFill>
              </a:rPr>
              <a:t>Create an institutional UDL CoP, in parallel with a student discussion circle on UDL</a:t>
            </a:r>
          </a:p>
          <a:p>
            <a:pPr>
              <a:lnSpc>
                <a:spcPct val="90000"/>
              </a:lnSpc>
            </a:pPr>
            <a:r>
              <a:rPr lang="en-US" dirty="0">
                <a:solidFill>
                  <a:schemeClr val="tx1">
                    <a:lumMod val="50000"/>
                    <a:lumOff val="50000"/>
                  </a:schemeClr>
                </a:solidFill>
              </a:rPr>
              <a:t>Carry out semi-directive interviews with faculty and students already involved with some aspects of UDL development/ promotion</a:t>
            </a:r>
          </a:p>
          <a:p>
            <a:pPr>
              <a:lnSpc>
                <a:spcPct val="90000"/>
              </a:lnSpc>
            </a:pPr>
            <a:r>
              <a:rPr lang="en-US" dirty="0">
                <a:solidFill>
                  <a:schemeClr val="tx1">
                    <a:lumMod val="50000"/>
                    <a:lumOff val="50000"/>
                  </a:schemeClr>
                </a:solidFill>
              </a:rPr>
              <a:t>Wrap up with a student-faculty focus group to document the extent to which dialogue was possible around UDL priorities within T&amp;L.</a:t>
            </a:r>
          </a:p>
          <a:p>
            <a:pPr>
              <a:lnSpc>
                <a:spcPct val="90000"/>
              </a:lnSpc>
            </a:pPr>
            <a:r>
              <a:rPr lang="en-US" dirty="0">
                <a:solidFill>
                  <a:schemeClr val="tx1">
                    <a:lumMod val="50000"/>
                    <a:lumOff val="50000"/>
                  </a:schemeClr>
                </a:solidFill>
              </a:rPr>
              <a:t>Deeply grounded in action-research tradition as the aim was to (</a:t>
            </a:r>
            <a:r>
              <a:rPr lang="en-US" dirty="0" err="1">
                <a:solidFill>
                  <a:schemeClr val="tx1">
                    <a:lumMod val="50000"/>
                    <a:lumOff val="50000"/>
                  </a:schemeClr>
                </a:solidFill>
              </a:rPr>
              <a:t>i</a:t>
            </a:r>
            <a:r>
              <a:rPr lang="en-US" dirty="0">
                <a:solidFill>
                  <a:schemeClr val="tx1">
                    <a:lumMod val="50000"/>
                    <a:lumOff val="50000"/>
                  </a:schemeClr>
                </a:solidFill>
              </a:rPr>
              <a:t>) create lasting frameworks that outlast the study itself, and (ii) empower students and amplify their voice within the UDL literature/ on the campus in question.</a:t>
            </a:r>
          </a:p>
          <a:p>
            <a:pPr>
              <a:lnSpc>
                <a:spcPct val="90000"/>
              </a:lnSpc>
            </a:pPr>
            <a:r>
              <a:rPr lang="en-US" dirty="0">
                <a:solidFill>
                  <a:schemeClr val="tx1">
                    <a:lumMod val="50000"/>
                    <a:lumOff val="50000"/>
                  </a:schemeClr>
                </a:solidFill>
              </a:rPr>
              <a:t>Supported by TRU CELT Teaching Innovation Grant</a:t>
            </a:r>
          </a:p>
          <a:p>
            <a:pPr>
              <a:lnSpc>
                <a:spcPct val="90000"/>
              </a:lnSpc>
            </a:pPr>
            <a:endParaRPr lang="en-US" sz="1800" dirty="0"/>
          </a:p>
        </p:txBody>
      </p:sp>
      <p:pic>
        <p:nvPicPr>
          <p:cNvPr id="6" name="Picture 5" descr="Image of a hand holding a looking glass.  Suggests a process of research and connects to the text on this slide on the methodological process followed by this study">
            <a:extLst>
              <a:ext uri="{FF2B5EF4-FFF2-40B4-BE49-F238E27FC236}">
                <a16:creationId xmlns:a16="http://schemas.microsoft.com/office/drawing/2014/main" id="{9EE9917E-11DC-A0E2-72CD-08DBCD0392CE}"/>
              </a:ext>
            </a:extLst>
          </p:cNvPr>
          <p:cNvPicPr>
            <a:picLocks noChangeAspect="1"/>
          </p:cNvPicPr>
          <p:nvPr/>
        </p:nvPicPr>
        <p:blipFill rotWithShape="1">
          <a:blip r:embed="rId2"/>
          <a:srcRect r="131" b="-2"/>
          <a:stretch/>
        </p:blipFill>
        <p:spPr>
          <a:xfrm>
            <a:off x="6591019" y="1892595"/>
            <a:ext cx="3583158" cy="3372647"/>
          </a:xfrm>
          <a:prstGeom prst="rect">
            <a:avLst/>
          </a:prstGeom>
          <a:noFill/>
        </p:spPr>
      </p:pic>
    </p:spTree>
    <p:extLst>
      <p:ext uri="{BB962C8B-B14F-4D97-AF65-F5344CB8AC3E}">
        <p14:creationId xmlns:p14="http://schemas.microsoft.com/office/powerpoint/2010/main" val="134258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C5BE-ED64-BC9C-8D1D-6B382F9ACCD2}"/>
              </a:ext>
            </a:extLst>
          </p:cNvPr>
          <p:cNvSpPr>
            <a:spLocks noGrp="1"/>
          </p:cNvSpPr>
          <p:nvPr>
            <p:ph type="title"/>
          </p:nvPr>
        </p:nvSpPr>
        <p:spPr>
          <a:xfrm>
            <a:off x="609600" y="274638"/>
            <a:ext cx="10160000" cy="1143000"/>
          </a:xfrm>
        </p:spPr>
        <p:txBody>
          <a:bodyPr anchor="ctr">
            <a:normAutofit/>
          </a:bodyPr>
          <a:lstStyle/>
          <a:p>
            <a:pPr>
              <a:lnSpc>
                <a:spcPct val="90000"/>
              </a:lnSpc>
            </a:pPr>
            <a:r>
              <a:rPr lang="en-US" sz="3600" dirty="0">
                <a:solidFill>
                  <a:schemeClr val="accent4">
                    <a:lumMod val="75000"/>
                  </a:schemeClr>
                </a:solidFill>
              </a:rPr>
              <a:t>Creating an authentic faculty-student dialogue around UDL priorities: a utopia?</a:t>
            </a:r>
          </a:p>
        </p:txBody>
      </p:sp>
      <p:sp>
        <p:nvSpPr>
          <p:cNvPr id="5" name="Content Placeholder 4">
            <a:extLst>
              <a:ext uri="{FF2B5EF4-FFF2-40B4-BE49-F238E27FC236}">
                <a16:creationId xmlns:a16="http://schemas.microsoft.com/office/drawing/2014/main" id="{BD886D16-6998-E0E3-2509-A8057BA879FA}"/>
              </a:ext>
            </a:extLst>
          </p:cNvPr>
          <p:cNvSpPr>
            <a:spLocks noGrp="1"/>
          </p:cNvSpPr>
          <p:nvPr>
            <p:ph sz="half" idx="1"/>
          </p:nvPr>
        </p:nvSpPr>
        <p:spPr>
          <a:xfrm>
            <a:off x="609600" y="1417638"/>
            <a:ext cx="4876800" cy="5165724"/>
          </a:xfrm>
        </p:spPr>
        <p:txBody>
          <a:bodyPr>
            <a:noAutofit/>
          </a:bodyPr>
          <a:lstStyle/>
          <a:p>
            <a:pPr>
              <a:lnSpc>
                <a:spcPct val="90000"/>
              </a:lnSpc>
            </a:pPr>
            <a:r>
              <a:rPr lang="en-US" sz="2400" dirty="0">
                <a:solidFill>
                  <a:schemeClr val="tx1">
                    <a:lumMod val="50000"/>
                    <a:lumOff val="50000"/>
                  </a:schemeClr>
                </a:solidFill>
              </a:rPr>
              <a:t>The immediate suggestion in response to the lack of student agency and voice in the UDL discourse, is to trigger more student-faculty dialogue regarding UDL priorities.</a:t>
            </a:r>
          </a:p>
          <a:p>
            <a:pPr>
              <a:lnSpc>
                <a:spcPct val="90000"/>
              </a:lnSpc>
            </a:pPr>
            <a:r>
              <a:rPr lang="en-US" sz="2400" dirty="0">
                <a:solidFill>
                  <a:schemeClr val="tx1">
                    <a:lumMod val="50000"/>
                    <a:lumOff val="50000"/>
                  </a:schemeClr>
                </a:solidFill>
              </a:rPr>
              <a:t>Is this perhaps thornier and more challenging than we think?</a:t>
            </a:r>
          </a:p>
          <a:p>
            <a:pPr>
              <a:lnSpc>
                <a:spcPct val="90000"/>
              </a:lnSpc>
            </a:pPr>
            <a:r>
              <a:rPr lang="en-US" sz="2400" dirty="0">
                <a:solidFill>
                  <a:schemeClr val="tx1">
                    <a:lumMod val="50000"/>
                    <a:lumOff val="50000"/>
                  </a:schemeClr>
                </a:solidFill>
              </a:rPr>
              <a:t>We will break away for 8 minutes for groups to quickly </a:t>
            </a:r>
            <a:r>
              <a:rPr lang="en-US" sz="2400" b="1" dirty="0">
                <a:solidFill>
                  <a:schemeClr val="tx1">
                    <a:lumMod val="50000"/>
                    <a:lumOff val="50000"/>
                  </a:schemeClr>
                </a:solidFill>
              </a:rPr>
              <a:t>discuss their perspectives on:</a:t>
            </a:r>
          </a:p>
          <a:p>
            <a:pPr marL="114300" indent="0">
              <a:lnSpc>
                <a:spcPct val="90000"/>
              </a:lnSpc>
              <a:buNone/>
            </a:pPr>
            <a:r>
              <a:rPr lang="en-US" sz="2400" b="1" dirty="0">
                <a:solidFill>
                  <a:schemeClr val="tx1">
                    <a:lumMod val="50000"/>
                    <a:lumOff val="50000"/>
                  </a:schemeClr>
                </a:solidFill>
              </a:rPr>
              <a:t>- the viability of such dialogues</a:t>
            </a:r>
          </a:p>
          <a:p>
            <a:pPr marL="114300" indent="0">
              <a:lnSpc>
                <a:spcPct val="90000"/>
              </a:lnSpc>
              <a:buNone/>
            </a:pPr>
            <a:r>
              <a:rPr lang="en-US" sz="2400" b="1" dirty="0">
                <a:solidFill>
                  <a:schemeClr val="tx1">
                    <a:lumMod val="50000"/>
                    <a:lumOff val="50000"/>
                  </a:schemeClr>
                </a:solidFill>
              </a:rPr>
              <a:t>- the existence of specific hurdles to such authentic dialogue on design</a:t>
            </a:r>
          </a:p>
          <a:p>
            <a:pPr marL="114300" indent="0">
              <a:lnSpc>
                <a:spcPct val="90000"/>
              </a:lnSpc>
              <a:buNone/>
            </a:pPr>
            <a:r>
              <a:rPr lang="en-US" sz="2400" dirty="0">
                <a:solidFill>
                  <a:schemeClr val="tx1">
                    <a:lumMod val="50000"/>
                    <a:lumOff val="50000"/>
                  </a:schemeClr>
                </a:solidFill>
              </a:rPr>
              <a:t> </a:t>
            </a:r>
          </a:p>
        </p:txBody>
      </p:sp>
      <p:pic>
        <p:nvPicPr>
          <p:cNvPr id="6" name="Picture 5" descr="A group of people in groups holding signs that say 'meeting'.  Suggests breakaway activities  ">
            <a:extLst>
              <a:ext uri="{FF2B5EF4-FFF2-40B4-BE49-F238E27FC236}">
                <a16:creationId xmlns:a16="http://schemas.microsoft.com/office/drawing/2014/main" id="{E6E5E4B5-3902-2DEA-D48B-2227D579C58B}"/>
              </a:ext>
            </a:extLst>
          </p:cNvPr>
          <p:cNvPicPr>
            <a:picLocks noChangeAspect="1"/>
          </p:cNvPicPr>
          <p:nvPr/>
        </p:nvPicPr>
        <p:blipFill rotWithShape="1">
          <a:blip r:embed="rId2"/>
          <a:srcRect r="4964" b="-1"/>
          <a:stretch/>
        </p:blipFill>
        <p:spPr>
          <a:xfrm>
            <a:off x="5892800" y="1536192"/>
            <a:ext cx="4876800" cy="4590288"/>
          </a:xfrm>
          <a:prstGeom prst="rect">
            <a:avLst/>
          </a:prstGeom>
          <a:noFill/>
        </p:spPr>
      </p:pic>
    </p:spTree>
    <p:extLst>
      <p:ext uri="{BB962C8B-B14F-4D97-AF65-F5344CB8AC3E}">
        <p14:creationId xmlns:p14="http://schemas.microsoft.com/office/powerpoint/2010/main" val="324845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A73C-F7B6-A98A-5292-C94FDD57AC36}"/>
              </a:ext>
            </a:extLst>
          </p:cNvPr>
          <p:cNvSpPr>
            <a:spLocks noGrp="1"/>
          </p:cNvSpPr>
          <p:nvPr>
            <p:ph type="title"/>
          </p:nvPr>
        </p:nvSpPr>
        <p:spPr>
          <a:xfrm>
            <a:off x="609600" y="274638"/>
            <a:ext cx="10160000" cy="1143000"/>
          </a:xfrm>
        </p:spPr>
        <p:txBody>
          <a:bodyPr anchor="ctr">
            <a:normAutofit/>
          </a:bodyPr>
          <a:lstStyle/>
          <a:p>
            <a:r>
              <a:rPr lang="en-US" dirty="0">
                <a:solidFill>
                  <a:schemeClr val="accent4">
                    <a:lumMod val="75000"/>
                  </a:schemeClr>
                </a:solidFill>
              </a:rPr>
              <a:t>Debrief on the activity</a:t>
            </a:r>
          </a:p>
        </p:txBody>
      </p:sp>
      <p:sp>
        <p:nvSpPr>
          <p:cNvPr id="5" name="Content Placeholder 4">
            <a:extLst>
              <a:ext uri="{FF2B5EF4-FFF2-40B4-BE49-F238E27FC236}">
                <a16:creationId xmlns:a16="http://schemas.microsoft.com/office/drawing/2014/main" id="{CEA3D036-BD41-6D11-03F6-FEBCC2E583E5}"/>
              </a:ext>
            </a:extLst>
          </p:cNvPr>
          <p:cNvSpPr>
            <a:spLocks noGrp="1"/>
          </p:cNvSpPr>
          <p:nvPr>
            <p:ph sz="half" idx="1"/>
          </p:nvPr>
        </p:nvSpPr>
        <p:spPr>
          <a:xfrm>
            <a:off x="609600" y="1536192"/>
            <a:ext cx="4876800" cy="4590288"/>
          </a:xfrm>
        </p:spPr>
        <p:txBody>
          <a:bodyPr>
            <a:normAutofit/>
          </a:bodyPr>
          <a:lstStyle/>
          <a:p>
            <a:r>
              <a:rPr lang="en-US" dirty="0">
                <a:solidFill>
                  <a:schemeClr val="tx1">
                    <a:lumMod val="50000"/>
                    <a:lumOff val="50000"/>
                  </a:schemeClr>
                </a:solidFill>
              </a:rPr>
              <a:t>Did any group representative want to highlight some of the discussions that took place or share their key elements of reflection?</a:t>
            </a:r>
          </a:p>
        </p:txBody>
      </p:sp>
      <p:pic>
        <p:nvPicPr>
          <p:cNvPr id="1026" name="Picture 2" descr="Word 'debrief' appearing on an image of a notepad with pencil ">
            <a:extLst>
              <a:ext uri="{FF2B5EF4-FFF2-40B4-BE49-F238E27FC236}">
                <a16:creationId xmlns:a16="http://schemas.microsoft.com/office/drawing/2014/main" id="{56B326C5-E9D5-8850-16A9-B26DC55DF8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2800" y="2532967"/>
            <a:ext cx="4876800" cy="2596737"/>
          </a:xfrm>
          <a:prstGeom prst="rect">
            <a:avLst/>
          </a:prstGeom>
          <a:solidFill>
            <a:srgbClr val="FFFFFF"/>
          </a:solidFill>
        </p:spPr>
      </p:pic>
    </p:spTree>
    <p:extLst>
      <p:ext uri="{BB962C8B-B14F-4D97-AF65-F5344CB8AC3E}">
        <p14:creationId xmlns:p14="http://schemas.microsoft.com/office/powerpoint/2010/main" val="3945432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8FD8BA7-C146-49A0-B0CB-277A09398FF9}" vid="{8436376E-50B6-465B-9F97-84456659DE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13641</TotalTime>
  <Words>2374</Words>
  <Application>Microsoft Office PowerPoint</Application>
  <PresentationFormat>Widescreen</PresentationFormat>
  <Paragraphs>131</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Cambria</vt:lpstr>
      <vt:lpstr>Times New Roman</vt:lpstr>
      <vt:lpstr>Verdana</vt:lpstr>
      <vt:lpstr>Adjacency</vt:lpstr>
      <vt:lpstr>Traditional Acknowledgement</vt:lpstr>
      <vt:lpstr>At the intersection of stakeholder perspectives: facilitating a faculty and student dialogue on UDL priorities</vt:lpstr>
      <vt:lpstr>Abstract</vt:lpstr>
      <vt:lpstr>Land Acknowledgement</vt:lpstr>
      <vt:lpstr>Context of this session</vt:lpstr>
      <vt:lpstr>Objectives of the session</vt:lpstr>
      <vt:lpstr>A UDL lens on our format</vt:lpstr>
      <vt:lpstr>Background to this workshop</vt:lpstr>
      <vt:lpstr>Creating an authentic faculty-student dialogue around UDL priorities: a utopia?</vt:lpstr>
      <vt:lpstr>Debrief on the activity</vt:lpstr>
      <vt:lpstr>Some lessons from the study highlighted here</vt:lpstr>
      <vt:lpstr>Some lessons from the study highlighted here (contd.)</vt:lpstr>
      <vt:lpstr>Some lessons from the study highlighted here (contd.)</vt:lpstr>
      <vt:lpstr>Some lessons from the study highlighted here (contd.)</vt:lpstr>
      <vt:lpstr>Finding consensus</vt:lpstr>
      <vt:lpstr>My own views – informed by the findings of this recent study </vt:lpstr>
      <vt:lpstr>In a nutshell</vt:lpstr>
      <vt:lpstr>In a nutshell (contd.)</vt:lpstr>
      <vt:lpstr>Setting actionable objectives</vt:lpstr>
      <vt:lpstr>Identifying recommendations and take-aways</vt:lpstr>
      <vt:lpstr>Identifying recommendations and take-aways (contd.)</vt:lpstr>
      <vt:lpstr>Questions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FOVET</dc:creator>
  <cp:lastModifiedBy>Frederic Fovet</cp:lastModifiedBy>
  <cp:revision>326</cp:revision>
  <dcterms:created xsi:type="dcterms:W3CDTF">2016-01-05T17:31:38Z</dcterms:created>
  <dcterms:modified xsi:type="dcterms:W3CDTF">2024-03-19T13:53:51Z</dcterms:modified>
</cp:coreProperties>
</file>