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0.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36" r:id="rId6"/>
    <p:sldId id="257" r:id="rId7"/>
    <p:sldId id="352" r:id="rId8"/>
    <p:sldId id="360" r:id="rId9"/>
    <p:sldId id="353" r:id="rId10"/>
    <p:sldId id="356" r:id="rId11"/>
    <p:sldId id="270" r:id="rId12"/>
    <p:sldId id="324" r:id="rId13"/>
    <p:sldId id="327" r:id="rId14"/>
    <p:sldId id="264" r:id="rId15"/>
    <p:sldId id="263" r:id="rId16"/>
    <p:sldId id="302" r:id="rId17"/>
    <p:sldId id="304" r:id="rId18"/>
    <p:sldId id="311" r:id="rId19"/>
    <p:sldId id="334" r:id="rId20"/>
    <p:sldId id="30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5F"/>
    <a:srgbClr val="6C979E"/>
    <a:srgbClr val="0097D7"/>
    <a:srgbClr val="6E5093"/>
    <a:srgbClr val="09A145"/>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19F33-827A-4921-92E8-7B3F84607B7F}" v="17" dt="2024-02-09T13:47:57.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70" autoAdjust="0"/>
  </p:normalViewPr>
  <p:slideViewPr>
    <p:cSldViewPr snapToGrid="0">
      <p:cViewPr varScale="1">
        <p:scale>
          <a:sx n="48" d="100"/>
          <a:sy n="48" d="100"/>
        </p:scale>
        <p:origin x="134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Healy" userId="a1f625c0-373c-4e1d-92b3-a7af82e336c9" providerId="ADAL" clId="{F2F19F33-827A-4921-92E8-7B3F84607B7F}"/>
    <pc:docChg chg="custSel delSld modSld sldOrd">
      <pc:chgData name="Richard Healy" userId="a1f625c0-373c-4e1d-92b3-a7af82e336c9" providerId="ADAL" clId="{F2F19F33-827A-4921-92E8-7B3F84607B7F}" dt="2024-02-09T13:48:14.589" v="966" actId="2696"/>
      <pc:docMkLst>
        <pc:docMk/>
      </pc:docMkLst>
      <pc:sldChg chg="modSp mod">
        <pc:chgData name="Richard Healy" userId="a1f625c0-373c-4e1d-92b3-a7af82e336c9" providerId="ADAL" clId="{F2F19F33-827A-4921-92E8-7B3F84607B7F}" dt="2024-02-09T10:00:54.553" v="29" actId="20577"/>
        <pc:sldMkLst>
          <pc:docMk/>
          <pc:sldMk cId="3458079187" sldId="256"/>
        </pc:sldMkLst>
        <pc:spChg chg="mod">
          <ac:chgData name="Richard Healy" userId="a1f625c0-373c-4e1d-92b3-a7af82e336c9" providerId="ADAL" clId="{F2F19F33-827A-4921-92E8-7B3F84607B7F}" dt="2024-02-09T10:00:54.553" v="29" actId="20577"/>
          <ac:spMkLst>
            <pc:docMk/>
            <pc:sldMk cId="3458079187" sldId="256"/>
            <ac:spMk id="3" creationId="{00000000-0000-0000-0000-000000000000}"/>
          </ac:spMkLst>
        </pc:spChg>
      </pc:sldChg>
      <pc:sldChg chg="modSp mod modNotesTx">
        <pc:chgData name="Richard Healy" userId="a1f625c0-373c-4e1d-92b3-a7af82e336c9" providerId="ADAL" clId="{F2F19F33-827A-4921-92E8-7B3F84607B7F}" dt="2024-02-09T10:11:32.948" v="292" actId="5793"/>
        <pc:sldMkLst>
          <pc:docMk/>
          <pc:sldMk cId="1565828517" sldId="257"/>
        </pc:sldMkLst>
        <pc:spChg chg="mod">
          <ac:chgData name="Richard Healy" userId="a1f625c0-373c-4e1d-92b3-a7af82e336c9" providerId="ADAL" clId="{F2F19F33-827A-4921-92E8-7B3F84607B7F}" dt="2024-02-09T10:04:40.271" v="51" actId="1076"/>
          <ac:spMkLst>
            <pc:docMk/>
            <pc:sldMk cId="1565828517" sldId="257"/>
            <ac:spMk id="10" creationId="{98EE964E-F3E2-8F22-BBB6-E6B0B522F3A6}"/>
          </ac:spMkLst>
        </pc:spChg>
      </pc:sldChg>
      <pc:sldChg chg="modSp mod">
        <pc:chgData name="Richard Healy" userId="a1f625c0-373c-4e1d-92b3-a7af82e336c9" providerId="ADAL" clId="{F2F19F33-827A-4921-92E8-7B3F84607B7F}" dt="2024-02-09T13:48:04.916" v="965" actId="113"/>
        <pc:sldMkLst>
          <pc:docMk/>
          <pc:sldMk cId="2728053334" sldId="263"/>
        </pc:sldMkLst>
        <pc:spChg chg="mod">
          <ac:chgData name="Richard Healy" userId="a1f625c0-373c-4e1d-92b3-a7af82e336c9" providerId="ADAL" clId="{F2F19F33-827A-4921-92E8-7B3F84607B7F}" dt="2024-02-09T13:48:04.916" v="965" actId="113"/>
          <ac:spMkLst>
            <pc:docMk/>
            <pc:sldMk cId="2728053334" sldId="263"/>
            <ac:spMk id="2" creationId="{4305408B-E173-4C7A-B115-02C88393343C}"/>
          </ac:spMkLst>
        </pc:spChg>
      </pc:sldChg>
      <pc:sldChg chg="modNotesTx">
        <pc:chgData name="Richard Healy" userId="a1f625c0-373c-4e1d-92b3-a7af82e336c9" providerId="ADAL" clId="{F2F19F33-827A-4921-92E8-7B3F84607B7F}" dt="2024-02-09T10:25:37.965" v="510" actId="20577"/>
        <pc:sldMkLst>
          <pc:docMk/>
          <pc:sldMk cId="855130532" sldId="302"/>
        </pc:sldMkLst>
      </pc:sldChg>
      <pc:sldChg chg="modSp mod">
        <pc:chgData name="Richard Healy" userId="a1f625c0-373c-4e1d-92b3-a7af82e336c9" providerId="ADAL" clId="{F2F19F33-827A-4921-92E8-7B3F84607B7F}" dt="2024-02-09T10:58:38.521" v="511" actId="20577"/>
        <pc:sldMkLst>
          <pc:docMk/>
          <pc:sldMk cId="2679269113" sldId="309"/>
        </pc:sldMkLst>
        <pc:spChg chg="mod">
          <ac:chgData name="Richard Healy" userId="a1f625c0-373c-4e1d-92b3-a7af82e336c9" providerId="ADAL" clId="{F2F19F33-827A-4921-92E8-7B3F84607B7F}" dt="2024-02-09T10:58:38.521" v="511" actId="20577"/>
          <ac:spMkLst>
            <pc:docMk/>
            <pc:sldMk cId="2679269113" sldId="309"/>
            <ac:spMk id="3" creationId="{00000000-0000-0000-0000-000000000000}"/>
          </ac:spMkLst>
        </pc:spChg>
      </pc:sldChg>
      <pc:sldChg chg="modSp mod modNotesTx">
        <pc:chgData name="Richard Healy" userId="a1f625c0-373c-4e1d-92b3-a7af82e336c9" providerId="ADAL" clId="{F2F19F33-827A-4921-92E8-7B3F84607B7F}" dt="2024-02-09T10:23:16.359" v="454" actId="12"/>
        <pc:sldMkLst>
          <pc:docMk/>
          <pc:sldMk cId="3868005052" sldId="311"/>
        </pc:sldMkLst>
        <pc:spChg chg="mod">
          <ac:chgData name="Richard Healy" userId="a1f625c0-373c-4e1d-92b3-a7af82e336c9" providerId="ADAL" clId="{F2F19F33-827A-4921-92E8-7B3F84607B7F}" dt="2024-02-09T10:18:55.976" v="294" actId="113"/>
          <ac:spMkLst>
            <pc:docMk/>
            <pc:sldMk cId="3868005052" sldId="311"/>
            <ac:spMk id="2" creationId="{457D9443-9B1A-470E-8560-77CE75054ADE}"/>
          </ac:spMkLst>
        </pc:spChg>
        <pc:spChg chg="mod">
          <ac:chgData name="Richard Healy" userId="a1f625c0-373c-4e1d-92b3-a7af82e336c9" providerId="ADAL" clId="{F2F19F33-827A-4921-92E8-7B3F84607B7F}" dt="2024-02-09T10:21:03.051" v="416" actId="207"/>
          <ac:spMkLst>
            <pc:docMk/>
            <pc:sldMk cId="3868005052" sldId="311"/>
            <ac:spMk id="3" creationId="{3AF8D443-7960-4B9E-9422-9CC5AC2D2BE5}"/>
          </ac:spMkLst>
        </pc:spChg>
      </pc:sldChg>
      <pc:sldChg chg="modSp mod modNotesTx">
        <pc:chgData name="Richard Healy" userId="a1f625c0-373c-4e1d-92b3-a7af82e336c9" providerId="ADAL" clId="{F2F19F33-827A-4921-92E8-7B3F84607B7F}" dt="2024-02-09T11:45:52.049" v="762" actId="20577"/>
        <pc:sldMkLst>
          <pc:docMk/>
          <pc:sldMk cId="1982440022" sldId="352"/>
        </pc:sldMkLst>
        <pc:spChg chg="mod">
          <ac:chgData name="Richard Healy" userId="a1f625c0-373c-4e1d-92b3-a7af82e336c9" providerId="ADAL" clId="{F2F19F33-827A-4921-92E8-7B3F84607B7F}" dt="2024-02-09T11:03:26.998" v="537" actId="207"/>
          <ac:spMkLst>
            <pc:docMk/>
            <pc:sldMk cId="1982440022" sldId="352"/>
            <ac:spMk id="2" creationId="{6C5D38FB-41B9-4E08-2202-575B18092E3F}"/>
          </ac:spMkLst>
        </pc:spChg>
        <pc:spChg chg="mod">
          <ac:chgData name="Richard Healy" userId="a1f625c0-373c-4e1d-92b3-a7af82e336c9" providerId="ADAL" clId="{F2F19F33-827A-4921-92E8-7B3F84607B7F}" dt="2024-02-09T11:45:52.049" v="762" actId="20577"/>
          <ac:spMkLst>
            <pc:docMk/>
            <pc:sldMk cId="1982440022" sldId="352"/>
            <ac:spMk id="3" creationId="{32E54DA7-55DF-CFB7-47E9-1DD8A1C41652}"/>
          </ac:spMkLst>
        </pc:spChg>
      </pc:sldChg>
      <pc:sldChg chg="addSp delSp modSp mod ord setBg">
        <pc:chgData name="Richard Healy" userId="a1f625c0-373c-4e1d-92b3-a7af82e336c9" providerId="ADAL" clId="{F2F19F33-827A-4921-92E8-7B3F84607B7F}" dt="2024-02-09T11:52:32.660" v="963" actId="20577"/>
        <pc:sldMkLst>
          <pc:docMk/>
          <pc:sldMk cId="1430971561" sldId="353"/>
        </pc:sldMkLst>
        <pc:spChg chg="mod">
          <ac:chgData name="Richard Healy" userId="a1f625c0-373c-4e1d-92b3-a7af82e336c9" providerId="ADAL" clId="{F2F19F33-827A-4921-92E8-7B3F84607B7F}" dt="2024-02-09T11:50:59.273" v="778" actId="207"/>
          <ac:spMkLst>
            <pc:docMk/>
            <pc:sldMk cId="1430971561" sldId="353"/>
            <ac:spMk id="2" creationId="{3A006946-4185-43A2-A697-395021E0A764}"/>
          </ac:spMkLst>
        </pc:spChg>
        <pc:spChg chg="mod">
          <ac:chgData name="Richard Healy" userId="a1f625c0-373c-4e1d-92b3-a7af82e336c9" providerId="ADAL" clId="{F2F19F33-827A-4921-92E8-7B3F84607B7F}" dt="2024-02-09T11:52:32.660" v="963" actId="20577"/>
          <ac:spMkLst>
            <pc:docMk/>
            <pc:sldMk cId="1430971561" sldId="353"/>
            <ac:spMk id="3" creationId="{19E1DB99-EEA8-4F6D-B37A-066890925C80}"/>
          </ac:spMkLst>
        </pc:spChg>
        <pc:spChg chg="add">
          <ac:chgData name="Richard Healy" userId="a1f625c0-373c-4e1d-92b3-a7af82e336c9" providerId="ADAL" clId="{F2F19F33-827A-4921-92E8-7B3F84607B7F}" dt="2024-02-09T11:50:54.792" v="777" actId="26606"/>
          <ac:spMkLst>
            <pc:docMk/>
            <pc:sldMk cId="1430971561" sldId="353"/>
            <ac:spMk id="11" creationId="{F13C74B1-5B17-4795-BED0-7140497B445A}"/>
          </ac:spMkLst>
        </pc:spChg>
        <pc:spChg chg="add">
          <ac:chgData name="Richard Healy" userId="a1f625c0-373c-4e1d-92b3-a7af82e336c9" providerId="ADAL" clId="{F2F19F33-827A-4921-92E8-7B3F84607B7F}" dt="2024-02-09T11:50:54.792" v="777" actId="26606"/>
          <ac:spMkLst>
            <pc:docMk/>
            <pc:sldMk cId="1430971561" sldId="353"/>
            <ac:spMk id="13" creationId="{D4974D33-8DC5-464E-8C6D-BE58F0669C17}"/>
          </ac:spMkLst>
        </pc:spChg>
        <pc:picChg chg="del">
          <ac:chgData name="Richard Healy" userId="a1f625c0-373c-4e1d-92b3-a7af82e336c9" providerId="ADAL" clId="{F2F19F33-827A-4921-92E8-7B3F84607B7F}" dt="2024-02-09T11:50:34.661" v="772" actId="478"/>
          <ac:picMkLst>
            <pc:docMk/>
            <pc:sldMk cId="1430971561" sldId="353"/>
            <ac:picMk id="5" creationId="{24A14C4C-A470-4D42-966D-8453E8B155E2}"/>
          </ac:picMkLst>
        </pc:picChg>
        <pc:picChg chg="add mod">
          <ac:chgData name="Richard Healy" userId="a1f625c0-373c-4e1d-92b3-a7af82e336c9" providerId="ADAL" clId="{F2F19F33-827A-4921-92E8-7B3F84607B7F}" dt="2024-02-09T11:52:04.761" v="962" actId="962"/>
          <ac:picMkLst>
            <pc:docMk/>
            <pc:sldMk cId="1430971561" sldId="353"/>
            <ac:picMk id="6" creationId="{9436C751-3473-9461-E647-0F42E526A5AF}"/>
          </ac:picMkLst>
        </pc:picChg>
      </pc:sldChg>
      <pc:sldChg chg="modSp mod">
        <pc:chgData name="Richard Healy" userId="a1f625c0-373c-4e1d-92b3-a7af82e336c9" providerId="ADAL" clId="{F2F19F33-827A-4921-92E8-7B3F84607B7F}" dt="2024-02-09T11:01:41.744" v="528" actId="20577"/>
        <pc:sldMkLst>
          <pc:docMk/>
          <pc:sldMk cId="2324245590" sldId="356"/>
        </pc:sldMkLst>
        <pc:spChg chg="mod">
          <ac:chgData name="Richard Healy" userId="a1f625c0-373c-4e1d-92b3-a7af82e336c9" providerId="ADAL" clId="{F2F19F33-827A-4921-92E8-7B3F84607B7F}" dt="2024-02-09T11:01:41.744" v="528" actId="20577"/>
          <ac:spMkLst>
            <pc:docMk/>
            <pc:sldMk cId="2324245590" sldId="356"/>
            <ac:spMk id="2" creationId="{3A006946-4185-43A2-A697-395021E0A764}"/>
          </ac:spMkLst>
        </pc:spChg>
        <pc:spChg chg="mod">
          <ac:chgData name="Richard Healy" userId="a1f625c0-373c-4e1d-92b3-a7af82e336c9" providerId="ADAL" clId="{F2F19F33-827A-4921-92E8-7B3F84607B7F}" dt="2024-02-09T10:59:11.859" v="513" actId="403"/>
          <ac:spMkLst>
            <pc:docMk/>
            <pc:sldMk cId="2324245590" sldId="356"/>
            <ac:spMk id="3" creationId="{19E1DB99-EEA8-4F6D-B37A-066890925C80}"/>
          </ac:spMkLst>
        </pc:spChg>
      </pc:sldChg>
      <pc:sldChg chg="del">
        <pc:chgData name="Richard Healy" userId="a1f625c0-373c-4e1d-92b3-a7af82e336c9" providerId="ADAL" clId="{F2F19F33-827A-4921-92E8-7B3F84607B7F}" dt="2024-02-09T13:48:14.589" v="966" actId="2696"/>
        <pc:sldMkLst>
          <pc:docMk/>
          <pc:sldMk cId="1852134448" sldId="358"/>
        </pc:sldMkLst>
      </pc:sldChg>
      <pc:sldChg chg="modNotesTx">
        <pc:chgData name="Richard Healy" userId="a1f625c0-373c-4e1d-92b3-a7af82e336c9" providerId="ADAL" clId="{F2F19F33-827A-4921-92E8-7B3F84607B7F}" dt="2024-02-09T11:39:21.609" v="619" actId="12"/>
        <pc:sldMkLst>
          <pc:docMk/>
          <pc:sldMk cId="4028258691" sldId="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r>
              <a:rPr lang="en-US"/>
              <a:t>“The most accessible learning experience for me is when a course/programme is…”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F0000"/>
            </a:solidFill>
            <a:ln>
              <a:noFill/>
            </a:ln>
            <a:effectLst/>
          </c:spPr>
          <c:invertIfNegative val="0"/>
          <c:dPt>
            <c:idx val="0"/>
            <c:invertIfNegative val="0"/>
            <c:bubble3D val="0"/>
            <c:spPr>
              <a:solidFill>
                <a:srgbClr val="FFC000">
                  <a:lumMod val="60000"/>
                  <a:lumOff val="40000"/>
                </a:srgbClr>
              </a:solidFill>
              <a:ln>
                <a:noFill/>
              </a:ln>
              <a:effectLst/>
            </c:spPr>
            <c:extLst>
              <c:ext xmlns:c16="http://schemas.microsoft.com/office/drawing/2014/chart" uri="{C3380CC4-5D6E-409C-BE32-E72D297353CC}">
                <c16:uniqueId val="{00000001-F02A-492C-A021-12F7EE5535F1}"/>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9-C1E1-47E5-A2C7-BC77B30B4F85}"/>
              </c:ext>
            </c:extLst>
          </c:dPt>
          <c:dPt>
            <c:idx val="2"/>
            <c:invertIfNegative val="0"/>
            <c:bubble3D val="0"/>
            <c:spPr>
              <a:solidFill>
                <a:srgbClr val="FF8585"/>
              </a:solidFill>
              <a:ln>
                <a:noFill/>
              </a:ln>
              <a:effectLst/>
            </c:spPr>
            <c:extLst>
              <c:ext xmlns:c16="http://schemas.microsoft.com/office/drawing/2014/chart" uri="{C3380CC4-5D6E-409C-BE32-E72D297353CC}">
                <c16:uniqueId val="{00000003-F02A-492C-A021-12F7EE5535F1}"/>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accessibility!$A$141:$A$143</c:f>
              <c:strCache>
                <c:ptCount val="3"/>
                <c:pt idx="0">
                  <c:v>Mostly In-Person</c:v>
                </c:pt>
                <c:pt idx="1">
                  <c:v>Blended</c:v>
                </c:pt>
                <c:pt idx="2">
                  <c:v>Mostly Online</c:v>
                </c:pt>
              </c:strCache>
            </c:strRef>
          </c:cat>
          <c:val>
            <c:numRef>
              <c:f>accessibility!$B$141:$B$143</c:f>
              <c:numCache>
                <c:formatCode>0%</c:formatCode>
                <c:ptCount val="3"/>
                <c:pt idx="0">
                  <c:v>0.33</c:v>
                </c:pt>
                <c:pt idx="1">
                  <c:v>0.51</c:v>
                </c:pt>
                <c:pt idx="2">
                  <c:v>0.16</c:v>
                </c:pt>
              </c:numCache>
            </c:numRef>
          </c:val>
          <c:extLst>
            <c:ext xmlns:c16="http://schemas.microsoft.com/office/drawing/2014/chart" uri="{C3380CC4-5D6E-409C-BE32-E72D297353CC}">
              <c16:uniqueId val="{00000008-F02A-492C-A021-12F7EE5535F1}"/>
            </c:ext>
          </c:extLst>
        </c:ser>
        <c:dLbls>
          <c:showLegendKey val="0"/>
          <c:showVal val="0"/>
          <c:showCatName val="0"/>
          <c:showSerName val="0"/>
          <c:showPercent val="0"/>
          <c:showBubbleSize val="0"/>
        </c:dLbls>
        <c:gapWidth val="182"/>
        <c:axId val="130374655"/>
        <c:axId val="130374239"/>
      </c:barChart>
      <c:catAx>
        <c:axId val="130374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130374239"/>
        <c:crosses val="autoZero"/>
        <c:auto val="1"/>
        <c:lblAlgn val="ctr"/>
        <c:lblOffset val="100"/>
        <c:noMultiLvlLbl val="0"/>
      </c:catAx>
      <c:valAx>
        <c:axId val="1303742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130374655"/>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95000"/>
                    <a:lumOff val="5000"/>
                  </a:schemeClr>
                </a:solidFill>
                <a:latin typeface="+mn-lt"/>
                <a:ea typeface="+mn-ea"/>
                <a:cs typeface="+mn-cs"/>
              </a:defRPr>
            </a:pPr>
            <a:r>
              <a:rPr lang="en-IE" sz="2000"/>
              <a:t>My lecturers/teachers have considered accessibility in the learning materials they are providing me with, data from 2021 &amp; 2022</a:t>
            </a:r>
          </a:p>
        </c:rich>
      </c:tx>
      <c:layout>
        <c:manualLayout>
          <c:xMode val="edge"/>
          <c:yMode val="edge"/>
          <c:x val="0.1054956689911247"/>
          <c:y val="1.530349902713470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bar"/>
        <c:grouping val="clustered"/>
        <c:varyColors val="0"/>
        <c:ser>
          <c:idx val="0"/>
          <c:order val="0"/>
          <c:tx>
            <c:strRef>
              <c:f>accessibility!$C$315</c:f>
              <c:strCache>
                <c:ptCount val="1"/>
                <c:pt idx="0">
                  <c:v>2022</c:v>
                </c:pt>
              </c:strCache>
            </c:strRef>
          </c:tx>
          <c:spPr>
            <a:solidFill>
              <a:srgbClr val="00AAA6"/>
            </a:solidFill>
            <a:ln>
              <a:noFill/>
            </a:ln>
            <a:effectLst/>
          </c:spPr>
          <c:invertIfNegative val="0"/>
          <c:dPt>
            <c:idx val="1"/>
            <c:invertIfNegative val="0"/>
            <c:bubble3D val="0"/>
            <c:spPr>
              <a:solidFill>
                <a:srgbClr val="00AAA6"/>
              </a:solidFill>
              <a:ln>
                <a:noFill/>
              </a:ln>
              <a:effectLst/>
            </c:spPr>
            <c:extLst>
              <c:ext xmlns:c16="http://schemas.microsoft.com/office/drawing/2014/chart" uri="{C3380CC4-5D6E-409C-BE32-E72D297353CC}">
                <c16:uniqueId val="{00000001-068D-44AF-A048-418AEDEBBA1E}"/>
              </c:ext>
            </c:extLst>
          </c:dPt>
          <c:dPt>
            <c:idx val="2"/>
            <c:invertIfNegative val="0"/>
            <c:bubble3D val="0"/>
            <c:spPr>
              <a:solidFill>
                <a:srgbClr val="00AAA6"/>
              </a:solidFill>
              <a:ln>
                <a:noFill/>
              </a:ln>
              <a:effectLst/>
            </c:spPr>
            <c:extLst>
              <c:ext xmlns:c16="http://schemas.microsoft.com/office/drawing/2014/chart" uri="{C3380CC4-5D6E-409C-BE32-E72D297353CC}">
                <c16:uniqueId val="{00000003-068D-44AF-A048-418AEDEBBA1E}"/>
              </c:ext>
            </c:extLst>
          </c:dPt>
          <c:dPt>
            <c:idx val="3"/>
            <c:invertIfNegative val="0"/>
            <c:bubble3D val="0"/>
            <c:spPr>
              <a:solidFill>
                <a:srgbClr val="00AAA6"/>
              </a:solidFill>
              <a:ln>
                <a:noFill/>
              </a:ln>
              <a:effectLst/>
            </c:spPr>
            <c:extLst>
              <c:ext xmlns:c16="http://schemas.microsoft.com/office/drawing/2014/chart" uri="{C3380CC4-5D6E-409C-BE32-E72D297353CC}">
                <c16:uniqueId val="{00000005-068D-44AF-A048-418AEDEBBA1E}"/>
              </c:ext>
            </c:extLst>
          </c:dPt>
          <c:dPt>
            <c:idx val="4"/>
            <c:invertIfNegative val="0"/>
            <c:bubble3D val="0"/>
            <c:spPr>
              <a:solidFill>
                <a:srgbClr val="00AAA6"/>
              </a:solidFill>
              <a:ln>
                <a:noFill/>
              </a:ln>
              <a:effectLst/>
            </c:spPr>
            <c:extLst>
              <c:ext xmlns:c16="http://schemas.microsoft.com/office/drawing/2014/chart" uri="{C3380CC4-5D6E-409C-BE32-E72D297353CC}">
                <c16:uniqueId val="{00000007-068D-44AF-A048-418AEDEBBA1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accessibility!$D$314:$H$314</c:f>
              <c:strCache>
                <c:ptCount val="5"/>
                <c:pt idx="0">
                  <c:v>Strongly disagree </c:v>
                </c:pt>
                <c:pt idx="1">
                  <c:v>Disagree </c:v>
                </c:pt>
                <c:pt idx="2">
                  <c:v>Neither agree nor disagree </c:v>
                </c:pt>
                <c:pt idx="3">
                  <c:v>Agree </c:v>
                </c:pt>
                <c:pt idx="4">
                  <c:v>Strongly agree </c:v>
                </c:pt>
              </c:strCache>
            </c:strRef>
          </c:cat>
          <c:val>
            <c:numRef>
              <c:f>accessibility!$D$315:$H$315</c:f>
              <c:numCache>
                <c:formatCode>0%</c:formatCode>
                <c:ptCount val="5"/>
                <c:pt idx="0">
                  <c:v>0.14119999999999999</c:v>
                </c:pt>
                <c:pt idx="1">
                  <c:v>0.25990000000000002</c:v>
                </c:pt>
                <c:pt idx="2">
                  <c:v>0.2994</c:v>
                </c:pt>
                <c:pt idx="3">
                  <c:v>0.2316</c:v>
                </c:pt>
                <c:pt idx="4">
                  <c:v>6.7799999999999999E-2</c:v>
                </c:pt>
              </c:numCache>
            </c:numRef>
          </c:val>
          <c:extLst>
            <c:ext xmlns:c16="http://schemas.microsoft.com/office/drawing/2014/chart" uri="{C3380CC4-5D6E-409C-BE32-E72D297353CC}">
              <c16:uniqueId val="{00000008-068D-44AF-A048-418AEDEBBA1E}"/>
            </c:ext>
          </c:extLst>
        </c:ser>
        <c:ser>
          <c:idx val="1"/>
          <c:order val="1"/>
          <c:tx>
            <c:strRef>
              <c:f>accessibility!$C$316</c:f>
              <c:strCache>
                <c:ptCount val="1"/>
                <c:pt idx="0">
                  <c:v>2021</c:v>
                </c:pt>
              </c:strCache>
            </c:strRef>
          </c:tx>
          <c:spPr>
            <a:solidFill>
              <a:srgbClr val="EEB5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accessibility!$D$314:$H$314</c:f>
              <c:strCache>
                <c:ptCount val="5"/>
                <c:pt idx="0">
                  <c:v>Strongly disagree </c:v>
                </c:pt>
                <c:pt idx="1">
                  <c:v>Disagree </c:v>
                </c:pt>
                <c:pt idx="2">
                  <c:v>Neither agree nor disagree </c:v>
                </c:pt>
                <c:pt idx="3">
                  <c:v>Agree </c:v>
                </c:pt>
                <c:pt idx="4">
                  <c:v>Strongly agree </c:v>
                </c:pt>
              </c:strCache>
            </c:strRef>
          </c:cat>
          <c:val>
            <c:numRef>
              <c:f>accessibility!$D$316:$H$316</c:f>
              <c:numCache>
                <c:formatCode>0%</c:formatCode>
                <c:ptCount val="5"/>
                <c:pt idx="0">
                  <c:v>0.09</c:v>
                </c:pt>
                <c:pt idx="1">
                  <c:v>0.19</c:v>
                </c:pt>
                <c:pt idx="2">
                  <c:v>0.25</c:v>
                </c:pt>
                <c:pt idx="3">
                  <c:v>0.34</c:v>
                </c:pt>
                <c:pt idx="4">
                  <c:v>0.13</c:v>
                </c:pt>
              </c:numCache>
            </c:numRef>
          </c:val>
          <c:extLst>
            <c:ext xmlns:c16="http://schemas.microsoft.com/office/drawing/2014/chart" uri="{C3380CC4-5D6E-409C-BE32-E72D297353CC}">
              <c16:uniqueId val="{00000009-068D-44AF-A048-418AEDEBBA1E}"/>
            </c:ext>
          </c:extLst>
        </c:ser>
        <c:dLbls>
          <c:dLblPos val="outEnd"/>
          <c:showLegendKey val="0"/>
          <c:showVal val="1"/>
          <c:showCatName val="0"/>
          <c:showSerName val="0"/>
          <c:showPercent val="0"/>
          <c:showBubbleSize val="0"/>
        </c:dLbls>
        <c:gapWidth val="182"/>
        <c:axId val="778025592"/>
        <c:axId val="642185904"/>
      </c:barChart>
      <c:catAx>
        <c:axId val="77802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642185904"/>
        <c:crosses val="autoZero"/>
        <c:auto val="1"/>
        <c:lblAlgn val="ctr"/>
        <c:lblOffset val="100"/>
        <c:noMultiLvlLbl val="0"/>
      </c:catAx>
      <c:valAx>
        <c:axId val="642185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778025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lumMod val="95000"/>
              <a:lumOff val="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a:t>In recent months, have you had any choice in whether you attend your classes/learning activities online or face to face?</a:t>
            </a:r>
            <a:endParaRPr lang="en-IE"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EC0-4773-B31D-1A5D08B4B76F}"/>
              </c:ext>
            </c:extLst>
          </c:dPt>
          <c:dPt>
            <c:idx val="1"/>
            <c:invertIfNegative val="0"/>
            <c:bubble3D val="0"/>
            <c:spPr>
              <a:solidFill>
                <a:srgbClr val="FFC000"/>
              </a:solidFill>
              <a:ln>
                <a:noFill/>
              </a:ln>
              <a:effectLst/>
            </c:spPr>
            <c:extLst>
              <c:ext xmlns:c16="http://schemas.microsoft.com/office/drawing/2014/chart" uri="{C3380CC4-5D6E-409C-BE32-E72D297353CC}">
                <c16:uniqueId val="{00000003-2EC0-4773-B31D-1A5D08B4B76F}"/>
              </c:ext>
            </c:extLst>
          </c:dPt>
          <c:dPt>
            <c:idx val="2"/>
            <c:invertIfNegative val="0"/>
            <c:bubble3D val="0"/>
            <c:spPr>
              <a:solidFill>
                <a:srgbClr val="00B050"/>
              </a:solidFill>
              <a:ln>
                <a:noFill/>
              </a:ln>
              <a:effectLst/>
            </c:spPr>
            <c:extLst>
              <c:ext xmlns:c16="http://schemas.microsoft.com/office/drawing/2014/chart" uri="{C3380CC4-5D6E-409C-BE32-E72D297353CC}">
                <c16:uniqueId val="{00000005-2EC0-4773-B31D-1A5D08B4B76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from survey monkey.xlsx]demolearning mode'!$A$61:$A$63</c:f>
              <c:strCache>
                <c:ptCount val="3"/>
                <c:pt idx="0">
                  <c:v>Offered no choice</c:v>
                </c:pt>
                <c:pt idx="1">
                  <c:v>Offered some choice</c:v>
                </c:pt>
                <c:pt idx="2">
                  <c:v>Offered full choice</c:v>
                </c:pt>
              </c:strCache>
            </c:strRef>
          </c:cat>
          <c:val>
            <c:numRef>
              <c:f>'[graphs from survey monkey.xlsx]demolearning mode'!$B$61:$B$63</c:f>
              <c:numCache>
                <c:formatCode>0.00%</c:formatCode>
                <c:ptCount val="3"/>
                <c:pt idx="0">
                  <c:v>0.55379999999999996</c:v>
                </c:pt>
                <c:pt idx="1">
                  <c:v>0.371</c:v>
                </c:pt>
                <c:pt idx="2">
                  <c:v>7.5300000000000006E-2</c:v>
                </c:pt>
              </c:numCache>
            </c:numRef>
          </c:val>
          <c:extLst>
            <c:ext xmlns:c16="http://schemas.microsoft.com/office/drawing/2014/chart" uri="{C3380CC4-5D6E-409C-BE32-E72D297353CC}">
              <c16:uniqueId val="{00000006-2EC0-4773-B31D-1A5D08B4B76F}"/>
            </c:ext>
          </c:extLst>
        </c:ser>
        <c:dLbls>
          <c:dLblPos val="outEnd"/>
          <c:showLegendKey val="0"/>
          <c:showVal val="1"/>
          <c:showCatName val="0"/>
          <c:showSerName val="0"/>
          <c:showPercent val="0"/>
          <c:showBubbleSize val="0"/>
        </c:dLbls>
        <c:gapWidth val="182"/>
        <c:axId val="1541989600"/>
        <c:axId val="1541990848"/>
      </c:barChart>
      <c:catAx>
        <c:axId val="1541989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541990848"/>
        <c:crosses val="autoZero"/>
        <c:auto val="1"/>
        <c:lblAlgn val="ctr"/>
        <c:lblOffset val="100"/>
        <c:noMultiLvlLbl val="0"/>
      </c:catAx>
      <c:valAx>
        <c:axId val="1541990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54198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cap="all" baseline="0">
                <a:effectLst/>
              </a:rPr>
              <a:t>Which of the following best describes how your course/programme has been delivered recently?</a:t>
            </a:r>
          </a:p>
        </c:rich>
      </c:tx>
      <c:layout>
        <c:manualLayout>
          <c:xMode val="edge"/>
          <c:yMode val="edge"/>
          <c:x val="0.13345822397200349"/>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4AC-4D3E-A3A1-04D2ADA7F4CD}"/>
              </c:ext>
            </c:extLst>
          </c:dPt>
          <c:dPt>
            <c:idx val="2"/>
            <c:invertIfNegative val="0"/>
            <c:bubble3D val="0"/>
            <c:spPr>
              <a:solidFill>
                <a:srgbClr val="09A145"/>
              </a:solidFill>
              <a:ln>
                <a:noFill/>
              </a:ln>
              <a:effectLst/>
            </c:spPr>
            <c:extLst>
              <c:ext xmlns:c16="http://schemas.microsoft.com/office/drawing/2014/chart" uri="{C3380CC4-5D6E-409C-BE32-E72D297353CC}">
                <c16:uniqueId val="{00000000-94AC-4D3E-A3A1-04D2ADA7F4C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from survey monkey.xlsx]demolearning mode'!$A$45:$A$47</c:f>
              <c:strCache>
                <c:ptCount val="3"/>
                <c:pt idx="0">
                  <c:v>mostly/completely delivered online</c:v>
                </c:pt>
                <c:pt idx="1">
                  <c:v>a mix of in-person and online learning activities</c:v>
                </c:pt>
                <c:pt idx="2">
                  <c:v>mostly/completely delivered face to face in-person</c:v>
                </c:pt>
              </c:strCache>
            </c:strRef>
          </c:cat>
          <c:val>
            <c:numRef>
              <c:f>'[graphs from survey monkey.xlsx]demolearning mode'!$B$45:$B$47</c:f>
              <c:numCache>
                <c:formatCode>0%</c:formatCode>
                <c:ptCount val="3"/>
                <c:pt idx="0">
                  <c:v>0.14000000000000001</c:v>
                </c:pt>
                <c:pt idx="1">
                  <c:v>0.33329999999999999</c:v>
                </c:pt>
                <c:pt idx="2">
                  <c:v>0.53</c:v>
                </c:pt>
              </c:numCache>
            </c:numRef>
          </c:val>
          <c:extLst>
            <c:ext xmlns:c16="http://schemas.microsoft.com/office/drawing/2014/chart" uri="{C3380CC4-5D6E-409C-BE32-E72D297353CC}">
              <c16:uniqueId val="{00000000-74D9-4B67-9208-84BDE43FC699}"/>
            </c:ext>
          </c:extLst>
        </c:ser>
        <c:dLbls>
          <c:showLegendKey val="0"/>
          <c:showVal val="0"/>
          <c:showCatName val="0"/>
          <c:showSerName val="0"/>
          <c:showPercent val="0"/>
          <c:showBubbleSize val="0"/>
        </c:dLbls>
        <c:gapWidth val="182"/>
        <c:axId val="1398113584"/>
        <c:axId val="1398099856"/>
      </c:barChart>
      <c:catAx>
        <c:axId val="139811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98099856"/>
        <c:crosses val="autoZero"/>
        <c:auto val="1"/>
        <c:lblAlgn val="ctr"/>
        <c:lblOffset val="100"/>
        <c:noMultiLvlLbl val="0"/>
      </c:catAx>
      <c:valAx>
        <c:axId val="1398099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811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7A73D-8D0B-4E57-ABF3-518405A76D04}" type="datetimeFigureOut">
              <a:rPr lang="en-IE" smtClean="0"/>
              <a:t>09/02/2024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2654-B49D-4875-A03B-2B93728FB097}" type="slidenum">
              <a:rPr lang="en-IE" smtClean="0"/>
              <a:t>‹#›</a:t>
            </a:fld>
            <a:endParaRPr lang="en-IE"/>
          </a:p>
        </p:txBody>
      </p:sp>
    </p:spTree>
    <p:extLst>
      <p:ext uri="{BB962C8B-B14F-4D97-AF65-F5344CB8AC3E}">
        <p14:creationId xmlns:p14="http://schemas.microsoft.com/office/powerpoint/2010/main" val="5630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b="1" dirty="0"/>
              <a:t>Diversification and changing narratives </a:t>
            </a:r>
            <a:r>
              <a:rPr lang="en-GB" dirty="0"/>
              <a:t>would usually be long term </a:t>
            </a:r>
            <a:r>
              <a:rPr lang="en-GB" dirty="0" err="1"/>
              <a:t>research..</a:t>
            </a:r>
            <a:r>
              <a:rPr lang="en-GB" b="1" dirty="0" err="1"/>
              <a:t>doesn’t</a:t>
            </a:r>
            <a:r>
              <a:rPr lang="en-GB" b="1" dirty="0"/>
              <a:t> occur in a vacuum</a:t>
            </a:r>
            <a:r>
              <a:rPr lang="en-GB" dirty="0"/>
              <a:t>, rather it is linked to broader</a:t>
            </a:r>
            <a:r>
              <a:rPr lang="en-GB" b="1" dirty="0"/>
              <a:t> economic, cultural and societal contexts. </a:t>
            </a:r>
            <a:r>
              <a:rPr lang="en-GB" dirty="0"/>
              <a:t>Lockdown enabled researchers to explore </a:t>
            </a:r>
            <a:r>
              <a:rPr lang="en-GB" dirty="0" err="1"/>
              <a:t>diversity..and</a:t>
            </a:r>
            <a:r>
              <a:rPr lang="en-GB" dirty="0"/>
              <a:t> the response of educators over a short period of time. </a:t>
            </a:r>
          </a:p>
          <a:p>
            <a:pPr marL="342900" indent="-342900">
              <a:buFont typeface="Arial" panose="020B0604020202020204" pitchFamily="34" charset="0"/>
              <a:buChar char="•"/>
            </a:pPr>
            <a:r>
              <a:rPr lang="en-GB" dirty="0"/>
              <a:t>Changing Landscapes was the last of three reports that unpacked the experience of disabled students, during and immediately after “lockdown learning”.</a:t>
            </a:r>
          </a:p>
          <a:p>
            <a:pPr marL="342900" indent="-342900">
              <a:buFont typeface="Arial" panose="020B0604020202020204" pitchFamily="34" charset="0"/>
              <a:buChar char="•"/>
            </a:pPr>
            <a:r>
              <a:rPr lang="en-IE" dirty="0"/>
              <a:t>3 Lockdown/Post Lockdown Studies of Disabled Student Experience:</a:t>
            </a:r>
          </a:p>
          <a:p>
            <a:pPr marL="0" indent="0">
              <a:buNone/>
            </a:pPr>
            <a:endParaRPr lang="en-IE" dirty="0"/>
          </a:p>
          <a:p>
            <a:pPr lvl="1"/>
            <a:r>
              <a:rPr lang="en-IE" sz="3200" dirty="0"/>
              <a:t>Apr 20 – Survey – 601 participants</a:t>
            </a:r>
          </a:p>
          <a:p>
            <a:pPr lvl="1"/>
            <a:r>
              <a:rPr lang="en-IE" sz="3200" dirty="0"/>
              <a:t>Apr 21 – Survey – 729 participants</a:t>
            </a:r>
          </a:p>
          <a:p>
            <a:pPr lvl="1"/>
            <a:r>
              <a:rPr lang="en-IE" sz="3200" dirty="0"/>
              <a:t>Apr-Sept 22, Survey (175) and Qualitative Interviews (9)</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1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new research suggests that despite students becoming more comfortable, confident and now preferring blended learning, there has been a slow creep back to pre pandemic norms ands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EBC62-DA09-4DD3-8BA0-9FE67F8A83C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2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EBC62-DA09-4DD3-8BA0-9FE67F8A83C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78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quotes that provide an overview of changing experiences</a:t>
            </a:r>
          </a:p>
          <a:p>
            <a:r>
              <a:rPr lang="en-GB" dirty="0"/>
              <a:t>For a short period, innovative teaching, UDL, increased emphasis on accessibility and flexibility became more common.</a:t>
            </a:r>
          </a:p>
          <a:p>
            <a:r>
              <a:rPr lang="en-GB" dirty="0"/>
              <a:t>Improving accounts suggests that educators were becoming more competent/skilled at inclusive teaching.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1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83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A recent report by the HEA states that the number of mature students (37%), students with children (11%) and disabled students (273% increase) have all increased substantially since 2007.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More students are now employed and there has also been a significant increase in the hours students work, arguably due to the continued rise in the cost of living, (HEA, 2023).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If tertiary education is to respond to this adequately, through the establishing of accessible pathways both into and through education for these students, blended learning should be developed, and its practice retained.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This should be accompanied by UDL. It is imperative that the structure of courses and programmes reflect societal change, thus making the attainment of high demand qualifications accessible for all.</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8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This presentation explores the changing experiences of accessibility, both during and post-COVID.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Also explores the capabilities, practices and culture (Student Success) of educators, in responding to abrupt, demanding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UDL mention—AHEAD are vocal advocates…examine the increased use…</a:t>
            </a:r>
          </a:p>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3</a:t>
            </a:fld>
            <a:endParaRPr lang="en-IE"/>
          </a:p>
        </p:txBody>
      </p:sp>
    </p:spTree>
    <p:extLst>
      <p:ext uri="{BB962C8B-B14F-4D97-AF65-F5344CB8AC3E}">
        <p14:creationId xmlns:p14="http://schemas.microsoft.com/office/powerpoint/2010/main" val="262443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WHY IS PANDEMIC RESEARCH RELEVANT TO UDL???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 </a:t>
            </a:r>
            <a:r>
              <a:rPr lang="en-GB" dirty="0"/>
              <a:t>UDL was magnified during the Pandemic. Many of the </a:t>
            </a:r>
            <a:r>
              <a:rPr lang="en-GB" b="1" dirty="0"/>
              <a:t>innovative teaching practices </a:t>
            </a:r>
            <a:r>
              <a:rPr lang="en-GB" dirty="0"/>
              <a:t>that were employed to overcome the many challenges synonymous with lockdown learning were </a:t>
            </a:r>
            <a:r>
              <a:rPr lang="en-GB" b="1" dirty="0"/>
              <a:t>conducive with UDL</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 </a:t>
            </a:r>
            <a:r>
              <a:rPr lang="en-GB" dirty="0"/>
              <a:t>Shift from traditional learning to online (abrupt) and the return…post lockdown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n-IE" sz="1200" dirty="0">
                <a:effectLst/>
                <a:latin typeface="Calibri" panose="020F0502020204030204" pitchFamily="34" charset="0"/>
                <a:ea typeface="Calibri" panose="020F0502020204030204" pitchFamily="34" charset="0"/>
                <a:cs typeface="Times New Roman" panose="02020603050405020304" pitchFamily="18" charset="0"/>
              </a:rPr>
              <a:t>Learners naturally have </a:t>
            </a:r>
            <a:r>
              <a:rPr lang="en-IE" sz="1200" b="1" dirty="0">
                <a:effectLst/>
                <a:latin typeface="Calibri" panose="020F0502020204030204" pitchFamily="34" charset="0"/>
                <a:ea typeface="Calibri" panose="020F0502020204030204" pitchFamily="34" charset="0"/>
                <a:cs typeface="Times New Roman" panose="02020603050405020304" pitchFamily="18" charset="0"/>
              </a:rPr>
              <a:t>different characteristics, preferences, needs, and abilities</a:t>
            </a:r>
            <a:r>
              <a:rPr lang="en-IE" sz="1200" dirty="0">
                <a:effectLst/>
                <a:latin typeface="Calibri" panose="020F0502020204030204" pitchFamily="34" charset="0"/>
                <a:ea typeface="Calibri" panose="020F0502020204030204" pitchFamily="34" charset="0"/>
                <a:cs typeface="Times New Roman" panose="02020603050405020304" pitchFamily="18" charset="0"/>
              </a:rPr>
              <a:t>. The Pandemic amplified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 UDL is a key pedagogical tool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facilitates diverse learning preferences and styles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through the provision of alternative means of engagement, representation and expression,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Evmenova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2021; Fovet, 2020). </a:t>
            </a:r>
          </a:p>
          <a:p>
            <a:endParaRPr lang="en-IE"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6D73A-4C41-475D-BC2A-141D0CD6EC1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51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effectLst/>
                <a:uLnTx/>
                <a:uFillTx/>
              </a:rPr>
              <a:t>Both are key tenants of UDL. Student/learner experience was, for a short period, very different from the norm.</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effectLst/>
                <a:uLnTx/>
                <a:uFillTx/>
              </a:rPr>
              <a:t>Both are also argued to be the challenges of diversification</a:t>
            </a:r>
            <a:endParaRPr lang="en-US" sz="1200" kern="0" dirty="0"/>
          </a:p>
          <a:p>
            <a:pPr marL="171450" marR="0" lvl="0" indent="-1714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Our research explored </a:t>
            </a:r>
            <a:r>
              <a:rPr kumimoji="0" lang="en-US" sz="1200" b="1" i="0" u="none" strike="noStrike" kern="0" cap="none" spc="0" normalizeH="0" baseline="0" noProof="0" dirty="0">
                <a:ln>
                  <a:noFill/>
                </a:ln>
                <a:effectLst/>
                <a:uLnTx/>
                <a:uFillTx/>
              </a:rPr>
              <a:t>choice, accessibility, AT </a:t>
            </a:r>
            <a:r>
              <a:rPr kumimoji="0" lang="en-US" sz="1200" b="0" i="0" u="none" strike="noStrike" kern="0" cap="none" spc="0" normalizeH="0" baseline="0" noProof="0" dirty="0">
                <a:ln>
                  <a:noFill/>
                </a:ln>
                <a:effectLst/>
                <a:uLnTx/>
                <a:uFillTx/>
              </a:rPr>
              <a:t>and </a:t>
            </a:r>
            <a:r>
              <a:rPr kumimoji="0" lang="en-US" sz="1200" b="1" i="0" u="none" strike="noStrike" kern="0" cap="none" spc="0" normalizeH="0" baseline="0" noProof="0" dirty="0">
                <a:ln>
                  <a:noFill/>
                </a:ln>
                <a:effectLst/>
                <a:uLnTx/>
                <a:uFillTx/>
              </a:rPr>
              <a:t>the different modes of learning during this period</a:t>
            </a:r>
            <a:r>
              <a:rPr kumimoji="0" lang="en-US" sz="1200" b="0" i="0" u="none" strike="noStrike" kern="0" cap="none" spc="0" normalizeH="0" baseline="0" noProof="0" dirty="0">
                <a:ln>
                  <a:noFill/>
                </a:ln>
                <a:effectLst/>
                <a:uLnTx/>
                <a:uFillTx/>
              </a:rPr>
              <a:t>. All are in some way related to the principals of UDL.</a:t>
            </a:r>
            <a:endParaRPr kumimoji="0" lang="en-GB" sz="1200" b="0" i="0" u="none" strike="noStrike" kern="1200" cap="none" spc="0" normalizeH="0" baseline="0" noProof="0" dirty="0">
              <a:ln>
                <a:noFill/>
              </a:ln>
              <a:effectLst/>
              <a:uLnTx/>
              <a:uFillTx/>
            </a:endParaRP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rPr>
              <a:t>This </a:t>
            </a:r>
            <a:r>
              <a:rPr kumimoji="0" lang="en-GB" sz="1200" b="1" i="0" u="none" strike="noStrike" kern="1200" cap="none" spc="0" normalizeH="0" baseline="0" noProof="0" dirty="0">
                <a:ln>
                  <a:noFill/>
                </a:ln>
                <a:effectLst/>
                <a:uLnTx/>
                <a:uFillTx/>
              </a:rPr>
              <a:t>broad range of experiences and narratives </a:t>
            </a:r>
            <a:r>
              <a:rPr kumimoji="0" lang="en-GB" sz="1200" b="0" i="0" u="none" strike="noStrike" kern="1200" cap="none" spc="0" normalizeH="0" baseline="0" noProof="0" dirty="0">
                <a:ln>
                  <a:noFill/>
                </a:ln>
                <a:effectLst/>
                <a:uLnTx/>
                <a:uFillTx/>
              </a:rPr>
              <a:t>highlight that </a:t>
            </a:r>
            <a:r>
              <a:rPr kumimoji="0" lang="en-GB" sz="1200" b="1" i="0" u="none" strike="noStrike" kern="1200" cap="none" spc="0" normalizeH="0" baseline="0" noProof="0" dirty="0">
                <a:ln>
                  <a:noFill/>
                </a:ln>
                <a:effectLst/>
                <a:uLnTx/>
                <a:uFillTx/>
              </a:rPr>
              <a:t>learning is non-uniform </a:t>
            </a:r>
            <a:r>
              <a:rPr kumimoji="0" lang="en-GB" sz="1200" b="0" i="0" u="none" strike="noStrike" kern="1200" cap="none" spc="0" normalizeH="0" baseline="0" noProof="0" dirty="0">
                <a:ln>
                  <a:noFill/>
                </a:ln>
                <a:effectLst/>
                <a:uLnTx/>
                <a:uFillTx/>
              </a:rPr>
              <a:t>and is different for all students. Learners naturally have different characteristics, preferences, needs, and abilities. Such individual features may affect their academic performance and learning experience. According to </a:t>
            </a:r>
            <a:r>
              <a:rPr kumimoji="0" lang="en-GB" sz="1200" b="0" i="0" u="none" strike="noStrike" kern="1200" cap="none" spc="0" normalizeH="0" baseline="0" noProof="0" dirty="0" err="1">
                <a:ln>
                  <a:noFill/>
                </a:ln>
                <a:effectLst/>
                <a:uLnTx/>
                <a:uFillTx/>
              </a:rPr>
              <a:t>Burgstahler</a:t>
            </a:r>
            <a:r>
              <a:rPr kumimoji="0" lang="en-GB" sz="1200" b="0" i="0" u="none" strike="noStrike" kern="1200" cap="none" spc="0" normalizeH="0" baseline="0" noProof="0" dirty="0">
                <a:ln>
                  <a:noFill/>
                </a:ln>
                <a:effectLst/>
                <a:uLnTx/>
                <a:uFillTx/>
              </a:rPr>
              <a:t> (2011), learner diversity also comprises physical, visual, hearing, sensory, attention, and communication impairments.</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rPr>
              <a:t>With its emphasis on flexibility, choice, agency and autonomy, the practice of UDL helps alleviate some of the more pressing issues that have emerged due to the diversifying of the student body in Ireland in recent times, (Davies et al., 2013). </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effectLst/>
              <a:uLnTx/>
              <a:uFillTx/>
            </a:endParaRP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effectLst/>
              <a:uLnTx/>
              <a:uFillTx/>
            </a:endParaRP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endParaRPr lang="en-GB" sz="105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61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2019/20 research comparison: sense of unease, worry etc has dissipated…also corroborated by academic lit. (</a:t>
            </a:r>
            <a:r>
              <a:rPr lang="en-IE" dirty="0" err="1"/>
              <a:t>Timonson</a:t>
            </a:r>
            <a:r>
              <a:rPr lang="en-IE" dirty="0"/>
              <a:t> etc) Still a challenging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HEA 2023: </a:t>
            </a:r>
            <a:r>
              <a:rPr lang="en-IE" sz="1200" kern="0" dirty="0">
                <a:effectLst/>
                <a:latin typeface="Calibri" panose="020F0502020204030204" pitchFamily="34" charset="0"/>
                <a:ea typeface="Calibri" panose="020F0502020204030204" pitchFamily="34" charset="0"/>
                <a:cs typeface="Times New Roman" panose="02020603050405020304" pitchFamily="18" charset="0"/>
              </a:rPr>
              <a:t>the number of </a:t>
            </a:r>
            <a:r>
              <a:rPr lang="en-IE" sz="1200" kern="0">
                <a:effectLst/>
                <a:latin typeface="Calibri" panose="020F0502020204030204" pitchFamily="34" charset="0"/>
                <a:ea typeface="Calibri" panose="020F0502020204030204" pitchFamily="34" charset="0"/>
                <a:cs typeface="Times New Roman" panose="02020603050405020304" pitchFamily="18" charset="0"/>
              </a:rPr>
              <a:t>mature students (26%), 11% </a:t>
            </a:r>
            <a:r>
              <a:rPr lang="en-IE" sz="1200" kern="0" dirty="0">
                <a:effectLst/>
                <a:latin typeface="Calibri" panose="020F0502020204030204" pitchFamily="34" charset="0"/>
                <a:ea typeface="Calibri" panose="020F0502020204030204" pitchFamily="34" charset="0"/>
                <a:cs typeface="Times New Roman" panose="02020603050405020304" pitchFamily="18" charset="0"/>
              </a:rPr>
              <a:t>students with children and disabled  students have all increased substantially since 2007. More students are now employed and there has also been a significant increase in the hours students work, arguably due to the continued rise in the cost of living, (HEA, 2023). The structure of courses and programmes should reflect this societal change, thus making the attainment of high demand qualifications accessible for all.</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85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Changing preferences </a:t>
            </a:r>
            <a:r>
              <a:rPr lang="en-GB"/>
              <a:t>in how students desired to learn. </a:t>
            </a:r>
          </a:p>
          <a:p>
            <a:r>
              <a:rPr lang="en-GB"/>
              <a:t>Sustained </a:t>
            </a:r>
            <a:r>
              <a:rPr lang="en-GB" b="1"/>
              <a:t>increase in the use of AT</a:t>
            </a:r>
            <a:r>
              <a:rPr lang="en-GB"/>
              <a:t>—representative of a </a:t>
            </a:r>
            <a:r>
              <a:rPr lang="en-GB" b="1"/>
              <a:t>100% increase</a:t>
            </a:r>
            <a:r>
              <a:rPr lang="en-GB"/>
              <a:t> from our initial LFH research</a:t>
            </a:r>
          </a:p>
          <a:p>
            <a:r>
              <a:rPr lang="en-GB" b="1"/>
              <a:t>The Changing experiences of students and learners over the course of the research</a:t>
            </a:r>
            <a:endParaRPr lang="en-IE"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0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Majority of students prefer blended learning (56%)…it is also now the most accessible learning mode (according to our cohort 51%)</a:t>
            </a:r>
          </a:p>
          <a:p>
            <a:r>
              <a:rPr lang="en-GB"/>
              <a:t>Have the changes that emerged from lockdown learning led to more choice, have they made a difference to how students experience their studies? </a:t>
            </a: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32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Experiences of accessibility are changing, the emergence of blended learning as </a:t>
            </a:r>
            <a:r>
              <a:rPr lang="en-IE" b="1"/>
              <a:t>preferred (56%)</a:t>
            </a:r>
            <a:r>
              <a:rPr lang="en-IE"/>
              <a:t> and </a:t>
            </a:r>
            <a:r>
              <a:rPr lang="en-IE" b="1"/>
              <a:t>accessible (51%) </a:t>
            </a:r>
            <a:r>
              <a:rPr lang="en-IE"/>
              <a:t>mode of learning</a:t>
            </a:r>
          </a:p>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6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Return </a:t>
            </a:r>
            <a:r>
              <a:rPr lang="en-IE"/>
              <a:t>to post lockdown learning corresponds with </a:t>
            </a:r>
            <a:r>
              <a:rPr lang="en-IE" b="1"/>
              <a:t>decreased perceptions of the accessibility </a:t>
            </a:r>
            <a:r>
              <a:rPr lang="en-IE"/>
              <a:t>of learning materials</a:t>
            </a:r>
          </a:p>
          <a:p>
            <a:endParaRPr lang="en-IE" b="1"/>
          </a:p>
          <a:p>
            <a:r>
              <a:rPr lang="en-IE" b="1"/>
              <a:t>Why? </a:t>
            </a:r>
            <a:r>
              <a:rPr lang="en-IE"/>
              <a:t>Less emphasis on accessibility? potential challenge of combining modes of learning in accessible format?</a:t>
            </a:r>
          </a:p>
          <a:p>
            <a:endParaRPr lang="en-IE"/>
          </a:p>
          <a:p>
            <a:r>
              <a:rPr lang="en-IE"/>
              <a:t>Are we witnessing </a:t>
            </a:r>
            <a:r>
              <a:rPr lang="en-IE" b="1"/>
              <a:t>a move away </a:t>
            </a:r>
            <a:r>
              <a:rPr lang="en-IE"/>
              <a:t>from </a:t>
            </a:r>
            <a:r>
              <a:rPr lang="en-IE" b="1"/>
              <a:t>UDL</a:t>
            </a:r>
            <a:r>
              <a:rPr lang="en-IE"/>
              <a:t> practices </a:t>
            </a:r>
            <a:r>
              <a:rPr lang="en-IE" b="1"/>
              <a:t>post lockdown?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3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67035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34063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5353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11437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21213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0504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23103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38077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3192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5085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8047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376411"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grpSp>
        <p:nvGrpSpPr>
          <p:cNvPr id="4" name="Group 3">
            <a:extLst>
              <a:ext uri="{FF2B5EF4-FFF2-40B4-BE49-F238E27FC236}">
                <a16:creationId xmlns:a16="http://schemas.microsoft.com/office/drawing/2014/main" id="{5604E9DE-8FB4-4716-B657-06842ADD8753}"/>
              </a:ext>
            </a:extLst>
          </p:cNvPr>
          <p:cNvGrpSpPr/>
          <p:nvPr userDrawn="1"/>
        </p:nvGrpSpPr>
        <p:grpSpPr>
          <a:xfrm>
            <a:off x="4024817" y="5877959"/>
            <a:ext cx="984353" cy="984353"/>
            <a:chOff x="4100431" y="5877959"/>
            <a:chExt cx="984353" cy="984353"/>
          </a:xfrm>
        </p:grpSpPr>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78514" y="6210633"/>
              <a:ext cx="273037" cy="523332"/>
            </a:xfrm>
            <a:prstGeom prst="rect">
              <a:avLst/>
            </a:prstGeom>
            <a:noFill/>
            <a:ln>
              <a:noFill/>
            </a:ln>
          </p:spPr>
        </p:pic>
      </p:grpSp>
      <p:sp>
        <p:nvSpPr>
          <p:cNvPr id="10" name="Google Shape;12;p1">
            <a:extLst>
              <a:ext uri="{FF2B5EF4-FFF2-40B4-BE49-F238E27FC236}">
                <a16:creationId xmlns:a16="http://schemas.microsoft.com/office/drawing/2014/main" id="{F152B2B3-B5FE-4955-9650-212D456EE203}"/>
              </a:ext>
            </a:extLst>
          </p:cNvPr>
          <p:cNvSpPr txBox="1"/>
          <p:nvPr userDrawn="1"/>
        </p:nvSpPr>
        <p:spPr>
          <a:xfrm>
            <a:off x="4712990" y="6174341"/>
            <a:ext cx="1562581"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10035304"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1"/>
                </a:solidFill>
                <a:latin typeface="+mj-lt"/>
                <a:ea typeface="Twentieth Century"/>
                <a:cs typeface="Twentieth Century"/>
                <a:sym typeface="Twentieth Century"/>
              </a:rPr>
              <a:t>www.ahead.ie</a:t>
            </a:r>
            <a:r>
              <a:rPr lang="en" dirty="0">
                <a:solidFill>
                  <a:srgbClr val="FFFFFF"/>
                </a:solidFill>
                <a:latin typeface="+mj-lt"/>
                <a:ea typeface="Twentieth Century"/>
                <a:cs typeface="Twentieth Century"/>
                <a:sym typeface="Twentieth Century"/>
              </a:rPr>
              <a:t>	</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5901" y="6167491"/>
            <a:ext cx="3243397" cy="399935"/>
          </a:xfrm>
          <a:prstGeom prst="rect">
            <a:avLst/>
          </a:prstGeom>
        </p:spPr>
      </p:pic>
      <p:grpSp>
        <p:nvGrpSpPr>
          <p:cNvPr id="8" name="Group 7">
            <a:extLst>
              <a:ext uri="{FF2B5EF4-FFF2-40B4-BE49-F238E27FC236}">
                <a16:creationId xmlns:a16="http://schemas.microsoft.com/office/drawing/2014/main" id="{A6D84C67-A603-4BD8-85C0-18A7CFD60885}"/>
              </a:ext>
            </a:extLst>
          </p:cNvPr>
          <p:cNvGrpSpPr/>
          <p:nvPr userDrawn="1"/>
        </p:nvGrpSpPr>
        <p:grpSpPr>
          <a:xfrm>
            <a:off x="6593302" y="5882131"/>
            <a:ext cx="984353" cy="984353"/>
            <a:chOff x="6276684" y="5882131"/>
            <a:chExt cx="984353" cy="984353"/>
          </a:xfrm>
        </p:grpSpPr>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6463795" y="6248021"/>
              <a:ext cx="551457" cy="448555"/>
            </a:xfrm>
            <a:prstGeom prst="rect">
              <a:avLst/>
            </a:prstGeom>
            <a:noFill/>
            <a:ln>
              <a:noFill/>
            </a:ln>
          </p:spPr>
        </p:pic>
      </p:grpSp>
      <p:grpSp>
        <p:nvGrpSpPr>
          <p:cNvPr id="17" name="Group 16">
            <a:extLst>
              <a:ext uri="{FF2B5EF4-FFF2-40B4-BE49-F238E27FC236}">
                <a16:creationId xmlns:a16="http://schemas.microsoft.com/office/drawing/2014/main" id="{AA77F8CA-10FF-4148-A711-87B12C77278E}"/>
              </a:ext>
            </a:extLst>
          </p:cNvPr>
          <p:cNvGrpSpPr/>
          <p:nvPr userDrawn="1"/>
        </p:nvGrpSpPr>
        <p:grpSpPr>
          <a:xfrm>
            <a:off x="9458125" y="5881212"/>
            <a:ext cx="984353" cy="984353"/>
            <a:chOff x="8966296" y="5881212"/>
            <a:chExt cx="984353" cy="984353"/>
          </a:xfrm>
        </p:grpSpPr>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grpSp>
    </p:spTree>
    <p:custDataLst>
      <p:tags r:id="rId13"/>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9.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chart" Target="../charts/chart2.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8.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chart" Target="../charts/chart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188" y="834252"/>
            <a:ext cx="6708043" cy="1816584"/>
          </a:xfrm>
        </p:spPr>
        <p:txBody>
          <a:bodyPr anchor="t">
            <a:normAutofit fontScale="90000"/>
          </a:bodyPr>
          <a:lstStyle/>
          <a:p>
            <a:pPr algn="l"/>
            <a:r>
              <a:rPr lang="en-IE" dirty="0">
                <a:solidFill>
                  <a:srgbClr val="2C595F"/>
                </a:solidFill>
              </a:rPr>
              <a:t>Key Insights from Changing Landscapes</a:t>
            </a:r>
          </a:p>
        </p:txBody>
      </p:sp>
      <p:sp>
        <p:nvSpPr>
          <p:cNvPr id="3" name="Subtitle 2"/>
          <p:cNvSpPr>
            <a:spLocks noGrp="1"/>
          </p:cNvSpPr>
          <p:nvPr>
            <p:ph type="subTitle" idx="1"/>
          </p:nvPr>
        </p:nvSpPr>
        <p:spPr>
          <a:xfrm>
            <a:off x="523188" y="3659188"/>
            <a:ext cx="6528826" cy="1655762"/>
          </a:xfrm>
        </p:spPr>
        <p:txBody>
          <a:bodyPr>
            <a:normAutofit/>
          </a:bodyPr>
          <a:lstStyle/>
          <a:p>
            <a:pPr algn="l"/>
            <a:r>
              <a:rPr lang="en-IE" dirty="0"/>
              <a:t>Dr Richard Healy Research and Policy Officer </a:t>
            </a:r>
          </a:p>
          <a:p>
            <a:endParaRPr lang="en-IE" dirty="0"/>
          </a:p>
        </p:txBody>
      </p:sp>
      <p:pic>
        <p:nvPicPr>
          <p:cNvPr id="5" name="Picture 4" descr="Diverse group of learners">
            <a:extLst>
              <a:ext uri="{FF2B5EF4-FFF2-40B4-BE49-F238E27FC236}">
                <a16:creationId xmlns:a16="http://schemas.microsoft.com/office/drawing/2014/main" id="{CE09BBF5-3636-4DDA-B390-9B7842EAC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807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a:xfrm>
            <a:off x="838200" y="365125"/>
            <a:ext cx="5257800" cy="1678828"/>
          </a:xfrm>
        </p:spPr>
        <p:txBody>
          <a:bodyPr>
            <a:noAutofit/>
          </a:bodyPr>
          <a:lstStyle/>
          <a:p>
            <a:pPr>
              <a:defRPr/>
            </a:pPr>
            <a:r>
              <a:rPr lang="en-IE" sz="3600" b="1">
                <a:solidFill>
                  <a:srgbClr val="00B0F0"/>
                </a:solidFill>
              </a:rPr>
              <a:t>Accessibility of Learning Materials 20/21&gt;21/22</a:t>
            </a:r>
          </a:p>
        </p:txBody>
      </p:sp>
      <p:graphicFrame>
        <p:nvGraphicFramePr>
          <p:cNvPr id="4" name="Chart 3" descr="Graph entitled My lecturers/teachers have considered accessibility in the learning materials they are providing me with, data from 2021 and 2022. In 2021, 13 percent strongly agreed with the statement, in 2022 7 per cent did. In 2021 34 percent agreed, in 2022 23 per cent agreed. In 2021 25 percent neither agreed or disagreed, in 2022 30 percent answered this way. In 2021 19 percent disagreed, in 2022 26 percent did. Finally, in 2021 9 percent strongly disagreed, in 2022, 14 percent did.&#10;">
            <a:extLst>
              <a:ext uri="{FF2B5EF4-FFF2-40B4-BE49-F238E27FC236}">
                <a16:creationId xmlns:a16="http://schemas.microsoft.com/office/drawing/2014/main" id="{E76A6C5A-2B99-CF0F-071A-EA584447448B}"/>
              </a:ext>
            </a:extLst>
          </p:cNvPr>
          <p:cNvGraphicFramePr/>
          <p:nvPr/>
        </p:nvGraphicFramePr>
        <p:xfrm>
          <a:off x="5827594" y="365125"/>
          <a:ext cx="6364406" cy="5444004"/>
        </p:xfrm>
        <a:graphic>
          <a:graphicData uri="http://schemas.openxmlformats.org/drawingml/2006/chart">
            <c:chart xmlns:c="http://schemas.openxmlformats.org/drawingml/2006/chart" xmlns:r="http://schemas.openxmlformats.org/officeDocument/2006/relationships" r:id="rId4"/>
          </a:graphicData>
        </a:graphic>
      </p:graphicFrame>
      <p:pic>
        <p:nvPicPr>
          <p:cNvPr id="5" name="Graphic 4">
            <a:extLst>
              <a:ext uri="{FF2B5EF4-FFF2-40B4-BE49-F238E27FC236}">
                <a16:creationId xmlns:a16="http://schemas.microsoft.com/office/drawing/2014/main" id="{BD2E9812-E719-FC11-87F5-2453E83A54A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8347" y="2261649"/>
            <a:ext cx="1322829" cy="1322829"/>
          </a:xfrm>
          <a:prstGeom prst="rect">
            <a:avLst/>
          </a:prstGeom>
        </p:spPr>
      </p:pic>
      <p:pic>
        <p:nvPicPr>
          <p:cNvPr id="6" name="Graphic 5">
            <a:extLst>
              <a:ext uri="{FF2B5EF4-FFF2-40B4-BE49-F238E27FC236}">
                <a16:creationId xmlns:a16="http://schemas.microsoft.com/office/drawing/2014/main" id="{34568C4E-2C91-5E01-FC39-1B97FEB32E6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200" y="2261649"/>
            <a:ext cx="1322829" cy="1322829"/>
          </a:xfrm>
          <a:prstGeom prst="rect">
            <a:avLst/>
          </a:prstGeom>
        </p:spPr>
      </p:pic>
      <p:pic>
        <p:nvPicPr>
          <p:cNvPr id="7" name="Graphic 6">
            <a:extLst>
              <a:ext uri="{FF2B5EF4-FFF2-40B4-BE49-F238E27FC236}">
                <a16:creationId xmlns:a16="http://schemas.microsoft.com/office/drawing/2014/main" id="{03433ACA-E9F3-3D1B-B639-9AF3B1E812A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8347" y="3706315"/>
            <a:ext cx="1325707" cy="1325707"/>
          </a:xfrm>
          <a:prstGeom prst="rect">
            <a:avLst/>
          </a:prstGeom>
        </p:spPr>
      </p:pic>
      <p:pic>
        <p:nvPicPr>
          <p:cNvPr id="8" name="Graphic 7">
            <a:extLst>
              <a:ext uri="{FF2B5EF4-FFF2-40B4-BE49-F238E27FC236}">
                <a16:creationId xmlns:a16="http://schemas.microsoft.com/office/drawing/2014/main" id="{8945CCEC-5620-0965-0B98-236F5BE1D5A0}"/>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43201" y="3842793"/>
            <a:ext cx="1322828" cy="1322828"/>
          </a:xfrm>
          <a:prstGeom prst="rect">
            <a:avLst/>
          </a:prstGeom>
        </p:spPr>
      </p:pic>
    </p:spTree>
    <p:custDataLst>
      <p:tags r:id="rId1"/>
    </p:custDataLst>
    <p:extLst>
      <p:ext uri="{BB962C8B-B14F-4D97-AF65-F5344CB8AC3E}">
        <p14:creationId xmlns:p14="http://schemas.microsoft.com/office/powerpoint/2010/main" val="307098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E836-89AB-F625-CFF5-23AEDE904476}"/>
              </a:ext>
            </a:extLst>
          </p:cNvPr>
          <p:cNvSpPr>
            <a:spLocks noGrp="1"/>
          </p:cNvSpPr>
          <p:nvPr>
            <p:ph type="title"/>
          </p:nvPr>
        </p:nvSpPr>
        <p:spPr>
          <a:xfrm>
            <a:off x="774896" y="193090"/>
            <a:ext cx="5884713" cy="1403697"/>
          </a:xfrm>
        </p:spPr>
        <p:txBody>
          <a:bodyPr vert="horz" lIns="91440" tIns="45720" rIns="91440" bIns="45720" rtlCol="0">
            <a:normAutofit/>
          </a:bodyPr>
          <a:lstStyle/>
          <a:p>
            <a:pPr>
              <a:defRPr/>
            </a:pPr>
            <a:r>
              <a:rPr lang="en-US" sz="3600" b="1" dirty="0">
                <a:solidFill>
                  <a:srgbClr val="00B0F0"/>
                </a:solidFill>
              </a:rPr>
              <a:t>Post Covid Choice in Learning Delivery 21/22</a:t>
            </a:r>
          </a:p>
        </p:txBody>
      </p:sp>
      <p:graphicFrame>
        <p:nvGraphicFramePr>
          <p:cNvPr id="4" name="Chart 3" descr="a graph entitled &quot;In recent months, have you had any choice in whether you attend your classes or learning activities online or face to face. the bar chart has percentage on the X axis and offered full choice, offered some choice and offered no choice on the Y axis. 8 percent say they were offered full choice, 37 percent were offered some choice. 55 percent were offered no choice.">
            <a:extLst>
              <a:ext uri="{FF2B5EF4-FFF2-40B4-BE49-F238E27FC236}">
                <a16:creationId xmlns:a16="http://schemas.microsoft.com/office/drawing/2014/main" id="{00000000-0008-0000-0000-000006000000}"/>
              </a:ext>
            </a:extLst>
          </p:cNvPr>
          <p:cNvGraphicFramePr>
            <a:graphicFrameLocks/>
          </p:cNvGraphicFramePr>
          <p:nvPr/>
        </p:nvGraphicFramePr>
        <p:xfrm>
          <a:off x="6096000" y="1231900"/>
          <a:ext cx="5452533" cy="43941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a:extLst>
              <a:ext uri="{FF2B5EF4-FFF2-40B4-BE49-F238E27FC236}">
                <a16:creationId xmlns:a16="http://schemas.microsoft.com/office/drawing/2014/main" id="{D5B6A727-7608-79DF-4082-E095914D1DE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969" y="1866330"/>
            <a:ext cx="3573439" cy="3573439"/>
          </a:xfrm>
          <a:prstGeom prst="rect">
            <a:avLst/>
          </a:prstGeom>
        </p:spPr>
      </p:pic>
      <p:pic>
        <p:nvPicPr>
          <p:cNvPr id="7" name="Graphic 6">
            <a:extLst>
              <a:ext uri="{FF2B5EF4-FFF2-40B4-BE49-F238E27FC236}">
                <a16:creationId xmlns:a16="http://schemas.microsoft.com/office/drawing/2014/main" id="{5D545A14-E35F-092B-9FB1-63B1142DE95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5713" y="1596787"/>
            <a:ext cx="1064526" cy="1064526"/>
          </a:xfrm>
          <a:prstGeom prst="rect">
            <a:avLst/>
          </a:prstGeom>
        </p:spPr>
      </p:pic>
    </p:spTree>
    <p:extLst>
      <p:ext uri="{BB962C8B-B14F-4D97-AF65-F5344CB8AC3E}">
        <p14:creationId xmlns:p14="http://schemas.microsoft.com/office/powerpoint/2010/main" val="61201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408B-E173-4C7A-B115-02C88393343C}"/>
              </a:ext>
            </a:extLst>
          </p:cNvPr>
          <p:cNvSpPr>
            <a:spLocks noGrp="1"/>
          </p:cNvSpPr>
          <p:nvPr>
            <p:ph type="title"/>
          </p:nvPr>
        </p:nvSpPr>
        <p:spPr>
          <a:xfrm>
            <a:off x="556532" y="643467"/>
            <a:ext cx="11210925" cy="744836"/>
          </a:xfrm>
        </p:spPr>
        <p:txBody>
          <a:bodyPr vert="horz" lIns="91440" tIns="45720" rIns="91440" bIns="45720" rtlCol="0">
            <a:normAutofit/>
          </a:bodyPr>
          <a:lstStyle/>
          <a:p>
            <a:pPr algn="ctr"/>
            <a:r>
              <a:rPr lang="en-US" sz="3200" b="1" dirty="0">
                <a:solidFill>
                  <a:srgbClr val="00B0F0"/>
                </a:solidFill>
              </a:rPr>
              <a:t>On the Ground Post Covid 21/22</a:t>
            </a:r>
          </a:p>
        </p:txBody>
      </p:sp>
      <p:graphicFrame>
        <p:nvGraphicFramePr>
          <p:cNvPr id="4" name="Chart 3" descr="Graph entitled &quot;which of the following best describes how your course or programme has been delivered recently. the graph is a bar chart with learning format on the y axis and percentage on the X axis. It shows that 53 percent stated that their courses or programmes were delivered face to face. 33 percent stated that their course was delivered using blended learning. 14 percent said that their course or programme was delivered mostly online.">
            <a:extLst>
              <a:ext uri="{FF2B5EF4-FFF2-40B4-BE49-F238E27FC236}">
                <a16:creationId xmlns:a16="http://schemas.microsoft.com/office/drawing/2014/main" id="{00000000-0008-0000-0000-000005000000}"/>
              </a:ext>
            </a:extLst>
          </p:cNvPr>
          <p:cNvGraphicFramePr>
            <a:graphicFrameLocks/>
          </p:cNvGraphicFramePr>
          <p:nvPr/>
        </p:nvGraphicFramePr>
        <p:xfrm>
          <a:off x="643467" y="1388303"/>
          <a:ext cx="10905066" cy="4394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05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934CC3-02CA-0322-BB74-BB75B98DAC19}"/>
              </a:ext>
              <a:ext uri="{C183D7F6-B498-43B3-948B-1728B52AA6E4}">
                <adec:decorative xmlns:adec="http://schemas.microsoft.com/office/drawing/2017/decorative" val="1"/>
              </a:ext>
            </a:extLst>
          </p:cNvPr>
          <p:cNvSpPr/>
          <p:nvPr/>
        </p:nvSpPr>
        <p:spPr>
          <a:xfrm>
            <a:off x="-1" y="0"/>
            <a:ext cx="3170328" cy="6858000"/>
          </a:xfrm>
          <a:prstGeom prst="rect">
            <a:avLst/>
          </a:prstGeom>
          <a:solidFill>
            <a:srgbClr val="4F5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B925C1-A4A0-05DA-B0FA-8C8A8E748CB2}"/>
              </a:ext>
            </a:extLst>
          </p:cNvPr>
          <p:cNvSpPr>
            <a:spLocks noGrp="1"/>
          </p:cNvSpPr>
          <p:nvPr>
            <p:ph type="title"/>
          </p:nvPr>
        </p:nvSpPr>
        <p:spPr>
          <a:xfrm>
            <a:off x="1676400" y="0"/>
            <a:ext cx="10515600" cy="1177841"/>
          </a:xfrm>
        </p:spPr>
        <p:txBody>
          <a:bodyPr>
            <a:noAutofit/>
          </a:bodyPr>
          <a:lstStyle/>
          <a:p>
            <a:pPr algn="r"/>
            <a:r>
              <a:rPr lang="en-GB" sz="4400"/>
              <a:t>Questioning the exam</a:t>
            </a:r>
          </a:p>
        </p:txBody>
      </p:sp>
      <p:pic>
        <p:nvPicPr>
          <p:cNvPr id="1026" name="Picture 2" descr="college student at night in his apartment working on an assignment. ">
            <a:extLst>
              <a:ext uri="{FF2B5EF4-FFF2-40B4-BE49-F238E27FC236}">
                <a16:creationId xmlns:a16="http://schemas.microsoft.com/office/drawing/2014/main" id="{D753192C-98A7-4EF8-30B5-2CEB68E73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7337"/>
            <a:ext cx="12192001" cy="68716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C0DA2D5-CB5E-1178-81F3-5AEBB3CBF0F2}"/>
              </a:ext>
              <a:ext uri="{C183D7F6-B498-43B3-948B-1728B52AA6E4}">
                <adec:decorative xmlns:adec="http://schemas.microsoft.com/office/drawing/2017/decorative" val="1"/>
              </a:ext>
            </a:extLst>
          </p:cNvPr>
          <p:cNvSpPr/>
          <p:nvPr/>
        </p:nvSpPr>
        <p:spPr>
          <a:xfrm>
            <a:off x="2" y="-13669"/>
            <a:ext cx="5125452" cy="6858000"/>
          </a:xfrm>
          <a:prstGeom prst="rect">
            <a:avLst/>
          </a:prstGeom>
          <a:solidFill>
            <a:srgbClr val="023A6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353F4C-6846-AA3A-875D-254F6358C6F3}"/>
              </a:ext>
            </a:extLst>
          </p:cNvPr>
          <p:cNvSpPr txBox="1"/>
          <p:nvPr/>
        </p:nvSpPr>
        <p:spPr>
          <a:xfrm>
            <a:off x="286602" y="1411335"/>
            <a:ext cx="4735773"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solidFill>
                <a:effectLst/>
                <a:uLnTx/>
                <a:uFillTx/>
                <a:latin typeface="Calibri" panose="020F0502020204030204"/>
                <a:ea typeface="+mn-ea"/>
                <a:cs typeface="+mn-cs"/>
              </a:rPr>
              <a:t>“Allowing students with accessibility issues to have access to recordings, audio or video, doesn't give them anything extra that an able body student doesn't already have. It helps level the academic playing field for them.. It's a small thing that could help further improve lives and careers of people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solidFill>
                <a:effectLst/>
                <a:uLnTx/>
                <a:uFillTx/>
                <a:latin typeface="Calibri" panose="020F0502020204030204"/>
                <a:ea typeface="+mn-ea"/>
                <a:cs typeface="+mn-cs"/>
              </a:rPr>
              <a:t>Student from Survey (2021/22) </a:t>
            </a:r>
            <a:endParaRPr kumimoji="0" lang="en-GB"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19BD61D-2AEC-0FAB-E26A-80FCA310B1D7}"/>
              </a:ext>
            </a:extLst>
          </p:cNvPr>
          <p:cNvSpPr txBox="1"/>
          <p:nvPr/>
        </p:nvSpPr>
        <p:spPr>
          <a:xfrm>
            <a:off x="211540" y="378217"/>
            <a:ext cx="473577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white"/>
                </a:solidFill>
                <a:effectLst/>
                <a:uLnTx/>
                <a:uFillTx/>
                <a:latin typeface="Calibri" panose="020F0502020204030204"/>
                <a:ea typeface="+mn-ea"/>
                <a:cs typeface="+mn-cs"/>
              </a:rPr>
              <a:t>Student Voice</a:t>
            </a:r>
          </a:p>
        </p:txBody>
      </p:sp>
    </p:spTree>
    <p:extLst>
      <p:ext uri="{BB962C8B-B14F-4D97-AF65-F5344CB8AC3E}">
        <p14:creationId xmlns:p14="http://schemas.microsoft.com/office/powerpoint/2010/main" val="85513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934CC3-02CA-0322-BB74-BB75B98DAC19}"/>
              </a:ext>
              <a:ext uri="{C183D7F6-B498-43B3-948B-1728B52AA6E4}">
                <adec:decorative xmlns:adec="http://schemas.microsoft.com/office/drawing/2017/decorative" val="1"/>
              </a:ext>
            </a:extLst>
          </p:cNvPr>
          <p:cNvSpPr/>
          <p:nvPr/>
        </p:nvSpPr>
        <p:spPr>
          <a:xfrm>
            <a:off x="-2" y="0"/>
            <a:ext cx="6646462" cy="6858000"/>
          </a:xfrm>
          <a:prstGeom prst="rect">
            <a:avLst/>
          </a:prstGeom>
          <a:solidFill>
            <a:srgbClr val="4F5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B925C1-A4A0-05DA-B0FA-8C8A8E748CB2}"/>
              </a:ext>
            </a:extLst>
          </p:cNvPr>
          <p:cNvSpPr>
            <a:spLocks noGrp="1"/>
          </p:cNvSpPr>
          <p:nvPr>
            <p:ph type="title"/>
          </p:nvPr>
        </p:nvSpPr>
        <p:spPr>
          <a:xfrm>
            <a:off x="6851170" y="-641466"/>
            <a:ext cx="5340830" cy="3698565"/>
          </a:xfrm>
        </p:spPr>
        <p:txBody>
          <a:bodyPr>
            <a:noAutofit/>
          </a:bodyPr>
          <a:lstStyle/>
          <a:p>
            <a:pPr algn="r"/>
            <a:r>
              <a:rPr lang="en-GB" sz="4400"/>
              <a:t>How</a:t>
            </a:r>
            <a:r>
              <a:rPr lang="en-GB" sz="4400" baseline="0"/>
              <a:t> exams disadvantage students with disabilities</a:t>
            </a:r>
            <a:endParaRPr lang="en-GB" sz="4400"/>
          </a:p>
        </p:txBody>
      </p:sp>
      <p:pic>
        <p:nvPicPr>
          <p:cNvPr id="2050" name="Picture 2" descr="large college exam hall filled with diverse students.">
            <a:extLst>
              <a:ext uri="{FF2B5EF4-FFF2-40B4-BE49-F238E27FC236}">
                <a16:creationId xmlns:a16="http://schemas.microsoft.com/office/drawing/2014/main" id="{4810C450-7080-C95E-0C51-B80B2F0583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14"/>
          <a:stretch/>
        </p:blipFill>
        <p:spPr bwMode="auto">
          <a:xfrm>
            <a:off x="6646458" y="-6854"/>
            <a:ext cx="5545542"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C0DA2D5-CB5E-1178-81F3-5AEBB3CBF0F2}"/>
              </a:ext>
              <a:ext uri="{C183D7F6-B498-43B3-948B-1728B52AA6E4}">
                <adec:decorative xmlns:adec="http://schemas.microsoft.com/office/drawing/2017/decorative" val="1"/>
              </a:ext>
            </a:extLst>
          </p:cNvPr>
          <p:cNvSpPr/>
          <p:nvPr/>
        </p:nvSpPr>
        <p:spPr>
          <a:xfrm>
            <a:off x="-6" y="6853"/>
            <a:ext cx="6851174" cy="6858000"/>
          </a:xfrm>
          <a:prstGeom prst="rect">
            <a:avLst/>
          </a:prstGeom>
          <a:solidFill>
            <a:srgbClr val="023A6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353F4C-6846-AA3A-875D-254F6358C6F3}"/>
              </a:ext>
            </a:extLst>
          </p:cNvPr>
          <p:cNvSpPr txBox="1"/>
          <p:nvPr/>
        </p:nvSpPr>
        <p:spPr>
          <a:xfrm>
            <a:off x="272718" y="588920"/>
            <a:ext cx="6373742"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“…colleges need to understand that we all learn different, because the one module I got an A in last semester, (in) everything else I scraped a pass, or I just about failed. There was one module, I got an A in, it was a lecturer who was really involved with universal design for learning. She gave a lot of freedom in our topics and the ways we were assessed, the formats we used. And it really, really suited me. I really excelled; I would have liked more choice around everything else”. (Tara)</a:t>
            </a:r>
          </a:p>
        </p:txBody>
      </p:sp>
    </p:spTree>
    <p:extLst>
      <p:ext uri="{BB962C8B-B14F-4D97-AF65-F5344CB8AC3E}">
        <p14:creationId xmlns:p14="http://schemas.microsoft.com/office/powerpoint/2010/main" val="40000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9443-9B1A-470E-8560-77CE75054ADE}"/>
              </a:ext>
            </a:extLst>
          </p:cNvPr>
          <p:cNvSpPr>
            <a:spLocks noGrp="1"/>
          </p:cNvSpPr>
          <p:nvPr>
            <p:ph type="title"/>
          </p:nvPr>
        </p:nvSpPr>
        <p:spPr>
          <a:xfrm>
            <a:off x="838200" y="193329"/>
            <a:ext cx="10515600" cy="1325563"/>
          </a:xfrm>
        </p:spPr>
        <p:txBody>
          <a:bodyPr>
            <a:normAutofit/>
          </a:bodyPr>
          <a:lstStyle/>
          <a:p>
            <a:r>
              <a:rPr lang="en-IE" sz="4000" b="1" dirty="0">
                <a:solidFill>
                  <a:srgbClr val="00B0F0"/>
                </a:solidFill>
              </a:rPr>
              <a:t>The Advantages of UDL, Choice and Blended Learning</a:t>
            </a:r>
          </a:p>
        </p:txBody>
      </p:sp>
      <p:sp>
        <p:nvSpPr>
          <p:cNvPr id="3" name="Content Placeholder 2">
            <a:extLst>
              <a:ext uri="{FF2B5EF4-FFF2-40B4-BE49-F238E27FC236}">
                <a16:creationId xmlns:a16="http://schemas.microsoft.com/office/drawing/2014/main" id="{3AF8D443-7960-4B9E-9422-9CC5AC2D2BE5}"/>
              </a:ext>
            </a:extLst>
          </p:cNvPr>
          <p:cNvSpPr>
            <a:spLocks noGrp="1"/>
          </p:cNvSpPr>
          <p:nvPr>
            <p:ph idx="1"/>
          </p:nvPr>
        </p:nvSpPr>
        <p:spPr>
          <a:xfrm>
            <a:off x="838200" y="1354285"/>
            <a:ext cx="7030915" cy="4667250"/>
          </a:xfrm>
        </p:spPr>
        <p:txBody>
          <a:bodyPr>
            <a:normAutofit/>
          </a:bodyPr>
          <a:lstStyle/>
          <a:p>
            <a:r>
              <a:rPr lang="en-IE" dirty="0"/>
              <a:t>Changing demographics – newer flexibilities required</a:t>
            </a:r>
          </a:p>
          <a:p>
            <a:r>
              <a:rPr lang="en-IE" dirty="0"/>
              <a:t>Personal demands on students changing </a:t>
            </a:r>
          </a:p>
          <a:p>
            <a:r>
              <a:rPr lang="en-IE" dirty="0"/>
              <a:t>Cultural shifts in expectations </a:t>
            </a:r>
          </a:p>
          <a:p>
            <a:r>
              <a:rPr lang="en-IE" dirty="0"/>
              <a:t>Can help level the playing field for students with disabilities.</a:t>
            </a:r>
          </a:p>
          <a:p>
            <a:r>
              <a:rPr lang="en-IE" dirty="0">
                <a:solidFill>
                  <a:srgbClr val="2C595F"/>
                </a:solidFill>
              </a:rPr>
              <a:t>Despite this, our research suggests a slow ‘creep’ back – missed opportunity to re-imagine teaching and learning? </a:t>
            </a:r>
          </a:p>
        </p:txBody>
      </p:sp>
      <p:pic>
        <p:nvPicPr>
          <p:cNvPr id="4" name="Picture 3" descr="Turn right sign signifying a change in direction of thinking">
            <a:extLst>
              <a:ext uri="{FF2B5EF4-FFF2-40B4-BE49-F238E27FC236}">
                <a16:creationId xmlns:a16="http://schemas.microsoft.com/office/drawing/2014/main" id="{2D265C4E-16DC-4427-8E2B-5ED0F7FF1F38}"/>
              </a:ext>
            </a:extLst>
          </p:cNvPr>
          <p:cNvPicPr>
            <a:picLocks noChangeAspect="1"/>
          </p:cNvPicPr>
          <p:nvPr/>
        </p:nvPicPr>
        <p:blipFill>
          <a:blip r:embed="rId3"/>
          <a:stretch>
            <a:fillRect/>
          </a:stretch>
        </p:blipFill>
        <p:spPr>
          <a:xfrm>
            <a:off x="7953404" y="1317754"/>
            <a:ext cx="3852882" cy="3852882"/>
          </a:xfrm>
          <a:prstGeom prst="rect">
            <a:avLst/>
          </a:prstGeom>
        </p:spPr>
      </p:pic>
    </p:spTree>
    <p:extLst>
      <p:ext uri="{BB962C8B-B14F-4D97-AF65-F5344CB8AC3E}">
        <p14:creationId xmlns:p14="http://schemas.microsoft.com/office/powerpoint/2010/main" val="386800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2D0E-2712-E1B5-8315-140308074B1E}"/>
              </a:ext>
            </a:extLst>
          </p:cNvPr>
          <p:cNvSpPr>
            <a:spLocks noGrp="1"/>
          </p:cNvSpPr>
          <p:nvPr>
            <p:ph type="title"/>
          </p:nvPr>
        </p:nvSpPr>
        <p:spPr/>
        <p:txBody>
          <a:bodyPr/>
          <a:lstStyle/>
          <a:p>
            <a:r>
              <a:rPr lang="en-GB"/>
              <a:t>Time to Reflect!</a:t>
            </a:r>
          </a:p>
        </p:txBody>
      </p:sp>
      <p:sp>
        <p:nvSpPr>
          <p:cNvPr id="3" name="Content Placeholder 2">
            <a:extLst>
              <a:ext uri="{FF2B5EF4-FFF2-40B4-BE49-F238E27FC236}">
                <a16:creationId xmlns:a16="http://schemas.microsoft.com/office/drawing/2014/main" id="{4E2A4F64-872B-DB26-4C10-EB231778D502}"/>
              </a:ext>
            </a:extLst>
          </p:cNvPr>
          <p:cNvSpPr>
            <a:spLocks noGrp="1"/>
          </p:cNvSpPr>
          <p:nvPr>
            <p:ph idx="1"/>
          </p:nvPr>
        </p:nvSpPr>
        <p:spPr>
          <a:xfrm>
            <a:off x="838200" y="1825625"/>
            <a:ext cx="7419975" cy="4351338"/>
          </a:xfrm>
        </p:spPr>
        <p:txBody>
          <a:bodyPr/>
          <a:lstStyle/>
          <a:p>
            <a:r>
              <a:rPr lang="en-GB"/>
              <a:t>Has anything from this session particularly resonated with you and your educational experience?</a:t>
            </a:r>
          </a:p>
          <a:p>
            <a:endParaRPr lang="en-GB"/>
          </a:p>
          <a:p>
            <a:r>
              <a:rPr lang="en-GB"/>
              <a:t>Are there issues raised here that you would particularly like AHEAD to consider conducting national advocacy on?</a:t>
            </a:r>
          </a:p>
          <a:p>
            <a:endParaRPr lang="en-GB"/>
          </a:p>
        </p:txBody>
      </p:sp>
      <p:pic>
        <p:nvPicPr>
          <p:cNvPr id="5" name="Graphic 4">
            <a:extLst>
              <a:ext uri="{FF2B5EF4-FFF2-40B4-BE49-F238E27FC236}">
                <a16:creationId xmlns:a16="http://schemas.microsoft.com/office/drawing/2014/main" id="{EBA4581E-7600-28D1-E090-9F350558CF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8175" y="1343024"/>
            <a:ext cx="3057525" cy="3057525"/>
          </a:xfrm>
          <a:prstGeom prst="rect">
            <a:avLst/>
          </a:prstGeom>
        </p:spPr>
      </p:pic>
    </p:spTree>
    <p:extLst>
      <p:ext uri="{BB962C8B-B14F-4D97-AF65-F5344CB8AC3E}">
        <p14:creationId xmlns:p14="http://schemas.microsoft.com/office/powerpoint/2010/main" val="5820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188" y="937912"/>
            <a:ext cx="6190432" cy="1816584"/>
          </a:xfrm>
        </p:spPr>
        <p:txBody>
          <a:bodyPr anchor="t">
            <a:noAutofit/>
          </a:bodyPr>
          <a:lstStyle/>
          <a:p>
            <a:pPr algn="l"/>
            <a:r>
              <a:rPr lang="en-GB" sz="8800"/>
              <a:t>Thank You For Listening!</a:t>
            </a:r>
            <a:endParaRPr lang="en-IE" sz="8800"/>
          </a:p>
        </p:txBody>
      </p:sp>
      <p:sp>
        <p:nvSpPr>
          <p:cNvPr id="3" name="Subtitle 2"/>
          <p:cNvSpPr>
            <a:spLocks noGrp="1"/>
          </p:cNvSpPr>
          <p:nvPr>
            <p:ph type="subTitle" idx="1"/>
          </p:nvPr>
        </p:nvSpPr>
        <p:spPr>
          <a:xfrm>
            <a:off x="523188" y="4207164"/>
            <a:ext cx="6528826" cy="1555962"/>
          </a:xfrm>
        </p:spPr>
        <p:txBody>
          <a:bodyPr>
            <a:normAutofit/>
          </a:bodyPr>
          <a:lstStyle/>
          <a:p>
            <a:pPr algn="l"/>
            <a:r>
              <a:rPr lang="en-IE" sz="3000" b="1" dirty="0"/>
              <a:t>Dr Richard Healy</a:t>
            </a:r>
          </a:p>
          <a:p>
            <a:pPr algn="l"/>
            <a:r>
              <a:rPr lang="en-IE" dirty="0"/>
              <a:t>AHEAD</a:t>
            </a:r>
          </a:p>
        </p:txBody>
      </p:sp>
      <p:pic>
        <p:nvPicPr>
          <p:cNvPr id="5" name="Picture 4" descr="Diverse group of learners">
            <a:extLst>
              <a:ext uri="{FF2B5EF4-FFF2-40B4-BE49-F238E27FC236}">
                <a16:creationId xmlns:a16="http://schemas.microsoft.com/office/drawing/2014/main" id="{CE09BBF5-3636-4DDA-B390-9B7842EAC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7926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E8D0-184F-40DB-F655-49E49A53ECF4}"/>
              </a:ext>
            </a:extLst>
          </p:cNvPr>
          <p:cNvSpPr>
            <a:spLocks noGrp="1"/>
          </p:cNvSpPr>
          <p:nvPr>
            <p:ph type="title"/>
          </p:nvPr>
        </p:nvSpPr>
        <p:spPr>
          <a:xfrm>
            <a:off x="853041" y="367989"/>
            <a:ext cx="7153535" cy="1421123"/>
          </a:xfrm>
        </p:spPr>
        <p:txBody>
          <a:bodyPr anchor="b">
            <a:noAutofit/>
          </a:bodyPr>
          <a:lstStyle/>
          <a:p>
            <a:r>
              <a:rPr lang="en-GB" sz="4800" b="1">
                <a:solidFill>
                  <a:srgbClr val="00B0F0"/>
                </a:solidFill>
              </a:rPr>
              <a:t>Changing Landscapes  —New Experiences</a:t>
            </a:r>
          </a:p>
        </p:txBody>
      </p:sp>
      <p:sp>
        <p:nvSpPr>
          <p:cNvPr id="8" name="Oval 7">
            <a:extLst>
              <a:ext uri="{FF2B5EF4-FFF2-40B4-BE49-F238E27FC236}">
                <a16:creationId xmlns:a16="http://schemas.microsoft.com/office/drawing/2014/main" id="{516772F2-F373-9B15-4025-4BD60CBB36D2}"/>
              </a:ext>
            </a:extLst>
          </p:cNvPr>
          <p:cNvSpPr/>
          <p:nvPr/>
        </p:nvSpPr>
        <p:spPr>
          <a:xfrm>
            <a:off x="853041" y="2820988"/>
            <a:ext cx="1981200" cy="198120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000" b="1" i="0" u="none" strike="noStrike" kern="1200" cap="none" spc="0" normalizeH="0" baseline="0" noProof="0">
                <a:ln>
                  <a:noFill/>
                </a:ln>
                <a:solidFill>
                  <a:prstClr val="white"/>
                </a:solidFill>
                <a:effectLst/>
                <a:uLnTx/>
                <a:uFillTx/>
                <a:latin typeface="Calibri" panose="020F0502020204030204"/>
                <a:ea typeface="+mn-ea"/>
                <a:cs typeface="+mn-cs"/>
              </a:rPr>
              <a:t>3</a:t>
            </a:r>
            <a:r>
              <a:rPr kumimoji="0" lang="en-IE" sz="1800" b="1" i="0" u="none" strike="noStrike" kern="1200" cap="none" spc="0" normalizeH="0" baseline="0" noProof="0">
                <a:ln>
                  <a:noFill/>
                </a:ln>
                <a:solidFill>
                  <a:prstClr val="white"/>
                </a:solidFill>
                <a:effectLst/>
                <a:uLnTx/>
                <a:uFillTx/>
                <a:latin typeface="Calibri" panose="020F0502020204030204"/>
                <a:ea typeface="+mn-ea"/>
                <a:cs typeface="+mn-cs"/>
              </a:rPr>
              <a:t> Lockdown/ Post-Lockdown Studies </a:t>
            </a: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27DF28D-FBB0-78CB-9CB2-23B91F437E01}"/>
              </a:ext>
            </a:extLst>
          </p:cNvPr>
          <p:cNvSpPr/>
          <p:nvPr/>
        </p:nvSpPr>
        <p:spPr>
          <a:xfrm>
            <a:off x="5497285" y="2013857"/>
            <a:ext cx="1600200" cy="160020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Mixed Methods</a:t>
            </a:r>
          </a:p>
        </p:txBody>
      </p:sp>
      <p:sp>
        <p:nvSpPr>
          <p:cNvPr id="12" name="Oval 11">
            <a:extLst>
              <a:ext uri="{FF2B5EF4-FFF2-40B4-BE49-F238E27FC236}">
                <a16:creationId xmlns:a16="http://schemas.microsoft.com/office/drawing/2014/main" id="{048C2263-34F0-F7C4-BE5D-6E4404B3251B}"/>
              </a:ext>
            </a:extLst>
          </p:cNvPr>
          <p:cNvSpPr/>
          <p:nvPr/>
        </p:nvSpPr>
        <p:spPr>
          <a:xfrm>
            <a:off x="5553250" y="3991202"/>
            <a:ext cx="1600200" cy="160020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1506 students</a:t>
            </a:r>
          </a:p>
        </p:txBody>
      </p:sp>
      <p:pic>
        <p:nvPicPr>
          <p:cNvPr id="4" name="Picture 3" descr="Learning from Home 2021: A Survey of Irish HE and FET Students with Disabilities Learning Through Covid-19">
            <a:extLst>
              <a:ext uri="{FF2B5EF4-FFF2-40B4-BE49-F238E27FC236}">
                <a16:creationId xmlns:a16="http://schemas.microsoft.com/office/drawing/2014/main" id="{20899A21-70E7-D2CD-A47F-6B07A9472517}"/>
              </a:ext>
            </a:extLst>
          </p:cNvPr>
          <p:cNvPicPr>
            <a:picLocks noChangeAspect="1"/>
          </p:cNvPicPr>
          <p:nvPr/>
        </p:nvPicPr>
        <p:blipFill>
          <a:blip r:embed="rId3"/>
          <a:stretch>
            <a:fillRect/>
          </a:stretch>
        </p:blipFill>
        <p:spPr>
          <a:xfrm>
            <a:off x="8238950" y="271808"/>
            <a:ext cx="3691771" cy="4873625"/>
          </a:xfrm>
          <a:prstGeom prst="rect">
            <a:avLst/>
          </a:prstGeom>
          <a:noFill/>
        </p:spPr>
      </p:pic>
      <p:cxnSp>
        <p:nvCxnSpPr>
          <p:cNvPr id="14" name="Straight Arrow Connector 13">
            <a:extLst>
              <a:ext uri="{FF2B5EF4-FFF2-40B4-BE49-F238E27FC236}">
                <a16:creationId xmlns:a16="http://schemas.microsoft.com/office/drawing/2014/main" id="{7FFF61F5-F7D2-7786-40D0-63C8CF8845F1}"/>
              </a:ext>
              <a:ext uri="{C183D7F6-B498-43B3-948B-1728B52AA6E4}">
                <adec:decorative xmlns:adec="http://schemas.microsoft.com/office/drawing/2017/decorative" val="1"/>
              </a:ext>
            </a:extLst>
          </p:cNvPr>
          <p:cNvCxnSpPr>
            <a:stCxn id="8" idx="7"/>
            <a:endCxn id="11" idx="2"/>
          </p:cNvCxnSpPr>
          <p:nvPr/>
        </p:nvCxnSpPr>
        <p:spPr>
          <a:xfrm flipV="1">
            <a:off x="2544101" y="2813957"/>
            <a:ext cx="2953184" cy="297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161437-B9EE-8EB5-73A1-93E9AC234CEA}"/>
              </a:ext>
              <a:ext uri="{C183D7F6-B498-43B3-948B-1728B52AA6E4}">
                <adec:decorative xmlns:adec="http://schemas.microsoft.com/office/drawing/2017/decorative" val="1"/>
              </a:ext>
            </a:extLst>
          </p:cNvPr>
          <p:cNvCxnSpPr>
            <a:stCxn id="8" idx="5"/>
            <a:endCxn id="12" idx="2"/>
          </p:cNvCxnSpPr>
          <p:nvPr/>
        </p:nvCxnSpPr>
        <p:spPr>
          <a:xfrm>
            <a:off x="2544101" y="4512048"/>
            <a:ext cx="3009149" cy="279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83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p:txBody>
          <a:bodyPr/>
          <a:lstStyle/>
          <a:p>
            <a:r>
              <a:rPr lang="en-GB" dirty="0">
                <a:solidFill>
                  <a:srgbClr val="2C595F"/>
                </a:solidFill>
              </a:rPr>
              <a:t>In this session</a:t>
            </a:r>
            <a:endParaRPr lang="en-IE" dirty="0">
              <a:solidFill>
                <a:srgbClr val="2C595F"/>
              </a:solidFill>
            </a:endParaRPr>
          </a:p>
        </p:txBody>
      </p:sp>
      <p:sp>
        <p:nvSpPr>
          <p:cNvPr id="10" name="Content Placeholder 9">
            <a:extLst>
              <a:ext uri="{FF2B5EF4-FFF2-40B4-BE49-F238E27FC236}">
                <a16:creationId xmlns:a16="http://schemas.microsoft.com/office/drawing/2014/main" id="{98EE964E-F3E2-8F22-BBB6-E6B0B522F3A6}"/>
              </a:ext>
            </a:extLst>
          </p:cNvPr>
          <p:cNvSpPr>
            <a:spLocks noGrp="1"/>
          </p:cNvSpPr>
          <p:nvPr>
            <p:ph idx="1"/>
          </p:nvPr>
        </p:nvSpPr>
        <p:spPr>
          <a:xfrm>
            <a:off x="988199" y="2247279"/>
            <a:ext cx="7417904" cy="44862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The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challenge of the pandemic </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was, at its roots, about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accessibility and flexibility</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What happened during the pandemic to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change</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how students with disabilities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preferred to learn</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Did any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lasting change emanate from Pandemic learning</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or are we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returning</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to </a:t>
            </a:r>
            <a:r>
              <a:rPr kumimoji="0" lang="en-IE"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pre-pandemic norms</a:t>
            </a:r>
            <a:r>
              <a:rPr kumimoji="0" lang="en-IE"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endParaRPr lang="en-GB" dirty="0"/>
          </a:p>
        </p:txBody>
      </p:sp>
      <p:pic>
        <p:nvPicPr>
          <p:cNvPr id="11" name="Picture 10">
            <a:extLst>
              <a:ext uri="{FF2B5EF4-FFF2-40B4-BE49-F238E27FC236}">
                <a16:creationId xmlns:a16="http://schemas.microsoft.com/office/drawing/2014/main" id="{AF266F93-E5A5-1F3F-CACB-3B20E84BF22A}"/>
              </a:ext>
            </a:extLst>
          </p:cNvPr>
          <p:cNvPicPr>
            <a:picLocks noChangeAspect="1"/>
          </p:cNvPicPr>
          <p:nvPr/>
        </p:nvPicPr>
        <p:blipFill>
          <a:blip r:embed="rId4"/>
          <a:stretch>
            <a:fillRect/>
          </a:stretch>
        </p:blipFill>
        <p:spPr>
          <a:xfrm>
            <a:off x="8556102" y="1320151"/>
            <a:ext cx="3401863" cy="3395766"/>
          </a:xfrm>
          <a:prstGeom prst="rect">
            <a:avLst/>
          </a:prstGeom>
        </p:spPr>
      </p:pic>
    </p:spTree>
    <p:custDataLst>
      <p:tags r:id="rId1"/>
    </p:custDataLst>
    <p:extLst>
      <p:ext uri="{BB962C8B-B14F-4D97-AF65-F5344CB8AC3E}">
        <p14:creationId xmlns:p14="http://schemas.microsoft.com/office/powerpoint/2010/main" val="156582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38FB-41B9-4E08-2202-575B18092E3F}"/>
              </a:ext>
            </a:extLst>
          </p:cNvPr>
          <p:cNvSpPr>
            <a:spLocks noGrp="1"/>
          </p:cNvSpPr>
          <p:nvPr>
            <p:ph type="title"/>
          </p:nvPr>
        </p:nvSpPr>
        <p:spPr>
          <a:xfrm>
            <a:off x="838200" y="0"/>
            <a:ext cx="10515600" cy="1325563"/>
          </a:xfrm>
        </p:spPr>
        <p:txBody>
          <a:bodyPr/>
          <a:lstStyle/>
          <a:p>
            <a:r>
              <a:rPr lang="en-GB" i="1" dirty="0">
                <a:solidFill>
                  <a:srgbClr val="00B0F0"/>
                </a:solidFill>
              </a:rPr>
              <a:t>Pandemic Research…Why?</a:t>
            </a:r>
            <a:endParaRPr lang="en-IE" i="1" dirty="0">
              <a:solidFill>
                <a:srgbClr val="00B0F0"/>
              </a:solidFill>
            </a:endParaRPr>
          </a:p>
        </p:txBody>
      </p:sp>
      <p:sp>
        <p:nvSpPr>
          <p:cNvPr id="3" name="TextBox 2">
            <a:extLst>
              <a:ext uri="{FF2B5EF4-FFF2-40B4-BE49-F238E27FC236}">
                <a16:creationId xmlns:a16="http://schemas.microsoft.com/office/drawing/2014/main" id="{32E54DA7-55DF-CFB7-47E9-1DD8A1C41652}"/>
              </a:ext>
            </a:extLst>
          </p:cNvPr>
          <p:cNvSpPr txBox="1"/>
          <p:nvPr/>
        </p:nvSpPr>
        <p:spPr>
          <a:xfrm>
            <a:off x="609600" y="1585787"/>
            <a:ext cx="10972800" cy="4782848"/>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pandemic was an ideal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microcosm</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that explored the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capabilities of lecturers </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 institutions regarding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ease of engagement</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provision of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accessible teaching materials </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assessment.</a:t>
            </a:r>
            <a:endParaRPr kumimoji="0" lang="en-IE"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advanced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new ways to understand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students with disabilities navigate tertiary education.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Despite a challenging time, many of the practices that emanate</a:t>
            </a:r>
            <a:r>
              <a:rPr lang="en-GB" sz="2400" dirty="0">
                <a:solidFill>
                  <a:prstClr val="black"/>
                </a:solidFill>
                <a:latin typeface="Calibri" panose="020F0502020204030204"/>
              </a:rPr>
              <a:t>d from lockdown learning were suited to the needs to disabled students.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4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fferent coloured slinky toys representing flexibility and diversity">
            <a:extLst>
              <a:ext uri="{FF2B5EF4-FFF2-40B4-BE49-F238E27FC236}">
                <a16:creationId xmlns:a16="http://schemas.microsoft.com/office/drawing/2014/main" id="{40741171-5EF4-142F-54B9-1BF5AA212FAF}"/>
              </a:ext>
            </a:extLst>
          </p:cNvPr>
          <p:cNvPicPr>
            <a:picLocks noChangeAspect="1"/>
          </p:cNvPicPr>
          <p:nvPr/>
        </p:nvPicPr>
        <p:blipFill rotWithShape="1">
          <a:blip r:embed="rId3">
            <a:extLst>
              <a:ext uri="{28A0092B-C50C-407E-A947-70E740481C1C}">
                <a14:useLocalDpi xmlns:a14="http://schemas.microsoft.com/office/drawing/2010/main" val="0"/>
              </a:ext>
            </a:extLst>
          </a:blip>
          <a:srcRect l="-159" t="3278" r="159" b="12488"/>
          <a:stretch/>
        </p:blipFill>
        <p:spPr>
          <a:xfrm>
            <a:off x="-19434" y="-1"/>
            <a:ext cx="12211434" cy="6858001"/>
          </a:xfrm>
          <a:prstGeom prst="rect">
            <a:avLst/>
          </a:prstGeom>
        </p:spPr>
      </p:pic>
      <p:sp>
        <p:nvSpPr>
          <p:cNvPr id="8" name="Rectangle 7">
            <a:extLst>
              <a:ext uri="{FF2B5EF4-FFF2-40B4-BE49-F238E27FC236}">
                <a16:creationId xmlns:a16="http://schemas.microsoft.com/office/drawing/2014/main" id="{9E7F1DB6-3F30-D68A-6FE2-95032466D0ED}"/>
              </a:ext>
              <a:ext uri="{C183D7F6-B498-43B3-948B-1728B52AA6E4}">
                <adec:decorative xmlns:adec="http://schemas.microsoft.com/office/drawing/2017/decorative" val="1"/>
              </a:ext>
            </a:extLst>
          </p:cNvPr>
          <p:cNvSpPr/>
          <p:nvPr/>
        </p:nvSpPr>
        <p:spPr>
          <a:xfrm>
            <a:off x="0" y="-1"/>
            <a:ext cx="12211434" cy="2210938"/>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25863C7-5E3C-E51D-BB8B-58AF2D0F3FC7}"/>
              </a:ext>
            </a:extLst>
          </p:cNvPr>
          <p:cNvSpPr>
            <a:spLocks noGrp="1"/>
          </p:cNvSpPr>
          <p:nvPr>
            <p:ph type="title"/>
          </p:nvPr>
        </p:nvSpPr>
        <p:spPr>
          <a:xfrm>
            <a:off x="824552" y="105818"/>
            <a:ext cx="10830636" cy="1914051"/>
          </a:xfrm>
        </p:spPr>
        <p:txBody>
          <a:bodyPr>
            <a:noAutofit/>
          </a:bodyPr>
          <a:lstStyle/>
          <a:p>
            <a:r>
              <a:rPr lang="en-GB" sz="4800" b="1">
                <a:solidFill>
                  <a:srgbClr val="00B0F0"/>
                </a:solidFill>
              </a:rPr>
              <a:t>The challenge of the pandemic was, at its roots, about accessibility and flexibility. </a:t>
            </a:r>
          </a:p>
        </p:txBody>
      </p:sp>
    </p:spTree>
    <p:extLst>
      <p:ext uri="{BB962C8B-B14F-4D97-AF65-F5344CB8AC3E}">
        <p14:creationId xmlns:p14="http://schemas.microsoft.com/office/powerpoint/2010/main" val="402825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a:xfrm>
            <a:off x="640080" y="325369"/>
            <a:ext cx="4368602" cy="1956841"/>
          </a:xfrm>
        </p:spPr>
        <p:txBody>
          <a:bodyPr anchor="b">
            <a:normAutofit/>
          </a:bodyPr>
          <a:lstStyle/>
          <a:p>
            <a:r>
              <a:rPr lang="en-IE" sz="3800" dirty="0">
                <a:solidFill>
                  <a:srgbClr val="00B0F0"/>
                </a:solidFill>
              </a:rPr>
              <a:t>2020/21 Key Theme – Mixed Experiences &amp; Desires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E1DB99-EEA8-4F6D-B37A-066890925C80}"/>
              </a:ext>
            </a:extLst>
          </p:cNvPr>
          <p:cNvSpPr>
            <a:spLocks noGrp="1"/>
          </p:cNvSpPr>
          <p:nvPr>
            <p:ph idx="1"/>
          </p:nvPr>
        </p:nvSpPr>
        <p:spPr>
          <a:xfrm>
            <a:off x="640080" y="2872899"/>
            <a:ext cx="4243589" cy="3320668"/>
          </a:xfrm>
        </p:spPr>
        <p:txBody>
          <a:bodyPr>
            <a:normAutofit/>
          </a:bodyPr>
          <a:lstStyle/>
          <a:p>
            <a:r>
              <a:rPr lang="en-IE" sz="2200" dirty="0"/>
              <a:t>Most </a:t>
            </a:r>
            <a:r>
              <a:rPr lang="en-IE" sz="2200" b="1" dirty="0"/>
              <a:t>questions split </a:t>
            </a:r>
            <a:r>
              <a:rPr lang="en-IE" sz="2200" dirty="0"/>
              <a:t>- slight </a:t>
            </a:r>
            <a:r>
              <a:rPr lang="en-IE" sz="2200" b="1" dirty="0"/>
              <a:t>majority/significant minority </a:t>
            </a:r>
            <a:r>
              <a:rPr lang="en-IE" sz="2200" dirty="0"/>
              <a:t>dynamic. </a:t>
            </a:r>
          </a:p>
          <a:p>
            <a:r>
              <a:rPr lang="en-IE" sz="2200" b="1" dirty="0"/>
              <a:t>Increase</a:t>
            </a:r>
            <a:r>
              <a:rPr lang="en-IE" sz="2200" dirty="0"/>
              <a:t> in student’s </a:t>
            </a:r>
            <a:r>
              <a:rPr lang="en-IE" sz="2200" b="1" dirty="0"/>
              <a:t>coping </a:t>
            </a:r>
            <a:r>
              <a:rPr lang="en-IE" sz="2200" dirty="0"/>
              <a:t>&amp; </a:t>
            </a:r>
            <a:r>
              <a:rPr lang="en-IE" sz="2200" b="1" dirty="0"/>
              <a:t>AT use</a:t>
            </a:r>
            <a:r>
              <a:rPr lang="en-IE" sz="2200" dirty="0"/>
              <a:t>, </a:t>
            </a:r>
            <a:r>
              <a:rPr lang="en-IE" sz="2200" b="1" dirty="0"/>
              <a:t>accessibility</a:t>
            </a:r>
            <a:r>
              <a:rPr lang="en-IE" sz="2200" dirty="0"/>
              <a:t> improvement.</a:t>
            </a:r>
          </a:p>
          <a:p>
            <a:r>
              <a:rPr lang="en-IE" sz="2200" dirty="0"/>
              <a:t>Highlights </a:t>
            </a:r>
            <a:r>
              <a:rPr lang="en-IE" sz="2200" b="1" dirty="0"/>
              <a:t>diversity</a:t>
            </a:r>
            <a:r>
              <a:rPr lang="en-IE" sz="2200" dirty="0"/>
              <a:t> in community – </a:t>
            </a:r>
            <a:r>
              <a:rPr lang="en-IE" sz="2200" b="1" dirty="0"/>
              <a:t>different needs</a:t>
            </a:r>
            <a:r>
              <a:rPr lang="en-IE" sz="2200" dirty="0"/>
              <a:t>, circumstances experiences and desires.</a:t>
            </a:r>
          </a:p>
          <a:p>
            <a:pPr marL="0" indent="0">
              <a:buNone/>
            </a:pPr>
            <a:endParaRPr lang="en-IE" sz="2200" dirty="0"/>
          </a:p>
        </p:txBody>
      </p:sp>
      <p:pic>
        <p:nvPicPr>
          <p:cNvPr id="6" name="Picture 5" descr="A blue and orange smoke, symbolising the different experiences and desires&#10;&#10;">
            <a:extLst>
              <a:ext uri="{FF2B5EF4-FFF2-40B4-BE49-F238E27FC236}">
                <a16:creationId xmlns:a16="http://schemas.microsoft.com/office/drawing/2014/main" id="{9436C751-3473-9461-E647-0F42E526A5AF}"/>
              </a:ext>
            </a:extLst>
          </p:cNvPr>
          <p:cNvPicPr>
            <a:picLocks noChangeAspect="1"/>
          </p:cNvPicPr>
          <p:nvPr/>
        </p:nvPicPr>
        <p:blipFill rotWithShape="1">
          <a:blip r:embed="rId4">
            <a:extLst>
              <a:ext uri="{28A0092B-C50C-407E-A947-70E740481C1C}">
                <a14:useLocalDpi xmlns:a14="http://schemas.microsoft.com/office/drawing/2010/main" val="0"/>
              </a:ext>
            </a:extLst>
          </a:blip>
          <a:srcRect r="-1" b="439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143097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p:txBody>
          <a:bodyPr>
            <a:noAutofit/>
          </a:bodyPr>
          <a:lstStyle/>
          <a:p>
            <a:r>
              <a:rPr lang="en-IE" sz="4800" b="1" dirty="0">
                <a:solidFill>
                  <a:srgbClr val="00B0F0"/>
                </a:solidFill>
              </a:rPr>
              <a:t>2021/22 Key Themes: Student Preferences, AT and Choice</a:t>
            </a:r>
          </a:p>
        </p:txBody>
      </p:sp>
      <p:sp>
        <p:nvSpPr>
          <p:cNvPr id="3" name="Content Placeholder 2">
            <a:extLst>
              <a:ext uri="{FF2B5EF4-FFF2-40B4-BE49-F238E27FC236}">
                <a16:creationId xmlns:a16="http://schemas.microsoft.com/office/drawing/2014/main" id="{19E1DB99-EEA8-4F6D-B37A-066890925C80}"/>
              </a:ext>
            </a:extLst>
          </p:cNvPr>
          <p:cNvSpPr>
            <a:spLocks noGrp="1"/>
          </p:cNvSpPr>
          <p:nvPr>
            <p:ph idx="1"/>
          </p:nvPr>
        </p:nvSpPr>
        <p:spPr>
          <a:xfrm>
            <a:off x="838200" y="2329208"/>
            <a:ext cx="5589896" cy="4351338"/>
          </a:xfrm>
        </p:spPr>
        <p:txBody>
          <a:bodyPr>
            <a:normAutofit/>
          </a:bodyPr>
          <a:lstStyle/>
          <a:p>
            <a:r>
              <a:rPr lang="en-GB" sz="3200" b="1" dirty="0"/>
              <a:t>Changing preferences </a:t>
            </a:r>
            <a:r>
              <a:rPr lang="en-GB" sz="3200" dirty="0"/>
              <a:t>in how students desired to learn. </a:t>
            </a:r>
          </a:p>
          <a:p>
            <a:r>
              <a:rPr lang="en-GB" sz="3200" dirty="0"/>
              <a:t>Sustained </a:t>
            </a:r>
            <a:r>
              <a:rPr lang="en-GB" sz="3200" b="1" dirty="0"/>
              <a:t>increase in the use of AT</a:t>
            </a:r>
          </a:p>
          <a:p>
            <a:r>
              <a:rPr lang="en-GB" sz="3200" b="1" dirty="0"/>
              <a:t>Decrease</a:t>
            </a:r>
            <a:r>
              <a:rPr lang="en-GB" sz="3200" dirty="0"/>
              <a:t> in student’s evaluation of the </a:t>
            </a:r>
            <a:r>
              <a:rPr lang="en-GB" sz="3200" b="1" dirty="0"/>
              <a:t>accessibility of learning materials</a:t>
            </a:r>
            <a:endParaRPr lang="en-IE" sz="3200" b="1" dirty="0"/>
          </a:p>
        </p:txBody>
      </p:sp>
      <p:pic>
        <p:nvPicPr>
          <p:cNvPr id="5" name="Picture 4" descr="Diverse group of learners">
            <a:extLst>
              <a:ext uri="{FF2B5EF4-FFF2-40B4-BE49-F238E27FC236}">
                <a16:creationId xmlns:a16="http://schemas.microsoft.com/office/drawing/2014/main" id="{24A14C4C-A470-4D42-966D-8453E8B15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8651" y="2175697"/>
            <a:ext cx="4774205" cy="2797747"/>
          </a:xfrm>
          <a:prstGeom prst="rect">
            <a:avLst/>
          </a:prstGeom>
        </p:spPr>
      </p:pic>
    </p:spTree>
    <p:custDataLst>
      <p:tags r:id="rId1"/>
    </p:custDataLst>
    <p:extLst>
      <p:ext uri="{BB962C8B-B14F-4D97-AF65-F5344CB8AC3E}">
        <p14:creationId xmlns:p14="http://schemas.microsoft.com/office/powerpoint/2010/main" val="232424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01C92D-2D1C-442B-80F6-5045F5EDCEDD}"/>
              </a:ext>
            </a:extLst>
          </p:cNvPr>
          <p:cNvSpPr txBox="1">
            <a:spLocks noGrp="1"/>
          </p:cNvSpPr>
          <p:nvPr>
            <p:ph type="title" idx="4294967295"/>
          </p:nvPr>
        </p:nvSpPr>
        <p:spPr>
          <a:xfrm>
            <a:off x="838199" y="365125"/>
            <a:ext cx="11353801" cy="12474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800" b="1" i="0" u="none" strike="noStrike" kern="1200" cap="none" spc="0" normalizeH="0" baseline="0" noProof="0">
                <a:ln>
                  <a:noFill/>
                </a:ln>
                <a:solidFill>
                  <a:srgbClr val="00B0F0"/>
                </a:solidFill>
                <a:effectLst/>
                <a:uLnTx/>
                <a:uFillTx/>
                <a:latin typeface="Tw Cen MT" panose="020B0602020104020603" pitchFamily="34" charset="0"/>
                <a:ea typeface="+mj-ea"/>
                <a:cs typeface="+mj-cs"/>
              </a:rPr>
              <a:t>Mode of Engagement – Changing Preferences</a:t>
            </a:r>
          </a:p>
        </p:txBody>
      </p:sp>
      <p:graphicFrame>
        <p:nvGraphicFramePr>
          <p:cNvPr id="2" name="Table 2" descr="a table that compared data from the years 2021 and 2022. It shows that in 2021 50 percent of participants stated that they preferred mostly in person learning. 39 percent preferred blended learning and 9 percent preferred online learning. The following year, 2022 33 per cent preferred to learn in person, 56 percent preferred blended learning and 12 percent preferred online learning.">
            <a:extLst>
              <a:ext uri="{FF2B5EF4-FFF2-40B4-BE49-F238E27FC236}">
                <a16:creationId xmlns:a16="http://schemas.microsoft.com/office/drawing/2014/main" id="{449764AC-0BE6-7D45-BCA5-74B5F4250C9A}"/>
              </a:ext>
            </a:extLst>
          </p:cNvPr>
          <p:cNvGraphicFramePr>
            <a:graphicFrameLocks noGrp="1"/>
          </p:cNvGraphicFramePr>
          <p:nvPr/>
        </p:nvGraphicFramePr>
        <p:xfrm>
          <a:off x="838199" y="1980146"/>
          <a:ext cx="8127999" cy="292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72101449"/>
                    </a:ext>
                  </a:extLst>
                </a:gridCol>
                <a:gridCol w="2709333">
                  <a:extLst>
                    <a:ext uri="{9D8B030D-6E8A-4147-A177-3AD203B41FA5}">
                      <a16:colId xmlns:a16="http://schemas.microsoft.com/office/drawing/2014/main" val="51685503"/>
                    </a:ext>
                  </a:extLst>
                </a:gridCol>
                <a:gridCol w="2709333">
                  <a:extLst>
                    <a:ext uri="{9D8B030D-6E8A-4147-A177-3AD203B41FA5}">
                      <a16:colId xmlns:a16="http://schemas.microsoft.com/office/drawing/2014/main" val="1568959357"/>
                    </a:ext>
                  </a:extLst>
                </a:gridCol>
              </a:tblGrid>
              <a:tr h="370840">
                <a:tc>
                  <a:txBody>
                    <a:bodyPr/>
                    <a:lstStyle/>
                    <a:p>
                      <a:r>
                        <a:rPr lang="en-IE" sz="2400"/>
                        <a:t>Preferred Mode</a:t>
                      </a:r>
                    </a:p>
                  </a:txBody>
                  <a:tcPr>
                    <a:solidFill>
                      <a:schemeClr val="accent5">
                        <a:lumMod val="75000"/>
                      </a:schemeClr>
                    </a:solidFill>
                  </a:tcPr>
                </a:tc>
                <a:tc>
                  <a:txBody>
                    <a:bodyPr/>
                    <a:lstStyle/>
                    <a:p>
                      <a:pPr algn="ctr"/>
                      <a:r>
                        <a:rPr lang="en-IE" sz="2400"/>
                        <a:t>2021</a:t>
                      </a:r>
                    </a:p>
                  </a:txBody>
                  <a:tcPr>
                    <a:solidFill>
                      <a:schemeClr val="accent5">
                        <a:lumMod val="75000"/>
                      </a:schemeClr>
                    </a:solidFill>
                  </a:tcPr>
                </a:tc>
                <a:tc>
                  <a:txBody>
                    <a:bodyPr/>
                    <a:lstStyle/>
                    <a:p>
                      <a:pPr algn="ctr"/>
                      <a:r>
                        <a:rPr lang="en-IE" sz="2400"/>
                        <a:t>2022</a:t>
                      </a:r>
                    </a:p>
                  </a:txBody>
                  <a:tcPr>
                    <a:solidFill>
                      <a:schemeClr val="accent5">
                        <a:lumMod val="75000"/>
                      </a:schemeClr>
                    </a:solidFill>
                  </a:tcPr>
                </a:tc>
                <a:extLst>
                  <a:ext uri="{0D108BD9-81ED-4DB2-BD59-A6C34878D82A}">
                    <a16:rowId xmlns:a16="http://schemas.microsoft.com/office/drawing/2014/main" val="3876431289"/>
                  </a:ext>
                </a:extLst>
              </a:tr>
              <a:tr h="370840">
                <a:tc>
                  <a:txBody>
                    <a:bodyPr/>
                    <a:lstStyle/>
                    <a:p>
                      <a:r>
                        <a:rPr lang="en-GB" sz="2400"/>
                        <a:t>Mostly in-person learning</a:t>
                      </a:r>
                    </a:p>
                  </a:txBody>
                  <a:tcPr/>
                </a:tc>
                <a:tc>
                  <a:txBody>
                    <a:bodyPr/>
                    <a:lstStyle/>
                    <a:p>
                      <a:pPr algn="ctr"/>
                      <a:r>
                        <a:rPr lang="en-IE" sz="2400"/>
                        <a:t>50%</a:t>
                      </a:r>
                    </a:p>
                  </a:txBody>
                  <a:tcPr>
                    <a:solidFill>
                      <a:schemeClr val="accent6">
                        <a:lumMod val="60000"/>
                        <a:lumOff val="40000"/>
                      </a:schemeClr>
                    </a:solidFill>
                  </a:tcPr>
                </a:tc>
                <a:tc>
                  <a:txBody>
                    <a:bodyPr/>
                    <a:lstStyle/>
                    <a:p>
                      <a:pPr algn="ctr"/>
                      <a:r>
                        <a:rPr lang="en-IE" sz="2400"/>
                        <a:t>33%</a:t>
                      </a:r>
                    </a:p>
                  </a:txBody>
                  <a:tcPr>
                    <a:solidFill>
                      <a:schemeClr val="accent2">
                        <a:lumMod val="40000"/>
                        <a:lumOff val="60000"/>
                      </a:schemeClr>
                    </a:solidFill>
                  </a:tcPr>
                </a:tc>
                <a:extLst>
                  <a:ext uri="{0D108BD9-81ED-4DB2-BD59-A6C34878D82A}">
                    <a16:rowId xmlns:a16="http://schemas.microsoft.com/office/drawing/2014/main" val="859371930"/>
                  </a:ext>
                </a:extLst>
              </a:tr>
              <a:tr h="370840">
                <a:tc>
                  <a:txBody>
                    <a:bodyPr/>
                    <a:lstStyle/>
                    <a:p>
                      <a:r>
                        <a:rPr lang="en-IE" sz="2400"/>
                        <a:t>Blended – mix of in-person and online activities</a:t>
                      </a:r>
                    </a:p>
                  </a:txBody>
                  <a:tcPr/>
                </a:tc>
                <a:tc>
                  <a:txBody>
                    <a:bodyPr/>
                    <a:lstStyle/>
                    <a:p>
                      <a:pPr algn="ctr"/>
                      <a:r>
                        <a:rPr lang="en-IE" sz="2400"/>
                        <a:t>39%</a:t>
                      </a:r>
                    </a:p>
                  </a:txBody>
                  <a:tcPr>
                    <a:solidFill>
                      <a:schemeClr val="accent2">
                        <a:lumMod val="40000"/>
                        <a:lumOff val="60000"/>
                      </a:schemeClr>
                    </a:solidFill>
                  </a:tcPr>
                </a:tc>
                <a:tc>
                  <a:txBody>
                    <a:bodyPr/>
                    <a:lstStyle/>
                    <a:p>
                      <a:pPr algn="ctr"/>
                      <a:r>
                        <a:rPr lang="en-IE" sz="2400"/>
                        <a:t>56%</a:t>
                      </a:r>
                    </a:p>
                  </a:txBody>
                  <a:tcPr>
                    <a:solidFill>
                      <a:schemeClr val="accent6">
                        <a:lumMod val="60000"/>
                        <a:lumOff val="40000"/>
                      </a:schemeClr>
                    </a:solidFill>
                  </a:tcPr>
                </a:tc>
                <a:extLst>
                  <a:ext uri="{0D108BD9-81ED-4DB2-BD59-A6C34878D82A}">
                    <a16:rowId xmlns:a16="http://schemas.microsoft.com/office/drawing/2014/main" val="1781845601"/>
                  </a:ext>
                </a:extLst>
              </a:tr>
              <a:tr h="370840">
                <a:tc>
                  <a:txBody>
                    <a:bodyPr/>
                    <a:lstStyle/>
                    <a:p>
                      <a:r>
                        <a:rPr lang="en-IE" sz="2400"/>
                        <a:t>Mostly online</a:t>
                      </a:r>
                    </a:p>
                  </a:txBody>
                  <a:tcPr/>
                </a:tc>
                <a:tc>
                  <a:txBody>
                    <a:bodyPr/>
                    <a:lstStyle/>
                    <a:p>
                      <a:pPr algn="ctr"/>
                      <a:r>
                        <a:rPr lang="en-IE" sz="2400"/>
                        <a:t>9%</a:t>
                      </a:r>
                    </a:p>
                  </a:txBody>
                  <a:tcPr>
                    <a:solidFill>
                      <a:srgbClr val="F9D7D7"/>
                    </a:solidFill>
                  </a:tcPr>
                </a:tc>
                <a:tc>
                  <a:txBody>
                    <a:bodyPr/>
                    <a:lstStyle/>
                    <a:p>
                      <a:pPr algn="ctr"/>
                      <a:r>
                        <a:rPr lang="en-IE" sz="2400"/>
                        <a:t>12%</a:t>
                      </a:r>
                    </a:p>
                  </a:txBody>
                  <a:tcPr>
                    <a:solidFill>
                      <a:srgbClr val="F9D7D7"/>
                    </a:solidFill>
                  </a:tcPr>
                </a:tc>
                <a:extLst>
                  <a:ext uri="{0D108BD9-81ED-4DB2-BD59-A6C34878D82A}">
                    <a16:rowId xmlns:a16="http://schemas.microsoft.com/office/drawing/2014/main" val="2635376557"/>
                  </a:ext>
                </a:extLst>
              </a:tr>
            </a:tbl>
          </a:graphicData>
        </a:graphic>
      </p:graphicFrame>
      <p:pic>
        <p:nvPicPr>
          <p:cNvPr id="7" name="Picture 6" descr="In the top right of the image, a practitioner and learner are speaking. The practitioner is checking if the learner has understood by asking a question and the learner is responding with a thumbs up to indicate that they do understand. Arrows highlight that the conversation is two-way.&#10;Below a learning is engaging with a laptop and has headphones on. The laptop reads glossary indicating that they are exploring terminology. The glossary entries also have audio symbols beside them indicating that they can also be read aloud.">
            <a:extLst>
              <a:ext uri="{FF2B5EF4-FFF2-40B4-BE49-F238E27FC236}">
                <a16:creationId xmlns:a16="http://schemas.microsoft.com/office/drawing/2014/main" id="{46D97E23-09A2-4F29-BDAE-1B59B926608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14933" y="1584210"/>
            <a:ext cx="3577067" cy="368958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61907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a:xfrm>
            <a:off x="838200" y="365125"/>
            <a:ext cx="11067854" cy="1247457"/>
          </a:xfrm>
        </p:spPr>
        <p:txBody>
          <a:bodyPr>
            <a:noAutofit/>
          </a:bodyPr>
          <a:lstStyle/>
          <a:p>
            <a:pPr>
              <a:defRPr/>
            </a:pPr>
            <a:r>
              <a:rPr lang="en-IE" sz="4800" b="1">
                <a:solidFill>
                  <a:srgbClr val="00B0F0"/>
                </a:solidFill>
              </a:rPr>
              <a:t>Accessibility 21/22’ – move away from online learning</a:t>
            </a:r>
          </a:p>
        </p:txBody>
      </p:sp>
      <p:graphicFrame>
        <p:nvGraphicFramePr>
          <p:cNvPr id="6" name="Chart 5" descr="Graph entitled Do you think online learning has informed a more or less accessible learning experience?&#10;&#10;A bar chart with percentages on the X axis and the available options to answer the question &quot;Do you think online learning has informed a more or less accessible learning experience. 13% of respondents answered &quot;a lot more accessible&quot;, 20% &quot;more accessible&quot;, 14% stated &quot;no change&quot;, 33% answered &quot;less accessible&quot;, and finally 19% answered &quot;a lot less accessible&quot;.">
            <a:extLst>
              <a:ext uri="{FF2B5EF4-FFF2-40B4-BE49-F238E27FC236}">
                <a16:creationId xmlns:a16="http://schemas.microsoft.com/office/drawing/2014/main" id="{DA673807-A7DB-4FD8-B5BC-29D2F6AC4E83}"/>
              </a:ext>
            </a:extLst>
          </p:cNvPr>
          <p:cNvGraphicFramePr/>
          <p:nvPr/>
        </p:nvGraphicFramePr>
        <p:xfrm>
          <a:off x="5831304" y="1421513"/>
          <a:ext cx="5941615" cy="4232406"/>
        </p:xfrm>
        <a:graphic>
          <a:graphicData uri="http://schemas.openxmlformats.org/drawingml/2006/chart">
            <c:chart xmlns:c="http://schemas.openxmlformats.org/drawingml/2006/chart" xmlns:r="http://schemas.openxmlformats.org/officeDocument/2006/relationships" r:id="rId4"/>
          </a:graphicData>
        </a:graphic>
      </p:graphicFrame>
      <p:pic>
        <p:nvPicPr>
          <p:cNvPr id="8" name="Graphic 7">
            <a:extLst>
              <a:ext uri="{FF2B5EF4-FFF2-40B4-BE49-F238E27FC236}">
                <a16:creationId xmlns:a16="http://schemas.microsoft.com/office/drawing/2014/main" id="{6324908F-145C-A440-2D67-B1DECB113A0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8347" y="2261649"/>
            <a:ext cx="1322829" cy="1322829"/>
          </a:xfrm>
          <a:prstGeom prst="rect">
            <a:avLst/>
          </a:prstGeom>
        </p:spPr>
      </p:pic>
      <p:pic>
        <p:nvPicPr>
          <p:cNvPr id="10" name="Graphic 9">
            <a:extLst>
              <a:ext uri="{FF2B5EF4-FFF2-40B4-BE49-F238E27FC236}">
                <a16:creationId xmlns:a16="http://schemas.microsoft.com/office/drawing/2014/main" id="{6F9D3A9C-0586-5309-772B-0C111F961BD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200" y="2261649"/>
            <a:ext cx="1322829" cy="1322829"/>
          </a:xfrm>
          <a:prstGeom prst="rect">
            <a:avLst/>
          </a:prstGeom>
        </p:spPr>
      </p:pic>
      <p:pic>
        <p:nvPicPr>
          <p:cNvPr id="12" name="Graphic 11">
            <a:extLst>
              <a:ext uri="{FF2B5EF4-FFF2-40B4-BE49-F238E27FC236}">
                <a16:creationId xmlns:a16="http://schemas.microsoft.com/office/drawing/2014/main" id="{C98286BD-BB64-ECA6-9704-496171B47B5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8347" y="3706315"/>
            <a:ext cx="1325707" cy="1325707"/>
          </a:xfrm>
          <a:prstGeom prst="rect">
            <a:avLst/>
          </a:prstGeom>
        </p:spPr>
      </p:pic>
      <p:pic>
        <p:nvPicPr>
          <p:cNvPr id="14" name="Graphic 13">
            <a:extLst>
              <a:ext uri="{FF2B5EF4-FFF2-40B4-BE49-F238E27FC236}">
                <a16:creationId xmlns:a16="http://schemas.microsoft.com/office/drawing/2014/main" id="{310F38E2-007C-C5B4-3603-0994AA0713A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43201" y="3842793"/>
            <a:ext cx="1322828" cy="1322828"/>
          </a:xfrm>
          <a:prstGeom prst="rect">
            <a:avLst/>
          </a:prstGeom>
        </p:spPr>
      </p:pic>
    </p:spTree>
    <p:custDataLst>
      <p:tags r:id="rId1"/>
    </p:custDataLst>
    <p:extLst>
      <p:ext uri="{BB962C8B-B14F-4D97-AF65-F5344CB8AC3E}">
        <p14:creationId xmlns:p14="http://schemas.microsoft.com/office/powerpoint/2010/main" val="528171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mCxFb8A"/>
  <p:tag name="ARTICULATE_SLIDE_THUMBNAIL_REFRESH" val="1"/>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a94638-522b-41e0-a5c8-53b01322a595" xsi:nil="true"/>
    <lcf76f155ced4ddcb4097134ff3c332f xmlns="cb26e2a2-2356-4742-832f-d13de69bbd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3EAA2805582043B6C66D0C9C6BCAF9" ma:contentTypeVersion="14" ma:contentTypeDescription="Create a new document." ma:contentTypeScope="" ma:versionID="7c5844191ef0d7848f2412bb9a43da1d">
  <xsd:schema xmlns:xsd="http://www.w3.org/2001/XMLSchema" xmlns:xs="http://www.w3.org/2001/XMLSchema" xmlns:p="http://schemas.microsoft.com/office/2006/metadata/properties" xmlns:ns2="cb26e2a2-2356-4742-832f-d13de69bbd20" xmlns:ns3="dea94638-522b-41e0-a5c8-53b01322a595" targetNamespace="http://schemas.microsoft.com/office/2006/metadata/properties" ma:root="true" ma:fieldsID="1f68c480a958dfe10443a0a7cba506db" ns2:_="" ns3:_="">
    <xsd:import namespace="cb26e2a2-2356-4742-832f-d13de69bbd20"/>
    <xsd:import namespace="dea94638-522b-41e0-a5c8-53b01322a5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6e2a2-2356-4742-832f-d13de69bb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a94638-522b-41e0-a5c8-53b01322a5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c9b814f-f941-4edd-bdaa-05dc0d9914f9}" ma:internalName="TaxCatchAll" ma:showField="CatchAllData" ma:web="dea94638-522b-41e0-a5c8-53b01322a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88658-56AD-4EB8-888F-3DD5A54EBCC4}">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terms/"/>
    <ds:schemaRef ds:uri="98a9eb8c-6a01-428e-9f5d-17b5596ff277"/>
    <ds:schemaRef ds:uri="f04adec5-321f-46c9-8d8f-d278d5019d73"/>
    <ds:schemaRef ds:uri="http://purl.org/dc/dcmitype/"/>
    <ds:schemaRef ds:uri="dea94638-522b-41e0-a5c8-53b01322a595"/>
    <ds:schemaRef ds:uri="cb26e2a2-2356-4742-832f-d13de69bbd20"/>
  </ds:schemaRefs>
</ds:datastoreItem>
</file>

<file path=customXml/itemProps2.xml><?xml version="1.0" encoding="utf-8"?>
<ds:datastoreItem xmlns:ds="http://schemas.openxmlformats.org/officeDocument/2006/customXml" ds:itemID="{13C60DFB-483D-435B-BF1D-C2AACB984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6e2a2-2356-4742-832f-d13de69bbd20"/>
    <ds:schemaRef ds:uri="dea94638-522b-41e0-a5c8-53b01322a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184775-3264-478A-959A-6E349DAA07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1415</TotalTime>
  <Words>1630</Words>
  <Application>Microsoft Office PowerPoint</Application>
  <PresentationFormat>Widescreen</PresentationFormat>
  <Paragraphs>132</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Tw Cen MT</vt:lpstr>
      <vt:lpstr>Office Theme</vt:lpstr>
      <vt:lpstr>Key Insights from Changing Landscapes</vt:lpstr>
      <vt:lpstr>Changing Landscapes  —New Experiences</vt:lpstr>
      <vt:lpstr>In this session</vt:lpstr>
      <vt:lpstr>Pandemic Research…Why?</vt:lpstr>
      <vt:lpstr>The challenge of the pandemic was, at its roots, about accessibility and flexibility. </vt:lpstr>
      <vt:lpstr>2020/21 Key Theme – Mixed Experiences &amp; Desires</vt:lpstr>
      <vt:lpstr>2021/22 Key Themes: Student Preferences, AT and Choice</vt:lpstr>
      <vt:lpstr>Mode of Engagement – Changing Preferences</vt:lpstr>
      <vt:lpstr>Accessibility 21/22’ – move away from online learning</vt:lpstr>
      <vt:lpstr>Accessibility of Learning Materials 20/21&gt;21/22</vt:lpstr>
      <vt:lpstr>Post Covid Choice in Learning Delivery 21/22</vt:lpstr>
      <vt:lpstr>On the Ground Post Covid 21/22</vt:lpstr>
      <vt:lpstr>Questioning the exam</vt:lpstr>
      <vt:lpstr>How exams disadvantage students with disabilities</vt:lpstr>
      <vt:lpstr>The Advantages of UDL, Choice and Blended Learning</vt:lpstr>
      <vt:lpstr>Time to Reflect!</vt:lpstr>
      <vt:lpstr>Thank You For Listening!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Ryder</dc:creator>
  <cp:lastModifiedBy>Richard Healy</cp:lastModifiedBy>
  <cp:revision>5</cp:revision>
  <dcterms:created xsi:type="dcterms:W3CDTF">2018-04-13T09:57:38Z</dcterms:created>
  <dcterms:modified xsi:type="dcterms:W3CDTF">2024-02-09T13:48:15Z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95725FFA-EDBD-44D1-8FEE-7A272E4E4258</vt:lpwstr>
  </property>
  <property fmtid="{D5CDD505-2E9C-101B-9397-08002B2CF9AE}" pid="3" name="ArticulatePath">
    <vt:lpwstr>What is UDL</vt:lpwstr>
  </property>
  <property fmtid="{D5CDD505-2E9C-101B-9397-08002B2CF9AE}" pid="4" name="ContentTypeId">
    <vt:lpwstr>0x010100983EAA2805582043B6C66D0C9C6BCAF9</vt:lpwstr>
  </property>
  <property fmtid="{D5CDD505-2E9C-101B-9397-08002B2CF9AE}" pid="5" name="Order">
    <vt:r8>21200</vt:r8>
  </property>
  <property fmtid="{D5CDD505-2E9C-101B-9397-08002B2CF9AE}" pid="6" name="MediaServiceImageTags">
    <vt:lpwstr/>
  </property>
</Properties>
</file>