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7" r:id="rId5"/>
    <p:sldId id="298" r:id="rId6"/>
    <p:sldId id="299" r:id="rId7"/>
    <p:sldId id="303" r:id="rId8"/>
    <p:sldId id="300" r:id="rId9"/>
    <p:sldId id="301" r:id="rId10"/>
    <p:sldId id="302" r:id="rId11"/>
    <p:sldId id="264"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FFA030-CD0B-482B-ACD4-E77EB9A2C31A}" v="402" dt="2024-03-15T09:44:38.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226" autoAdjust="0"/>
  </p:normalViewPr>
  <p:slideViewPr>
    <p:cSldViewPr snapToGrid="0">
      <p:cViewPr varScale="1">
        <p:scale>
          <a:sx n="82" d="100"/>
          <a:sy n="82" d="100"/>
        </p:scale>
        <p:origin x="490" y="202"/>
      </p:cViewPr>
      <p:guideLst/>
    </p:cSldViewPr>
  </p:slideViewPr>
  <p:outlineViewPr>
    <p:cViewPr>
      <p:scale>
        <a:sx n="33" d="100"/>
        <a:sy n="33" d="100"/>
      </p:scale>
      <p:origin x="0" y="-9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O'Rourke" userId="f36a576b-c06f-4e27-b341-dcf4bf9c1f2f" providerId="ADAL" clId="{0FFFA030-CD0B-482B-ACD4-E77EB9A2C31A}"/>
    <pc:docChg chg="modSld">
      <pc:chgData name="Danielle O'Rourke" userId="f36a576b-c06f-4e27-b341-dcf4bf9c1f2f" providerId="ADAL" clId="{0FFFA030-CD0B-482B-ACD4-E77EB9A2C31A}" dt="2024-03-15T09:44:38.486" v="411" actId="20577"/>
      <pc:docMkLst>
        <pc:docMk/>
      </pc:docMkLst>
      <pc:sldChg chg="addSp modSp mod">
        <pc:chgData name="Danielle O'Rourke" userId="f36a576b-c06f-4e27-b341-dcf4bf9c1f2f" providerId="ADAL" clId="{0FFFA030-CD0B-482B-ACD4-E77EB9A2C31A}" dt="2024-03-15T09:44:08.356" v="393" actId="13244"/>
        <pc:sldMkLst>
          <pc:docMk/>
          <pc:sldMk cId="3488617264" sldId="264"/>
        </pc:sldMkLst>
        <pc:spChg chg="add mod">
          <ac:chgData name="Danielle O'Rourke" userId="f36a576b-c06f-4e27-b341-dcf4bf9c1f2f" providerId="ADAL" clId="{0FFFA030-CD0B-482B-ACD4-E77EB9A2C31A}" dt="2024-03-15T09:43:09.507" v="391" actId="13244"/>
          <ac:spMkLst>
            <pc:docMk/>
            <pc:sldMk cId="3488617264" sldId="264"/>
            <ac:spMk id="2" creationId="{F2FD8E3B-6A4A-DD90-09AA-0497ED204CC4}"/>
          </ac:spMkLst>
        </pc:spChg>
        <pc:spChg chg="mod">
          <ac:chgData name="Danielle O'Rourke" userId="f36a576b-c06f-4e27-b341-dcf4bf9c1f2f" providerId="ADAL" clId="{0FFFA030-CD0B-482B-ACD4-E77EB9A2C31A}" dt="2024-03-15T09:43:03.635" v="390" actId="962"/>
          <ac:spMkLst>
            <pc:docMk/>
            <pc:sldMk cId="3488617264" sldId="264"/>
            <ac:spMk id="6" creationId="{2F594DF4-4C7D-3AA3-28A9-080199135F8D}"/>
          </ac:spMkLst>
        </pc:spChg>
        <pc:picChg chg="mod">
          <ac:chgData name="Danielle O'Rourke" userId="f36a576b-c06f-4e27-b341-dcf4bf9c1f2f" providerId="ADAL" clId="{0FFFA030-CD0B-482B-ACD4-E77EB9A2C31A}" dt="2024-03-15T09:44:08.356" v="393" actId="13244"/>
          <ac:picMkLst>
            <pc:docMk/>
            <pc:sldMk cId="3488617264" sldId="264"/>
            <ac:picMk id="11" creationId="{5FEA5588-197E-A1E5-5C39-D9E93CAFBEAA}"/>
          </ac:picMkLst>
        </pc:picChg>
        <pc:picChg chg="mod">
          <ac:chgData name="Danielle O'Rourke" userId="f36a576b-c06f-4e27-b341-dcf4bf9c1f2f" providerId="ADAL" clId="{0FFFA030-CD0B-482B-ACD4-E77EB9A2C31A}" dt="2024-03-15T09:43:55.886" v="392" actId="13244"/>
          <ac:picMkLst>
            <pc:docMk/>
            <pc:sldMk cId="3488617264" sldId="264"/>
            <ac:picMk id="13" creationId="{4ECD9EC0-755B-FED6-9DE6-CCA23512ACA1}"/>
          </ac:picMkLst>
        </pc:picChg>
      </pc:sldChg>
      <pc:sldChg chg="modSp mod">
        <pc:chgData name="Danielle O'Rourke" userId="f36a576b-c06f-4e27-b341-dcf4bf9c1f2f" providerId="ADAL" clId="{0FFFA030-CD0B-482B-ACD4-E77EB9A2C31A}" dt="2024-03-15T09:42:23.844" v="382" actId="13244"/>
        <pc:sldMkLst>
          <pc:docMk/>
          <pc:sldMk cId="4054193902" sldId="297"/>
        </pc:sldMkLst>
        <pc:spChg chg="mod">
          <ac:chgData name="Danielle O'Rourke" userId="f36a576b-c06f-4e27-b341-dcf4bf9c1f2f" providerId="ADAL" clId="{0FFFA030-CD0B-482B-ACD4-E77EB9A2C31A}" dt="2024-03-15T09:42:22.140" v="381" actId="13244"/>
          <ac:spMkLst>
            <pc:docMk/>
            <pc:sldMk cId="4054193902" sldId="297"/>
            <ac:spMk id="3" creationId="{10FE5616-9E24-1205-6508-137105647A22}"/>
          </ac:spMkLst>
        </pc:spChg>
        <pc:spChg chg="mod">
          <ac:chgData name="Danielle O'Rourke" userId="f36a576b-c06f-4e27-b341-dcf4bf9c1f2f" providerId="ADAL" clId="{0FFFA030-CD0B-482B-ACD4-E77EB9A2C31A}" dt="2024-03-15T09:42:11.168" v="380" actId="13244"/>
          <ac:spMkLst>
            <pc:docMk/>
            <pc:sldMk cId="4054193902" sldId="297"/>
            <ac:spMk id="24" creationId="{0D14B8A7-AAA0-AAF4-943D-61F3D6D8B4DA}"/>
          </ac:spMkLst>
        </pc:spChg>
        <pc:spChg chg="mod">
          <ac:chgData name="Danielle O'Rourke" userId="f36a576b-c06f-4e27-b341-dcf4bf9c1f2f" providerId="ADAL" clId="{0FFFA030-CD0B-482B-ACD4-E77EB9A2C31A}" dt="2024-03-15T09:42:23.844" v="382" actId="13244"/>
          <ac:spMkLst>
            <pc:docMk/>
            <pc:sldMk cId="4054193902" sldId="297"/>
            <ac:spMk id="25" creationId="{A15513F2-0C3F-4869-6E5D-F8FB7BEA757F}"/>
          </ac:spMkLst>
        </pc:spChg>
      </pc:sldChg>
      <pc:sldChg chg="modSp mod">
        <pc:chgData name="Danielle O'Rourke" userId="f36a576b-c06f-4e27-b341-dcf4bf9c1f2f" providerId="ADAL" clId="{0FFFA030-CD0B-482B-ACD4-E77EB9A2C31A}" dt="2024-03-15T09:44:23.508" v="399" actId="20577"/>
        <pc:sldMkLst>
          <pc:docMk/>
          <pc:sldMk cId="3149278" sldId="298"/>
        </pc:sldMkLst>
        <pc:spChg chg="mod">
          <ac:chgData name="Danielle O'Rourke" userId="f36a576b-c06f-4e27-b341-dcf4bf9c1f2f" providerId="ADAL" clId="{0FFFA030-CD0B-482B-ACD4-E77EB9A2C31A}" dt="2024-03-15T09:44:23.508" v="399" actId="20577"/>
          <ac:spMkLst>
            <pc:docMk/>
            <pc:sldMk cId="3149278" sldId="298"/>
            <ac:spMk id="2" creationId="{18BFCE73-B16C-5E55-0BE8-3E3173FC83A4}"/>
          </ac:spMkLst>
        </pc:spChg>
        <pc:picChg chg="mod">
          <ac:chgData name="Danielle O'Rourke" userId="f36a576b-c06f-4e27-b341-dcf4bf9c1f2f" providerId="ADAL" clId="{0FFFA030-CD0B-482B-ACD4-E77EB9A2C31A}" dt="2024-03-15T09:40:48.991" v="0" actId="962"/>
          <ac:picMkLst>
            <pc:docMk/>
            <pc:sldMk cId="3149278" sldId="298"/>
            <ac:picMk id="5" creationId="{BDFB7D29-9696-057A-448F-E588E2D4714E}"/>
          </ac:picMkLst>
        </pc:picChg>
      </pc:sldChg>
      <pc:sldChg chg="modSp mod">
        <pc:chgData name="Danielle O'Rourke" userId="f36a576b-c06f-4e27-b341-dcf4bf9c1f2f" providerId="ADAL" clId="{0FFFA030-CD0B-482B-ACD4-E77EB9A2C31A}" dt="2024-03-15T09:44:28.787" v="403" actId="20577"/>
        <pc:sldMkLst>
          <pc:docMk/>
          <pc:sldMk cId="2497323391" sldId="299"/>
        </pc:sldMkLst>
        <pc:spChg chg="mod">
          <ac:chgData name="Danielle O'Rourke" userId="f36a576b-c06f-4e27-b341-dcf4bf9c1f2f" providerId="ADAL" clId="{0FFFA030-CD0B-482B-ACD4-E77EB9A2C31A}" dt="2024-03-15T09:44:28.787" v="403" actId="20577"/>
          <ac:spMkLst>
            <pc:docMk/>
            <pc:sldMk cId="2497323391" sldId="299"/>
            <ac:spMk id="8" creationId="{43A40970-5DFE-B17E-3EED-4AF6AB006B26}"/>
          </ac:spMkLst>
        </pc:spChg>
        <pc:picChg chg="mod">
          <ac:chgData name="Danielle O'Rourke" userId="f36a576b-c06f-4e27-b341-dcf4bf9c1f2f" providerId="ADAL" clId="{0FFFA030-CD0B-482B-ACD4-E77EB9A2C31A}" dt="2024-03-15T09:42:35.147" v="385" actId="13244"/>
          <ac:picMkLst>
            <pc:docMk/>
            <pc:sldMk cId="2497323391" sldId="299"/>
            <ac:picMk id="5" creationId="{BDFB7D29-9696-057A-448F-E588E2D4714E}"/>
          </ac:picMkLst>
        </pc:picChg>
        <pc:picChg chg="mod">
          <ac:chgData name="Danielle O'Rourke" userId="f36a576b-c06f-4e27-b341-dcf4bf9c1f2f" providerId="ADAL" clId="{0FFFA030-CD0B-482B-ACD4-E77EB9A2C31A}" dt="2024-03-15T09:42:32.996" v="384" actId="13244"/>
          <ac:picMkLst>
            <pc:docMk/>
            <pc:sldMk cId="2497323391" sldId="299"/>
            <ac:picMk id="6" creationId="{6B043521-7680-6833-DF76-5A962D8ED416}"/>
          </ac:picMkLst>
        </pc:picChg>
      </pc:sldChg>
      <pc:sldChg chg="modSp mod">
        <pc:chgData name="Danielle O'Rourke" userId="f36a576b-c06f-4e27-b341-dcf4bf9c1f2f" providerId="ADAL" clId="{0FFFA030-CD0B-482B-ACD4-E77EB9A2C31A}" dt="2024-03-15T09:44:38.486" v="411" actId="20577"/>
        <pc:sldMkLst>
          <pc:docMk/>
          <pc:sldMk cId="2393298771" sldId="300"/>
        </pc:sldMkLst>
        <pc:spChg chg="mod">
          <ac:chgData name="Danielle O'Rourke" userId="f36a576b-c06f-4e27-b341-dcf4bf9c1f2f" providerId="ADAL" clId="{0FFFA030-CD0B-482B-ACD4-E77EB9A2C31A}" dt="2024-03-15T09:44:38.486" v="411" actId="20577"/>
          <ac:spMkLst>
            <pc:docMk/>
            <pc:sldMk cId="2393298771" sldId="300"/>
            <ac:spMk id="2" creationId="{18BFCE73-B16C-5E55-0BE8-3E3173FC83A4}"/>
          </ac:spMkLst>
        </pc:spChg>
        <pc:picChg chg="mod">
          <ac:chgData name="Danielle O'Rourke" userId="f36a576b-c06f-4e27-b341-dcf4bf9c1f2f" providerId="ADAL" clId="{0FFFA030-CD0B-482B-ACD4-E77EB9A2C31A}" dt="2024-03-15T09:40:56.434" v="3" actId="962"/>
          <ac:picMkLst>
            <pc:docMk/>
            <pc:sldMk cId="2393298771" sldId="300"/>
            <ac:picMk id="4" creationId="{5EF16751-A873-DCFD-F74D-E2A6DA3C2CB1}"/>
          </ac:picMkLst>
        </pc:picChg>
      </pc:sldChg>
      <pc:sldChg chg="modSp mod">
        <pc:chgData name="Danielle O'Rourke" userId="f36a576b-c06f-4e27-b341-dcf4bf9c1f2f" providerId="ADAL" clId="{0FFFA030-CD0B-482B-ACD4-E77EB9A2C31A}" dt="2024-03-15T09:41:01.597" v="5" actId="962"/>
        <pc:sldMkLst>
          <pc:docMk/>
          <pc:sldMk cId="4139396982" sldId="301"/>
        </pc:sldMkLst>
        <pc:picChg chg="mod">
          <ac:chgData name="Danielle O'Rourke" userId="f36a576b-c06f-4e27-b341-dcf4bf9c1f2f" providerId="ADAL" clId="{0FFFA030-CD0B-482B-ACD4-E77EB9A2C31A}" dt="2024-03-15T09:40:58.628" v="4" actId="962"/>
          <ac:picMkLst>
            <pc:docMk/>
            <pc:sldMk cId="4139396982" sldId="301"/>
            <ac:picMk id="5" creationId="{BDFB7D29-9696-057A-448F-E588E2D4714E}"/>
          </ac:picMkLst>
        </pc:picChg>
        <pc:picChg chg="mod">
          <ac:chgData name="Danielle O'Rourke" userId="f36a576b-c06f-4e27-b341-dcf4bf9c1f2f" providerId="ADAL" clId="{0FFFA030-CD0B-482B-ACD4-E77EB9A2C31A}" dt="2024-03-15T09:41:01.597" v="5" actId="962"/>
          <ac:picMkLst>
            <pc:docMk/>
            <pc:sldMk cId="4139396982" sldId="301"/>
            <ac:picMk id="32" creationId="{91D2EFB8-898F-CD3A-FEF6-89665CC824EE}"/>
          </ac:picMkLst>
        </pc:picChg>
      </pc:sldChg>
      <pc:sldChg chg="modSp mod">
        <pc:chgData name="Danielle O'Rourke" userId="f36a576b-c06f-4e27-b341-dcf4bf9c1f2f" providerId="ADAL" clId="{0FFFA030-CD0B-482B-ACD4-E77EB9A2C31A}" dt="2024-03-15T09:41:43.547" v="362" actId="962"/>
        <pc:sldMkLst>
          <pc:docMk/>
          <pc:sldMk cId="2633279080" sldId="302"/>
        </pc:sldMkLst>
        <pc:graphicFrameChg chg="mod">
          <ac:chgData name="Danielle O'Rourke" userId="f36a576b-c06f-4e27-b341-dcf4bf9c1f2f" providerId="ADAL" clId="{0FFFA030-CD0B-482B-ACD4-E77EB9A2C31A}" dt="2024-03-15T09:41:39.008" v="361" actId="962"/>
          <ac:graphicFrameMkLst>
            <pc:docMk/>
            <pc:sldMk cId="2633279080" sldId="302"/>
            <ac:graphicFrameMk id="14" creationId="{FC807960-A8EA-AACB-0B8E-01BBF635A4DF}"/>
          </ac:graphicFrameMkLst>
        </pc:graphicFrameChg>
        <pc:picChg chg="mod">
          <ac:chgData name="Danielle O'Rourke" userId="f36a576b-c06f-4e27-b341-dcf4bf9c1f2f" providerId="ADAL" clId="{0FFFA030-CD0B-482B-ACD4-E77EB9A2C31A}" dt="2024-03-15T09:41:43.547" v="362" actId="962"/>
          <ac:picMkLst>
            <pc:docMk/>
            <pc:sldMk cId="2633279080" sldId="302"/>
            <ac:picMk id="4" creationId="{DA215DBF-DC9A-5C5F-F382-6CF15EE0B15D}"/>
          </ac:picMkLst>
        </pc:picChg>
      </pc:sldChg>
      <pc:sldChg chg="modSp mod">
        <pc:chgData name="Danielle O'Rourke" userId="f36a576b-c06f-4e27-b341-dcf4bf9c1f2f" providerId="ADAL" clId="{0FFFA030-CD0B-482B-ACD4-E77EB9A2C31A}" dt="2024-03-15T09:44:33.739" v="407" actId="20577"/>
        <pc:sldMkLst>
          <pc:docMk/>
          <pc:sldMk cId="3623989940" sldId="303"/>
        </pc:sldMkLst>
        <pc:spChg chg="mod">
          <ac:chgData name="Danielle O'Rourke" userId="f36a576b-c06f-4e27-b341-dcf4bf9c1f2f" providerId="ADAL" clId="{0FFFA030-CD0B-482B-ACD4-E77EB9A2C31A}" dt="2024-03-15T09:44:33.739" v="407" actId="20577"/>
          <ac:spMkLst>
            <pc:docMk/>
            <pc:sldMk cId="3623989940" sldId="303"/>
            <ac:spMk id="7" creationId="{2238EF02-EE52-6036-E0C3-5BF005E064E1}"/>
          </ac:spMkLst>
        </pc:spChg>
        <pc:picChg chg="mod">
          <ac:chgData name="Danielle O'Rourke" userId="f36a576b-c06f-4e27-b341-dcf4bf9c1f2f" providerId="ADAL" clId="{0FFFA030-CD0B-482B-ACD4-E77EB9A2C31A}" dt="2024-03-15T09:42:52.063" v="388" actId="13244"/>
          <ac:picMkLst>
            <pc:docMk/>
            <pc:sldMk cId="3623989940" sldId="303"/>
            <ac:picMk id="5" creationId="{79078DB4-38D9-174E-E455-E12D800B7ECA}"/>
          </ac:picMkLst>
        </pc:picChg>
        <pc:picChg chg="mod">
          <ac:chgData name="Danielle O'Rourke" userId="f36a576b-c06f-4e27-b341-dcf4bf9c1f2f" providerId="ADAL" clId="{0FFFA030-CD0B-482B-ACD4-E77EB9A2C31A}" dt="2024-03-15T09:42:50.548" v="387" actId="13244"/>
          <ac:picMkLst>
            <pc:docMk/>
            <pc:sldMk cId="3623989940" sldId="303"/>
            <ac:picMk id="6" creationId="{04DFAB41-E13D-D919-8739-E5B8537AA8C6}"/>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D0C78-A4F0-4D8E-8E01-9079677C9E3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A953D35-7FD6-4A7B-99C2-7B29EBC1EC01}">
      <dgm:prSet custT="1"/>
      <dgm:spPr/>
      <dgm:t>
        <a:bodyPr/>
        <a:lstStyle/>
        <a:p>
          <a:pPr>
            <a:lnSpc>
              <a:spcPct val="100000"/>
            </a:lnSpc>
          </a:pPr>
          <a:r>
            <a:rPr lang="en-GB" sz="2400" dirty="0"/>
            <a:t>Launch April / May 2024</a:t>
          </a:r>
          <a:endParaRPr lang="en-US" sz="2400" dirty="0"/>
        </a:p>
      </dgm:t>
    </dgm:pt>
    <dgm:pt modelId="{63DBF8BF-D837-4E02-9619-38DD4F0E188D}" type="parTrans" cxnId="{16FB3F40-716C-4D65-859A-0756EF8338F0}">
      <dgm:prSet/>
      <dgm:spPr/>
      <dgm:t>
        <a:bodyPr/>
        <a:lstStyle/>
        <a:p>
          <a:endParaRPr lang="en-US"/>
        </a:p>
      </dgm:t>
    </dgm:pt>
    <dgm:pt modelId="{F75B906B-15C6-4C9A-9994-601F905A3825}" type="sibTrans" cxnId="{16FB3F40-716C-4D65-859A-0756EF8338F0}">
      <dgm:prSet/>
      <dgm:spPr/>
      <dgm:t>
        <a:bodyPr/>
        <a:lstStyle/>
        <a:p>
          <a:endParaRPr lang="en-US"/>
        </a:p>
      </dgm:t>
    </dgm:pt>
    <dgm:pt modelId="{29419ADD-92A6-4713-B4C5-10CA65E4D96D}">
      <dgm:prSet custT="1"/>
      <dgm:spPr/>
      <dgm:t>
        <a:bodyPr/>
        <a:lstStyle/>
        <a:p>
          <a:pPr>
            <a:lnSpc>
              <a:spcPct val="100000"/>
            </a:lnSpc>
          </a:pPr>
          <a:r>
            <a:rPr lang="en-GB" sz="2400" dirty="0">
              <a:solidFill>
                <a:schemeClr val="tx1"/>
              </a:solidFill>
            </a:rPr>
            <a:t>First year iteration with feedback opportunity in built</a:t>
          </a:r>
          <a:endParaRPr lang="en-US" sz="2400" dirty="0">
            <a:solidFill>
              <a:schemeClr val="tx1"/>
            </a:solidFill>
          </a:endParaRPr>
        </a:p>
      </dgm:t>
    </dgm:pt>
    <dgm:pt modelId="{C2ACBDD4-80AE-462E-AC6D-399ABF97E529}" type="parTrans" cxnId="{1B389989-4529-489A-BCA3-1615BDBACC81}">
      <dgm:prSet/>
      <dgm:spPr/>
      <dgm:t>
        <a:bodyPr/>
        <a:lstStyle/>
        <a:p>
          <a:endParaRPr lang="en-US"/>
        </a:p>
      </dgm:t>
    </dgm:pt>
    <dgm:pt modelId="{200D8F42-6F38-47B4-B585-998D816BD668}" type="sibTrans" cxnId="{1B389989-4529-489A-BCA3-1615BDBACC81}">
      <dgm:prSet/>
      <dgm:spPr/>
      <dgm:t>
        <a:bodyPr/>
        <a:lstStyle/>
        <a:p>
          <a:endParaRPr lang="en-US"/>
        </a:p>
      </dgm:t>
    </dgm:pt>
    <dgm:pt modelId="{4C92DFA8-4CFA-4EE4-A2F6-679C19809C7F}">
      <dgm:prSet custT="1"/>
      <dgm:spPr/>
      <dgm:t>
        <a:bodyPr/>
        <a:lstStyle/>
        <a:p>
          <a:pPr>
            <a:lnSpc>
              <a:spcPct val="100000"/>
            </a:lnSpc>
          </a:pPr>
          <a:r>
            <a:rPr lang="en-GB" sz="2400" dirty="0"/>
            <a:t>End of first year review evaluate and update</a:t>
          </a:r>
          <a:endParaRPr lang="en-US" sz="2400" dirty="0"/>
        </a:p>
      </dgm:t>
    </dgm:pt>
    <dgm:pt modelId="{0A94C0B4-EC84-465F-874C-C700E0EE7294}" type="parTrans" cxnId="{380C4B74-AC5C-4FED-9479-0CB2F3DE2BE0}">
      <dgm:prSet/>
      <dgm:spPr/>
      <dgm:t>
        <a:bodyPr/>
        <a:lstStyle/>
        <a:p>
          <a:endParaRPr lang="en-US"/>
        </a:p>
      </dgm:t>
    </dgm:pt>
    <dgm:pt modelId="{F203182B-C9EC-432D-885C-53BA8A7DFC9F}" type="sibTrans" cxnId="{380C4B74-AC5C-4FED-9479-0CB2F3DE2BE0}">
      <dgm:prSet/>
      <dgm:spPr/>
      <dgm:t>
        <a:bodyPr/>
        <a:lstStyle/>
        <a:p>
          <a:endParaRPr lang="en-US"/>
        </a:p>
      </dgm:t>
    </dgm:pt>
    <dgm:pt modelId="{E1CE6A5C-4529-4341-B5F1-6064A1FAC9E5}" type="pres">
      <dgm:prSet presAssocID="{65CD0C78-A4F0-4D8E-8E01-9079677C9E39}" presName="root" presStyleCnt="0">
        <dgm:presLayoutVars>
          <dgm:dir/>
          <dgm:resizeHandles val="exact"/>
        </dgm:presLayoutVars>
      </dgm:prSet>
      <dgm:spPr/>
    </dgm:pt>
    <dgm:pt modelId="{10CE31B3-728C-4059-8B0D-A475640A9C64}" type="pres">
      <dgm:prSet presAssocID="{4A953D35-7FD6-4A7B-99C2-7B29EBC1EC01}" presName="compNode" presStyleCnt="0"/>
      <dgm:spPr/>
    </dgm:pt>
    <dgm:pt modelId="{488C81AA-2993-4B9B-B0C7-D9B4CC8E25F8}" type="pres">
      <dgm:prSet presAssocID="{4A953D35-7FD6-4A7B-99C2-7B29EBC1EC01}" presName="iconRect" presStyleLbl="node1" presStyleIdx="0" presStyleCnt="3" custLinFactX="-100000" custLinFactNeighborX="-142948" custLinFactNeighborY="753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cket"/>
        </a:ext>
      </dgm:extLst>
    </dgm:pt>
    <dgm:pt modelId="{7E75BCA0-D0A0-437B-8A8F-BE92A97DD498}" type="pres">
      <dgm:prSet presAssocID="{4A953D35-7FD6-4A7B-99C2-7B29EBC1EC01}" presName="spaceRect" presStyleCnt="0"/>
      <dgm:spPr/>
    </dgm:pt>
    <dgm:pt modelId="{92A60E71-FEE8-48AB-932E-EBDACB7D281E}" type="pres">
      <dgm:prSet presAssocID="{4A953D35-7FD6-4A7B-99C2-7B29EBC1EC01}" presName="textRect" presStyleLbl="revTx" presStyleIdx="0" presStyleCnt="3" custLinFactX="-17802" custLinFactNeighborX="-100000" custLinFactNeighborY="-7465">
        <dgm:presLayoutVars>
          <dgm:chMax val="1"/>
          <dgm:chPref val="1"/>
        </dgm:presLayoutVars>
      </dgm:prSet>
      <dgm:spPr/>
    </dgm:pt>
    <dgm:pt modelId="{1266E932-C655-4670-9159-4B498AEEDFF5}" type="pres">
      <dgm:prSet presAssocID="{F75B906B-15C6-4C9A-9994-601F905A3825}" presName="sibTrans" presStyleCnt="0"/>
      <dgm:spPr/>
    </dgm:pt>
    <dgm:pt modelId="{4222C144-EACF-4556-A550-E52EC3D02EDE}" type="pres">
      <dgm:prSet presAssocID="{29419ADD-92A6-4713-B4C5-10CA65E4D96D}" presName="compNode" presStyleCnt="0"/>
      <dgm:spPr/>
    </dgm:pt>
    <dgm:pt modelId="{C81ED7A4-C2AC-4F49-9210-D4DB033F9D4F}" type="pres">
      <dgm:prSet presAssocID="{29419ADD-92A6-4713-B4C5-10CA65E4D96D}" presName="iconRect" presStyleLbl="node1" presStyleIdx="1" presStyleCnt="3" custLinFactX="-359" custLinFactNeighborX="-100000" custLinFactNeighborY="113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47EDD27-5EB9-47F4-B10B-2A6DB99F969F}" type="pres">
      <dgm:prSet presAssocID="{29419ADD-92A6-4713-B4C5-10CA65E4D96D}" presName="spaceRect" presStyleCnt="0"/>
      <dgm:spPr/>
    </dgm:pt>
    <dgm:pt modelId="{CFC65241-48E2-4111-B2E1-809F49A580D7}" type="pres">
      <dgm:prSet presAssocID="{29419ADD-92A6-4713-B4C5-10CA65E4D96D}" presName="textRect" presStyleLbl="revTx" presStyleIdx="1" presStyleCnt="3" custScaleX="152713" custLinFactNeighborX="-43222" custLinFactNeighborY="-11589">
        <dgm:presLayoutVars>
          <dgm:chMax val="1"/>
          <dgm:chPref val="1"/>
        </dgm:presLayoutVars>
      </dgm:prSet>
      <dgm:spPr/>
    </dgm:pt>
    <dgm:pt modelId="{AA7CBF5D-4C75-436B-A923-4A6FF8C8FCEA}" type="pres">
      <dgm:prSet presAssocID="{200D8F42-6F38-47B4-B585-998D816BD668}" presName="sibTrans" presStyleCnt="0"/>
      <dgm:spPr/>
    </dgm:pt>
    <dgm:pt modelId="{F3DD10FC-A019-47D5-9DE3-5BA3AEDE9896}" type="pres">
      <dgm:prSet presAssocID="{4C92DFA8-4CFA-4EE4-A2F6-679C19809C7F}" presName="compNode" presStyleCnt="0"/>
      <dgm:spPr/>
    </dgm:pt>
    <dgm:pt modelId="{A401D33B-19CA-4B29-99A3-8CF0E2DCB978}" type="pres">
      <dgm:prSet presAssocID="{4C92DFA8-4CFA-4EE4-A2F6-679C19809C7F}" presName="iconRect" presStyleLbl="node1" presStyleIdx="2" presStyleCnt="3" custLinFactNeighborX="77652" custLinFactNeighborY="-17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umbs Up Sign"/>
        </a:ext>
      </dgm:extLst>
    </dgm:pt>
    <dgm:pt modelId="{FDFEF7D0-3C2E-43C1-BF02-71B6CF0F8CBA}" type="pres">
      <dgm:prSet presAssocID="{4C92DFA8-4CFA-4EE4-A2F6-679C19809C7F}" presName="spaceRect" presStyleCnt="0"/>
      <dgm:spPr/>
    </dgm:pt>
    <dgm:pt modelId="{20CA3600-AD2B-4ED8-8662-63510B2AF2AD}" type="pres">
      <dgm:prSet presAssocID="{4C92DFA8-4CFA-4EE4-A2F6-679C19809C7F}" presName="textRect" presStyleLbl="revTx" presStyleIdx="2" presStyleCnt="3" custScaleX="99186" custLinFactNeighborX="46591" custLinFactNeighborY="-8347">
        <dgm:presLayoutVars>
          <dgm:chMax val="1"/>
          <dgm:chPref val="1"/>
        </dgm:presLayoutVars>
      </dgm:prSet>
      <dgm:spPr/>
    </dgm:pt>
  </dgm:ptLst>
  <dgm:cxnLst>
    <dgm:cxn modelId="{0EDEA625-F24F-4142-B5BC-44CCCBFFDF9E}" type="presOf" srcId="{4A953D35-7FD6-4A7B-99C2-7B29EBC1EC01}" destId="{92A60E71-FEE8-48AB-932E-EBDACB7D281E}" srcOrd="0" destOrd="0" presId="urn:microsoft.com/office/officeart/2018/2/layout/IconLabelList"/>
    <dgm:cxn modelId="{D4485F3B-E9F2-4791-B7AB-154BF9FF42B9}" type="presOf" srcId="{65CD0C78-A4F0-4D8E-8E01-9079677C9E39}" destId="{E1CE6A5C-4529-4341-B5F1-6064A1FAC9E5}" srcOrd="0" destOrd="0" presId="urn:microsoft.com/office/officeart/2018/2/layout/IconLabelList"/>
    <dgm:cxn modelId="{16FB3F40-716C-4D65-859A-0756EF8338F0}" srcId="{65CD0C78-A4F0-4D8E-8E01-9079677C9E39}" destId="{4A953D35-7FD6-4A7B-99C2-7B29EBC1EC01}" srcOrd="0" destOrd="0" parTransId="{63DBF8BF-D837-4E02-9619-38DD4F0E188D}" sibTransId="{F75B906B-15C6-4C9A-9994-601F905A3825}"/>
    <dgm:cxn modelId="{902ECC5B-E511-4EA8-BD30-5268E966E102}" type="presOf" srcId="{29419ADD-92A6-4713-B4C5-10CA65E4D96D}" destId="{CFC65241-48E2-4111-B2E1-809F49A580D7}" srcOrd="0" destOrd="0" presId="urn:microsoft.com/office/officeart/2018/2/layout/IconLabelList"/>
    <dgm:cxn modelId="{380C4B74-AC5C-4FED-9479-0CB2F3DE2BE0}" srcId="{65CD0C78-A4F0-4D8E-8E01-9079677C9E39}" destId="{4C92DFA8-4CFA-4EE4-A2F6-679C19809C7F}" srcOrd="2" destOrd="0" parTransId="{0A94C0B4-EC84-465F-874C-C700E0EE7294}" sibTransId="{F203182B-C9EC-432D-885C-53BA8A7DFC9F}"/>
    <dgm:cxn modelId="{1B389989-4529-489A-BCA3-1615BDBACC81}" srcId="{65CD0C78-A4F0-4D8E-8E01-9079677C9E39}" destId="{29419ADD-92A6-4713-B4C5-10CA65E4D96D}" srcOrd="1" destOrd="0" parTransId="{C2ACBDD4-80AE-462E-AC6D-399ABF97E529}" sibTransId="{200D8F42-6F38-47B4-B585-998D816BD668}"/>
    <dgm:cxn modelId="{6668FB9A-BA0F-4F98-AA4C-098B2CEE4E22}" type="presOf" srcId="{4C92DFA8-4CFA-4EE4-A2F6-679C19809C7F}" destId="{20CA3600-AD2B-4ED8-8662-63510B2AF2AD}" srcOrd="0" destOrd="0" presId="urn:microsoft.com/office/officeart/2018/2/layout/IconLabelList"/>
    <dgm:cxn modelId="{CBEBBAD2-EABC-4D79-9DE8-2B64DD04D050}" type="presParOf" srcId="{E1CE6A5C-4529-4341-B5F1-6064A1FAC9E5}" destId="{10CE31B3-728C-4059-8B0D-A475640A9C64}" srcOrd="0" destOrd="0" presId="urn:microsoft.com/office/officeart/2018/2/layout/IconLabelList"/>
    <dgm:cxn modelId="{7C1B9AAC-4E9F-42C2-8975-0F10175F971D}" type="presParOf" srcId="{10CE31B3-728C-4059-8B0D-A475640A9C64}" destId="{488C81AA-2993-4B9B-B0C7-D9B4CC8E25F8}" srcOrd="0" destOrd="0" presId="urn:microsoft.com/office/officeart/2018/2/layout/IconLabelList"/>
    <dgm:cxn modelId="{81222838-55FA-4C99-B6EF-17923DF720D5}" type="presParOf" srcId="{10CE31B3-728C-4059-8B0D-A475640A9C64}" destId="{7E75BCA0-D0A0-437B-8A8F-BE92A97DD498}" srcOrd="1" destOrd="0" presId="urn:microsoft.com/office/officeart/2018/2/layout/IconLabelList"/>
    <dgm:cxn modelId="{C5959A42-AB5E-44F6-84D4-7BFAF9B85913}" type="presParOf" srcId="{10CE31B3-728C-4059-8B0D-A475640A9C64}" destId="{92A60E71-FEE8-48AB-932E-EBDACB7D281E}" srcOrd="2" destOrd="0" presId="urn:microsoft.com/office/officeart/2018/2/layout/IconLabelList"/>
    <dgm:cxn modelId="{BDE2B341-59BC-46BE-AD0C-461FE5E7589F}" type="presParOf" srcId="{E1CE6A5C-4529-4341-B5F1-6064A1FAC9E5}" destId="{1266E932-C655-4670-9159-4B498AEEDFF5}" srcOrd="1" destOrd="0" presId="urn:microsoft.com/office/officeart/2018/2/layout/IconLabelList"/>
    <dgm:cxn modelId="{5068BC4E-FB1A-4120-8A19-322ACA4E0528}" type="presParOf" srcId="{E1CE6A5C-4529-4341-B5F1-6064A1FAC9E5}" destId="{4222C144-EACF-4556-A550-E52EC3D02EDE}" srcOrd="2" destOrd="0" presId="urn:microsoft.com/office/officeart/2018/2/layout/IconLabelList"/>
    <dgm:cxn modelId="{1946F677-01B7-4303-9213-276AFCFE19F9}" type="presParOf" srcId="{4222C144-EACF-4556-A550-E52EC3D02EDE}" destId="{C81ED7A4-C2AC-4F49-9210-D4DB033F9D4F}" srcOrd="0" destOrd="0" presId="urn:microsoft.com/office/officeart/2018/2/layout/IconLabelList"/>
    <dgm:cxn modelId="{3384F540-4F9B-4331-A69D-FAD1E7BBAAFC}" type="presParOf" srcId="{4222C144-EACF-4556-A550-E52EC3D02EDE}" destId="{847EDD27-5EB9-47F4-B10B-2A6DB99F969F}" srcOrd="1" destOrd="0" presId="urn:microsoft.com/office/officeart/2018/2/layout/IconLabelList"/>
    <dgm:cxn modelId="{BB026D3C-43D0-41FE-9C04-95EFB5F89C8F}" type="presParOf" srcId="{4222C144-EACF-4556-A550-E52EC3D02EDE}" destId="{CFC65241-48E2-4111-B2E1-809F49A580D7}" srcOrd="2" destOrd="0" presId="urn:microsoft.com/office/officeart/2018/2/layout/IconLabelList"/>
    <dgm:cxn modelId="{7063460C-E668-4B15-B69F-87C23B2736B7}" type="presParOf" srcId="{E1CE6A5C-4529-4341-B5F1-6064A1FAC9E5}" destId="{AA7CBF5D-4C75-436B-A923-4A6FF8C8FCEA}" srcOrd="3" destOrd="0" presId="urn:microsoft.com/office/officeart/2018/2/layout/IconLabelList"/>
    <dgm:cxn modelId="{0613CC9F-A5A9-4AF7-B036-EFFCC194EDC7}" type="presParOf" srcId="{E1CE6A5C-4529-4341-B5F1-6064A1FAC9E5}" destId="{F3DD10FC-A019-47D5-9DE3-5BA3AEDE9896}" srcOrd="4" destOrd="0" presId="urn:microsoft.com/office/officeart/2018/2/layout/IconLabelList"/>
    <dgm:cxn modelId="{73C711D7-5C62-4DBC-9009-6BFE20B0D182}" type="presParOf" srcId="{F3DD10FC-A019-47D5-9DE3-5BA3AEDE9896}" destId="{A401D33B-19CA-4B29-99A3-8CF0E2DCB978}" srcOrd="0" destOrd="0" presId="urn:microsoft.com/office/officeart/2018/2/layout/IconLabelList"/>
    <dgm:cxn modelId="{E0330472-E1D9-4544-81F3-BF71A27B8655}" type="presParOf" srcId="{F3DD10FC-A019-47D5-9DE3-5BA3AEDE9896}" destId="{FDFEF7D0-3C2E-43C1-BF02-71B6CF0F8CBA}" srcOrd="1" destOrd="0" presId="urn:microsoft.com/office/officeart/2018/2/layout/IconLabelList"/>
    <dgm:cxn modelId="{A6697D18-7674-497A-9DB5-2E39D841CBFA}" type="presParOf" srcId="{F3DD10FC-A019-47D5-9DE3-5BA3AEDE9896}" destId="{20CA3600-AD2B-4ED8-8662-63510B2AF2A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C81AA-2993-4B9B-B0C7-D9B4CC8E25F8}">
      <dsp:nvSpPr>
        <dsp:cNvPr id="0" name=""/>
        <dsp:cNvSpPr/>
      </dsp:nvSpPr>
      <dsp:spPr>
        <a:xfrm>
          <a:off x="758218" y="593359"/>
          <a:ext cx="802880" cy="8028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60E71-FEE8-48AB-932E-EBDACB7D281E}">
      <dsp:nvSpPr>
        <dsp:cNvPr id="0" name=""/>
        <dsp:cNvSpPr/>
      </dsp:nvSpPr>
      <dsp:spPr>
        <a:xfrm>
          <a:off x="116352" y="1594905"/>
          <a:ext cx="1784179" cy="11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Launch April / May 2024</a:t>
          </a:r>
          <a:endParaRPr lang="en-US" sz="2400" kern="1200" dirty="0"/>
        </a:p>
      </dsp:txBody>
      <dsp:txXfrm>
        <a:off x="116352" y="1594905"/>
        <a:ext cx="1784179" cy="1153283"/>
      </dsp:txXfrm>
    </dsp:sp>
    <dsp:sp modelId="{C81ED7A4-C2AC-4F49-9210-D4DB033F9D4F}">
      <dsp:nvSpPr>
        <dsp:cNvPr id="0" name=""/>
        <dsp:cNvSpPr/>
      </dsp:nvSpPr>
      <dsp:spPr>
        <a:xfrm>
          <a:off x="4469696" y="623604"/>
          <a:ext cx="802880" cy="8028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65241-48E2-4111-B2E1-809F49A580D7}">
      <dsp:nvSpPr>
        <dsp:cNvPr id="0" name=""/>
        <dsp:cNvSpPr/>
      </dsp:nvSpPr>
      <dsp:spPr>
        <a:xfrm>
          <a:off x="3543404" y="1547344"/>
          <a:ext cx="2724674" cy="11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solidFill>
                <a:schemeClr val="tx1"/>
              </a:solidFill>
            </a:rPr>
            <a:t>First year iteration with feedback opportunity in built</a:t>
          </a:r>
          <a:endParaRPr lang="en-US" sz="2400" kern="1200" dirty="0">
            <a:solidFill>
              <a:schemeClr val="tx1"/>
            </a:solidFill>
          </a:endParaRPr>
        </a:p>
      </dsp:txBody>
      <dsp:txXfrm>
        <a:off x="3543404" y="1547344"/>
        <a:ext cx="2724674" cy="1153283"/>
      </dsp:txXfrm>
    </dsp:sp>
    <dsp:sp modelId="{A401D33B-19CA-4B29-99A3-8CF0E2DCB978}">
      <dsp:nvSpPr>
        <dsp:cNvPr id="0" name=""/>
        <dsp:cNvSpPr/>
      </dsp:nvSpPr>
      <dsp:spPr>
        <a:xfrm>
          <a:off x="8465571" y="518579"/>
          <a:ext cx="802880" cy="8028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A3600-AD2B-4ED8-8662-63510B2AF2AD}">
      <dsp:nvSpPr>
        <dsp:cNvPr id="0" name=""/>
        <dsp:cNvSpPr/>
      </dsp:nvSpPr>
      <dsp:spPr>
        <a:xfrm>
          <a:off x="8183171" y="1584733"/>
          <a:ext cx="1755251" cy="1153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GB" sz="2400" kern="1200" dirty="0"/>
            <a:t>End of first year review evaluate and update</a:t>
          </a:r>
          <a:endParaRPr lang="en-US" sz="2400" kern="1200" dirty="0"/>
        </a:p>
      </dsp:txBody>
      <dsp:txXfrm>
        <a:off x="8183171" y="1584733"/>
        <a:ext cx="1755251" cy="115328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25.jpeg"/><Relationship Id="rId2" Type="http://schemas.openxmlformats.org/officeDocument/2006/relationships/image" Target="../media/image18.pn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hyperlink" Target="mailto:aileen.kennedy@mtu.ie"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mailto:margaret.finch@mtu.ie" TargetMode="External"/><Relationship Id="rId5" Type="http://schemas.openxmlformats.org/officeDocument/2006/relationships/hyperlink" Target="mailto:laura.hegarty@atu.ie" TargetMode="External"/><Relationship Id="rId4" Type="http://schemas.openxmlformats.org/officeDocument/2006/relationships/hyperlink" Target="mailto:mairead.mccann@atu.ie" TargetMode="Externa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0D14B8A7-AAA0-AAF4-943D-61F3D6D8B4DA}"/>
              </a:ext>
              <a:ext uri="{C183D7F6-B498-43B3-948B-1728B52AA6E4}">
                <adec:decorative xmlns:adec="http://schemas.microsoft.com/office/drawing/2017/decorative" val="0"/>
              </a:ext>
            </a:extLst>
          </p:cNvPr>
          <p:cNvSpPr txBox="1">
            <a:spLocks noGrp="1"/>
          </p:cNvSpPr>
          <p:nvPr>
            <p:ph type="title" idx="4294967295"/>
          </p:nvPr>
        </p:nvSpPr>
        <p:spPr>
          <a:xfrm>
            <a:off x="3557061" y="4947468"/>
            <a:ext cx="522849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B5E"/>
                </a:solidFill>
                <a:effectLst/>
                <a:uLnTx/>
                <a:uFillTx/>
                <a:latin typeface="+mn-lt"/>
                <a:ea typeface="+mn-ea"/>
                <a:cs typeface="+mn-cs"/>
              </a:rPr>
              <a:t>Leadership in Universal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5B5E"/>
                </a:solidFill>
                <a:effectLst/>
                <a:uLnTx/>
                <a:uFillTx/>
                <a:latin typeface="+mn-lt"/>
                <a:ea typeface="+mn-ea"/>
                <a:cs typeface="+mn-cs"/>
              </a:rPr>
              <a:t>For Tertiary Education</a:t>
            </a:r>
            <a:endParaRPr kumimoji="0" lang="en-IE" sz="2000" b="0" i="0" u="none" strike="noStrike" kern="1200" cap="none" spc="0" normalizeH="0" baseline="0" noProof="0" dirty="0">
              <a:ln>
                <a:noFill/>
              </a:ln>
              <a:solidFill>
                <a:srgbClr val="005B5E"/>
              </a:solidFill>
              <a:effectLst/>
              <a:uLnTx/>
              <a:uFillTx/>
              <a:latin typeface="+mn-lt"/>
              <a:ea typeface="+mn-ea"/>
              <a:cs typeface="+mn-cs"/>
            </a:endParaRPr>
          </a:p>
        </p:txBody>
      </p:sp>
      <p:sp>
        <p:nvSpPr>
          <p:cNvPr id="3" name="TextBox 2" descr="Laura Hegarty name ATU">
            <a:extLst>
              <a:ext uri="{FF2B5EF4-FFF2-40B4-BE49-F238E27FC236}">
                <a16:creationId xmlns:a16="http://schemas.microsoft.com/office/drawing/2014/main" id="{10FE5616-9E24-1205-6508-137105647A22}"/>
              </a:ext>
            </a:extLst>
          </p:cNvPr>
          <p:cNvSpPr txBox="1"/>
          <p:nvPr/>
        </p:nvSpPr>
        <p:spPr>
          <a:xfrm>
            <a:off x="375419" y="3881643"/>
            <a:ext cx="3600836" cy="923330"/>
          </a:xfrm>
          <a:prstGeom prst="rect">
            <a:avLst/>
          </a:prstGeom>
          <a:noFill/>
        </p:spPr>
        <p:txBody>
          <a:bodyPr wrap="square">
            <a:spAutoFit/>
          </a:bodyPr>
          <a:lstStyle/>
          <a:p>
            <a:pPr algn="ctr"/>
            <a:r>
              <a:rPr lang="en-GB" b="1" dirty="0"/>
              <a:t>Laura Hegarty</a:t>
            </a:r>
          </a:p>
          <a:p>
            <a:pPr algn="ctr"/>
            <a:r>
              <a:rPr lang="en-GB" b="1" dirty="0"/>
              <a:t>Atlantic Technological University (ATU)</a:t>
            </a:r>
            <a:endParaRPr lang="en-IE" b="1" dirty="0"/>
          </a:p>
        </p:txBody>
      </p:sp>
      <p:sp>
        <p:nvSpPr>
          <p:cNvPr id="25" name="TextBox 24" descr="Margaret finch name MTU">
            <a:extLst>
              <a:ext uri="{FF2B5EF4-FFF2-40B4-BE49-F238E27FC236}">
                <a16:creationId xmlns:a16="http://schemas.microsoft.com/office/drawing/2014/main" id="{A15513F2-0C3F-4869-6E5D-F8FB7BEA757F}"/>
              </a:ext>
            </a:extLst>
          </p:cNvPr>
          <p:cNvSpPr txBox="1"/>
          <p:nvPr/>
        </p:nvSpPr>
        <p:spPr>
          <a:xfrm>
            <a:off x="8215747" y="3881643"/>
            <a:ext cx="3788538" cy="923330"/>
          </a:xfrm>
          <a:prstGeom prst="rect">
            <a:avLst/>
          </a:prstGeom>
          <a:noFill/>
        </p:spPr>
        <p:txBody>
          <a:bodyPr wrap="square">
            <a:spAutoFit/>
          </a:bodyPr>
          <a:lstStyle/>
          <a:p>
            <a:pPr algn="ctr"/>
            <a:r>
              <a:rPr lang="en-GB" b="1" dirty="0"/>
              <a:t>Margaret Finch</a:t>
            </a:r>
          </a:p>
          <a:p>
            <a:pPr algn="ctr"/>
            <a:r>
              <a:rPr lang="en-GB" b="1" dirty="0"/>
              <a:t>Munster Technological University (MTU)</a:t>
            </a:r>
            <a:endParaRPr lang="en-IE" b="1" dirty="0"/>
          </a:p>
        </p:txBody>
      </p:sp>
      <p:pic>
        <p:nvPicPr>
          <p:cNvPr id="4" name="Picture 3" descr="Leadership in Universal Design for Tertiary Education logo includes ATU Leads and MTU partners">
            <a:extLst>
              <a:ext uri="{FF2B5EF4-FFF2-40B4-BE49-F238E27FC236}">
                <a16:creationId xmlns:a16="http://schemas.microsoft.com/office/drawing/2014/main" id="{B103A15A-BE17-DA76-4048-18B99AC48A32}"/>
              </a:ext>
            </a:extLst>
          </p:cNvPr>
          <p:cNvPicPr>
            <a:picLocks noChangeAspect="1"/>
          </p:cNvPicPr>
          <p:nvPr/>
        </p:nvPicPr>
        <p:blipFill>
          <a:blip r:embed="rId2"/>
          <a:stretch>
            <a:fillRect/>
          </a:stretch>
        </p:blipFill>
        <p:spPr>
          <a:xfrm>
            <a:off x="1652471" y="281207"/>
            <a:ext cx="8466144" cy="5077744"/>
          </a:xfrm>
          <a:prstGeom prst="rect">
            <a:avLst/>
          </a:prstGeom>
        </p:spPr>
      </p:pic>
      <p:grpSp>
        <p:nvGrpSpPr>
          <p:cNvPr id="5" name="Group 4" descr="logo with project partners included AHEAD, DDLETB, IADT, Kerry College ETB, Maynooth University, MIC, MSLETB">
            <a:extLst>
              <a:ext uri="{FF2B5EF4-FFF2-40B4-BE49-F238E27FC236}">
                <a16:creationId xmlns:a16="http://schemas.microsoft.com/office/drawing/2014/main" id="{7E86A182-6355-3B49-0D72-CA412D58BFC4}"/>
              </a:ext>
            </a:extLst>
          </p:cNvPr>
          <p:cNvGrpSpPr/>
          <p:nvPr/>
        </p:nvGrpSpPr>
        <p:grpSpPr>
          <a:xfrm>
            <a:off x="187715" y="91806"/>
            <a:ext cx="11780596" cy="678681"/>
            <a:chOff x="187715" y="91806"/>
            <a:chExt cx="11780596" cy="678681"/>
          </a:xfrm>
        </p:grpSpPr>
        <p:pic>
          <p:nvPicPr>
            <p:cNvPr id="6" name="Picture 5" descr="A close-up of a logo&#10;&#10;Description automatically generated">
              <a:extLst>
                <a:ext uri="{FF2B5EF4-FFF2-40B4-BE49-F238E27FC236}">
                  <a16:creationId xmlns:a16="http://schemas.microsoft.com/office/drawing/2014/main" id="{4F965D4A-ACB0-F3FB-69CB-29A5F0C86C3A}"/>
                </a:ext>
              </a:extLst>
            </p:cNvPr>
            <p:cNvPicPr>
              <a:picLocks noChangeAspect="1"/>
            </p:cNvPicPr>
            <p:nvPr/>
          </p:nvPicPr>
          <p:blipFill>
            <a:blip r:embed="rId3"/>
            <a:stretch>
              <a:fillRect/>
            </a:stretch>
          </p:blipFill>
          <p:spPr>
            <a:xfrm>
              <a:off x="5543965" y="126298"/>
              <a:ext cx="1439951" cy="644189"/>
            </a:xfrm>
            <a:prstGeom prst="rect">
              <a:avLst/>
            </a:prstGeom>
          </p:spPr>
        </p:pic>
        <p:pic>
          <p:nvPicPr>
            <p:cNvPr id="7" name="Picture 6" descr="DRI Welcomes the Institute of Art Design + Technology Dún Laoghaire (IADT)  as Member - Digital Repository Ireland">
              <a:extLst>
                <a:ext uri="{FF2B5EF4-FFF2-40B4-BE49-F238E27FC236}">
                  <a16:creationId xmlns:a16="http://schemas.microsoft.com/office/drawing/2014/main" id="{6345A17B-2A81-EA6F-8646-012C3660C5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184" y="112947"/>
              <a:ext cx="935865" cy="581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5AE2BF5-3D4B-3E60-5CDD-8FCC393E336F}"/>
                </a:ext>
              </a:extLst>
            </p:cNvPr>
            <p:cNvPicPr>
              <a:picLocks noChangeAspect="1"/>
            </p:cNvPicPr>
            <p:nvPr/>
          </p:nvPicPr>
          <p:blipFill>
            <a:blip r:embed="rId5"/>
            <a:stretch>
              <a:fillRect/>
            </a:stretch>
          </p:blipFill>
          <p:spPr>
            <a:xfrm>
              <a:off x="2808231" y="91806"/>
              <a:ext cx="1606005" cy="581221"/>
            </a:xfrm>
            <a:prstGeom prst="rect">
              <a:avLst/>
            </a:prstGeom>
          </p:spPr>
        </p:pic>
        <p:pic>
          <p:nvPicPr>
            <p:cNvPr id="9" name="Picture 8" descr="A logo on a black background&#10;&#10;Description automatically generated with low confidence">
              <a:extLst>
                <a:ext uri="{FF2B5EF4-FFF2-40B4-BE49-F238E27FC236}">
                  <a16:creationId xmlns:a16="http://schemas.microsoft.com/office/drawing/2014/main" id="{3D57C637-0FCD-DA72-DA85-1F08535B7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8420" y="183539"/>
              <a:ext cx="1359077" cy="574024"/>
            </a:xfrm>
            <a:prstGeom prst="rect">
              <a:avLst/>
            </a:prstGeom>
          </p:spPr>
        </p:pic>
        <p:pic>
          <p:nvPicPr>
            <p:cNvPr id="10" name="Picture 9" descr="A picture containing text, font, screenshot, graphics&#10;&#10;Description automatically generated">
              <a:extLst>
                <a:ext uri="{FF2B5EF4-FFF2-40B4-BE49-F238E27FC236}">
                  <a16:creationId xmlns:a16="http://schemas.microsoft.com/office/drawing/2014/main" id="{9A6D97E5-5870-B3FE-DD71-7ACD73D6AB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95" y="182998"/>
              <a:ext cx="1362834" cy="530787"/>
            </a:xfrm>
            <a:prstGeom prst="rect">
              <a:avLst/>
            </a:prstGeom>
          </p:spPr>
        </p:pic>
        <p:pic>
          <p:nvPicPr>
            <p:cNvPr id="11" name="Picture 10" descr="A close-up of a logo&#10;&#10;Description automatically generated with medium confidence">
              <a:extLst>
                <a:ext uri="{FF2B5EF4-FFF2-40B4-BE49-F238E27FC236}">
                  <a16:creationId xmlns:a16="http://schemas.microsoft.com/office/drawing/2014/main" id="{753AA6E9-5ED1-8F9A-0FD5-FCCF047D12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27578" y="213333"/>
              <a:ext cx="1240733" cy="460728"/>
            </a:xfrm>
            <a:prstGeom prst="rect">
              <a:avLst/>
            </a:prstGeom>
          </p:spPr>
        </p:pic>
        <p:pic>
          <p:nvPicPr>
            <p:cNvPr id="12" name="Picture 11" descr="A close up of a letter&#10;&#10;Description automatically generated">
              <a:extLst>
                <a:ext uri="{FF2B5EF4-FFF2-40B4-BE49-F238E27FC236}">
                  <a16:creationId xmlns:a16="http://schemas.microsoft.com/office/drawing/2014/main" id="{F72A3247-204E-9A55-2C48-2E353943BD34}"/>
                </a:ext>
              </a:extLst>
            </p:cNvPr>
            <p:cNvPicPr>
              <a:picLocks noChangeAspect="1"/>
            </p:cNvPicPr>
            <p:nvPr/>
          </p:nvPicPr>
          <p:blipFill>
            <a:blip r:embed="rId9"/>
            <a:stretch>
              <a:fillRect/>
            </a:stretch>
          </p:blipFill>
          <p:spPr>
            <a:xfrm>
              <a:off x="187715" y="267042"/>
              <a:ext cx="2399486" cy="407018"/>
            </a:xfrm>
            <a:prstGeom prst="rect">
              <a:avLst/>
            </a:prstGeom>
          </p:spPr>
        </p:pic>
      </p:grpSp>
      <p:grpSp>
        <p:nvGrpSpPr>
          <p:cNvPr id="13" name="Group 12" descr="logo with project partners included NDA, NTO, RCSI, TUD, UCC, UCD, UoG UL USI">
            <a:extLst>
              <a:ext uri="{FF2B5EF4-FFF2-40B4-BE49-F238E27FC236}">
                <a16:creationId xmlns:a16="http://schemas.microsoft.com/office/drawing/2014/main" id="{75131D40-E04A-E1C1-DA6C-95DA0502CCCE}"/>
              </a:ext>
            </a:extLst>
          </p:cNvPr>
          <p:cNvGrpSpPr/>
          <p:nvPr/>
        </p:nvGrpSpPr>
        <p:grpSpPr>
          <a:xfrm>
            <a:off x="105049" y="5797850"/>
            <a:ext cx="11995394" cy="1060150"/>
            <a:chOff x="105049" y="5797850"/>
            <a:chExt cx="11995394" cy="1061598"/>
          </a:xfrm>
        </p:grpSpPr>
        <p:pic>
          <p:nvPicPr>
            <p:cNvPr id="14" name="Picture 2">
              <a:extLst>
                <a:ext uri="{FF2B5EF4-FFF2-40B4-BE49-F238E27FC236}">
                  <a16:creationId xmlns:a16="http://schemas.microsoft.com/office/drawing/2014/main" id="{39B26986-F51B-219E-6FD6-9204CB3FBC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5533" y="6074049"/>
              <a:ext cx="1348855" cy="6519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screenshot, graphics, font, graphic design&#10;&#10;Description automatically generated">
              <a:extLst>
                <a:ext uri="{FF2B5EF4-FFF2-40B4-BE49-F238E27FC236}">
                  <a16:creationId xmlns:a16="http://schemas.microsoft.com/office/drawing/2014/main" id="{C0AE9974-CEFF-0EE6-B4ED-4380EA3022B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82992" y="6279227"/>
              <a:ext cx="517451" cy="473556"/>
            </a:xfrm>
            <a:prstGeom prst="rect">
              <a:avLst/>
            </a:prstGeom>
          </p:spPr>
        </p:pic>
        <p:pic>
          <p:nvPicPr>
            <p:cNvPr id="16" name="Picture 15" descr="A logo of a university of medicine and health sciences&#10;&#10;Description automatically generated with medium confidence">
              <a:extLst>
                <a:ext uri="{FF2B5EF4-FFF2-40B4-BE49-F238E27FC236}">
                  <a16:creationId xmlns:a16="http://schemas.microsoft.com/office/drawing/2014/main" id="{B7305C05-996D-C7C8-ABB7-B8EB259A88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9691" y="5831693"/>
              <a:ext cx="1471411" cy="1026307"/>
            </a:xfrm>
            <a:prstGeom prst="rect">
              <a:avLst/>
            </a:prstGeom>
          </p:spPr>
        </p:pic>
        <p:pic>
          <p:nvPicPr>
            <p:cNvPr id="17" name="Picture 16" descr="A picture containing text, font, screenshot, graphics&#10;&#10;Description automatically generated">
              <a:extLst>
                <a:ext uri="{FF2B5EF4-FFF2-40B4-BE49-F238E27FC236}">
                  <a16:creationId xmlns:a16="http://schemas.microsoft.com/office/drawing/2014/main" id="{10A9C745-6E0A-8F7F-FD9D-1C6FEB32CE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80020" y="6051378"/>
              <a:ext cx="1224603" cy="651947"/>
            </a:xfrm>
            <a:prstGeom prst="rect">
              <a:avLst/>
            </a:prstGeom>
          </p:spPr>
        </p:pic>
        <p:pic>
          <p:nvPicPr>
            <p:cNvPr id="18" name="Picture 17" descr="A logo of a university&#10;&#10;Description automatically generated">
              <a:extLst>
                <a:ext uri="{FF2B5EF4-FFF2-40B4-BE49-F238E27FC236}">
                  <a16:creationId xmlns:a16="http://schemas.microsoft.com/office/drawing/2014/main" id="{890046A3-A5D6-AE5E-0BC6-9A36CF4890BA}"/>
                </a:ext>
              </a:extLst>
            </p:cNvPr>
            <p:cNvPicPr>
              <a:picLocks noChangeAspect="1"/>
            </p:cNvPicPr>
            <p:nvPr/>
          </p:nvPicPr>
          <p:blipFill>
            <a:blip r:embed="rId14"/>
            <a:stretch>
              <a:fillRect/>
            </a:stretch>
          </p:blipFill>
          <p:spPr>
            <a:xfrm>
              <a:off x="8843949" y="6108594"/>
              <a:ext cx="452258" cy="644189"/>
            </a:xfrm>
            <a:prstGeom prst="rect">
              <a:avLst/>
            </a:prstGeom>
          </p:spPr>
        </p:pic>
        <p:pic>
          <p:nvPicPr>
            <p:cNvPr id="19" name="Picture 12" descr="Participation Matters! Consultation and engagement with disabled people -  DESSA">
              <a:extLst>
                <a:ext uri="{FF2B5EF4-FFF2-40B4-BE49-F238E27FC236}">
                  <a16:creationId xmlns:a16="http://schemas.microsoft.com/office/drawing/2014/main" id="{78968EA4-8722-F2BB-279B-F944C851038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049" y="6279748"/>
              <a:ext cx="2489681" cy="3112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EF0838F3-488D-E868-D0D6-B82A07E71DC2}"/>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1436" r="53199" b="35458"/>
            <a:stretch/>
          </p:blipFill>
          <p:spPr bwMode="auto">
            <a:xfrm>
              <a:off x="6171307" y="5881931"/>
              <a:ext cx="1283858" cy="9081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of horizontal and stacked UL Logos versions ">
              <a:extLst>
                <a:ext uri="{FF2B5EF4-FFF2-40B4-BE49-F238E27FC236}">
                  <a16:creationId xmlns:a16="http://schemas.microsoft.com/office/drawing/2014/main" id="{1478065A-A7BE-44D1-FD57-68DCB622528D}"/>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5291" t="41905" r="39277" b="14815"/>
            <a:stretch/>
          </p:blipFill>
          <p:spPr bwMode="auto">
            <a:xfrm>
              <a:off x="10802946" y="5797850"/>
              <a:ext cx="730718" cy="9281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close-up of a logo&#10;&#10;Description automatically generated">
              <a:extLst>
                <a:ext uri="{FF2B5EF4-FFF2-40B4-BE49-F238E27FC236}">
                  <a16:creationId xmlns:a16="http://schemas.microsoft.com/office/drawing/2014/main" id="{543B74E8-91CC-5E1D-1FC1-6322BB6B06F9}"/>
                </a:ext>
              </a:extLst>
            </p:cNvPr>
            <p:cNvPicPr>
              <a:picLocks noChangeAspect="1"/>
            </p:cNvPicPr>
            <p:nvPr/>
          </p:nvPicPr>
          <p:blipFill>
            <a:blip r:embed="rId18"/>
            <a:stretch>
              <a:fillRect/>
            </a:stretch>
          </p:blipFill>
          <p:spPr>
            <a:xfrm>
              <a:off x="2644058" y="6098331"/>
              <a:ext cx="2258846" cy="761117"/>
            </a:xfrm>
            <a:prstGeom prst="rect">
              <a:avLst/>
            </a:prstGeom>
          </p:spPr>
        </p:pic>
      </p:grpSp>
    </p:spTree>
    <p:extLst>
      <p:ext uri="{BB962C8B-B14F-4D97-AF65-F5344CB8AC3E}">
        <p14:creationId xmlns:p14="http://schemas.microsoft.com/office/powerpoint/2010/main" val="405419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CE73-B16C-5E55-0BE8-3E3173FC83A4}"/>
              </a:ext>
            </a:extLst>
          </p:cNvPr>
          <p:cNvSpPr>
            <a:spLocks noGrp="1"/>
          </p:cNvSpPr>
          <p:nvPr>
            <p:ph type="title"/>
          </p:nvPr>
        </p:nvSpPr>
        <p:spPr>
          <a:xfrm>
            <a:off x="3210128" y="218463"/>
            <a:ext cx="8143672" cy="1325563"/>
          </a:xfrm>
        </p:spPr>
        <p:txBody>
          <a:bodyPr>
            <a:normAutofit/>
          </a:bodyPr>
          <a:lstStyle/>
          <a:p>
            <a:pPr algn="ctr"/>
            <a:r>
              <a:rPr lang="en-GB" sz="4400" b="1" dirty="0">
                <a:solidFill>
                  <a:srgbClr val="005B5E"/>
                </a:solidFill>
              </a:rPr>
              <a:t>Leadership in Universal Design </a:t>
            </a:r>
            <a:br>
              <a:rPr lang="en-GB" sz="4400" b="1" dirty="0">
                <a:solidFill>
                  <a:srgbClr val="005B5E"/>
                </a:solidFill>
              </a:rPr>
            </a:br>
            <a:r>
              <a:rPr lang="en-GB" sz="4400" dirty="0">
                <a:solidFill>
                  <a:srgbClr val="005B5E"/>
                </a:solidFill>
              </a:rPr>
              <a:t>For Tertiary Education (2)</a:t>
            </a:r>
            <a:endParaRPr lang="en-IE" dirty="0"/>
          </a:p>
        </p:txBody>
      </p:sp>
      <p:sp>
        <p:nvSpPr>
          <p:cNvPr id="3" name="Content Placeholder 2">
            <a:extLst>
              <a:ext uri="{FF2B5EF4-FFF2-40B4-BE49-F238E27FC236}">
                <a16:creationId xmlns:a16="http://schemas.microsoft.com/office/drawing/2014/main" id="{E1473F95-59CC-9608-4D2B-4315EF79B123}"/>
              </a:ext>
            </a:extLst>
          </p:cNvPr>
          <p:cNvSpPr>
            <a:spLocks noGrp="1"/>
          </p:cNvSpPr>
          <p:nvPr>
            <p:ph idx="1"/>
          </p:nvPr>
        </p:nvSpPr>
        <p:spPr>
          <a:xfrm>
            <a:off x="838200" y="2109712"/>
            <a:ext cx="10515600" cy="4475018"/>
          </a:xfrm>
        </p:spPr>
        <p:txBody>
          <a:bodyPr>
            <a:normAutofit/>
          </a:bodyPr>
          <a:lstStyle/>
          <a:p>
            <a:pPr marL="0" indent="0">
              <a:buNone/>
            </a:pPr>
            <a:r>
              <a:rPr lang="en-GB" dirty="0">
                <a:latin typeface="Calibri"/>
                <a:ea typeface="Calibri"/>
                <a:cs typeface="Calibri"/>
              </a:rPr>
              <a:t>This course development (under PATH 4- Phase 1) came from the identification of senior leaders wants and needs:</a:t>
            </a:r>
          </a:p>
          <a:p>
            <a:pPr lvl="1">
              <a:buFont typeface="Wingdings" panose="05000000000000000000" pitchFamily="2" charset="2"/>
              <a:buChar char="Ø"/>
            </a:pPr>
            <a:r>
              <a:rPr lang="en-GB" dirty="0">
                <a:latin typeface="Calibri"/>
                <a:ea typeface="Calibri"/>
                <a:cs typeface="Calibri"/>
              </a:rPr>
              <a:t>The want to have a </a:t>
            </a:r>
            <a:r>
              <a:rPr lang="en-GB" b="1" dirty="0">
                <a:latin typeface="Calibri"/>
                <a:ea typeface="Calibri"/>
                <a:cs typeface="Calibri"/>
              </a:rPr>
              <a:t>unified understanding </a:t>
            </a:r>
            <a:r>
              <a:rPr lang="en-GB" dirty="0">
                <a:latin typeface="Calibri"/>
                <a:ea typeface="Calibri"/>
                <a:cs typeface="Calibri"/>
              </a:rPr>
              <a:t>of universal design (UD) frameworks and opportunities to </a:t>
            </a:r>
            <a:r>
              <a:rPr lang="en-GB" b="1" dirty="0">
                <a:latin typeface="Calibri"/>
                <a:ea typeface="Calibri"/>
                <a:cs typeface="Calibri"/>
              </a:rPr>
              <a:t>share effective practice.</a:t>
            </a:r>
          </a:p>
          <a:p>
            <a:pPr lvl="1">
              <a:buFont typeface="Wingdings" panose="05000000000000000000" pitchFamily="2" charset="2"/>
              <a:buChar char="Ø"/>
            </a:pPr>
            <a:r>
              <a:rPr lang="en-GB" dirty="0">
                <a:latin typeface="Calibri"/>
                <a:ea typeface="Calibri"/>
                <a:cs typeface="Calibri"/>
              </a:rPr>
              <a:t>The </a:t>
            </a:r>
            <a:r>
              <a:rPr lang="en-GB" b="1" dirty="0">
                <a:latin typeface="Calibri"/>
                <a:ea typeface="Calibri"/>
                <a:cs typeface="Calibri"/>
              </a:rPr>
              <a:t>shared commitment </a:t>
            </a:r>
            <a:r>
              <a:rPr lang="en-GB" dirty="0">
                <a:latin typeface="Calibri"/>
                <a:ea typeface="Calibri"/>
                <a:cs typeface="Calibri"/>
              </a:rPr>
              <a:t>to creating inclusive education environments that afforded smooth transitions and pathways for all students to experience inclusion and right of place as they strive to reach their potential within tertiary education.</a:t>
            </a:r>
          </a:p>
          <a:p>
            <a:pPr lvl="1">
              <a:buFont typeface="Wingdings" panose="05000000000000000000" pitchFamily="2" charset="2"/>
              <a:buChar char="Ø"/>
            </a:pPr>
            <a:r>
              <a:rPr lang="en-GB" dirty="0">
                <a:latin typeface="Calibri"/>
                <a:ea typeface="Calibri"/>
                <a:cs typeface="Calibri"/>
              </a:rPr>
              <a:t>The want to </a:t>
            </a:r>
            <a:r>
              <a:rPr lang="en-GB" b="1" dirty="0">
                <a:latin typeface="Calibri"/>
                <a:ea typeface="Calibri"/>
                <a:cs typeface="Calibri"/>
              </a:rPr>
              <a:t>strategically embed UD </a:t>
            </a:r>
            <a:r>
              <a:rPr lang="en-GB" dirty="0">
                <a:latin typeface="Calibri"/>
                <a:ea typeface="Calibri"/>
                <a:cs typeface="Calibri"/>
              </a:rPr>
              <a:t>across all areas of function within tertiary education to support individual staff actions to be sustainable in impact for students and staff both within and outside classrooms.</a:t>
            </a:r>
          </a:p>
          <a:p>
            <a:endParaRPr lang="en-IE" dirty="0"/>
          </a:p>
        </p:txBody>
      </p:sp>
      <p:pic>
        <p:nvPicPr>
          <p:cNvPr id="5" name="Picture 4">
            <a:extLst>
              <a:ext uri="{FF2B5EF4-FFF2-40B4-BE49-F238E27FC236}">
                <a16:creationId xmlns:a16="http://schemas.microsoft.com/office/drawing/2014/main" id="{BDFB7D29-9696-057A-448F-E588E2D471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1652573"/>
            <a:ext cx="10612877" cy="276264"/>
          </a:xfrm>
          <a:prstGeom prst="rect">
            <a:avLst/>
          </a:prstGeom>
        </p:spPr>
      </p:pic>
      <p:pic>
        <p:nvPicPr>
          <p:cNvPr id="7" name="Picture 6" descr="Leadership in Universal Design for Tertiary Education logo includes ATU Leads and MTU partners">
            <a:extLst>
              <a:ext uri="{FF2B5EF4-FFF2-40B4-BE49-F238E27FC236}">
                <a16:creationId xmlns:a16="http://schemas.microsoft.com/office/drawing/2014/main" id="{4FB2D9D9-CBF9-45AA-976F-9CE40E60FE62}"/>
              </a:ext>
            </a:extLst>
          </p:cNvPr>
          <p:cNvPicPr>
            <a:picLocks noChangeAspect="1"/>
          </p:cNvPicPr>
          <p:nvPr/>
        </p:nvPicPr>
        <p:blipFill>
          <a:blip r:embed="rId3"/>
          <a:stretch>
            <a:fillRect/>
          </a:stretch>
        </p:blipFill>
        <p:spPr>
          <a:xfrm>
            <a:off x="-358450" y="-233465"/>
            <a:ext cx="3716576" cy="2229421"/>
          </a:xfrm>
          <a:prstGeom prst="rect">
            <a:avLst/>
          </a:prstGeom>
        </p:spPr>
      </p:pic>
    </p:spTree>
    <p:extLst>
      <p:ext uri="{BB962C8B-B14F-4D97-AF65-F5344CB8AC3E}">
        <p14:creationId xmlns:p14="http://schemas.microsoft.com/office/powerpoint/2010/main" val="314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A40970-5DFE-B17E-3EED-4AF6AB006B26}"/>
              </a:ext>
            </a:extLst>
          </p:cNvPr>
          <p:cNvSpPr txBox="1">
            <a:spLocks noGrp="1"/>
          </p:cNvSpPr>
          <p:nvPr>
            <p:ph type="title" idx="4294967295"/>
          </p:nvPr>
        </p:nvSpPr>
        <p:spPr>
          <a:xfrm>
            <a:off x="3210128" y="218463"/>
            <a:ext cx="814367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5B5E"/>
                </a:solidFill>
                <a:effectLst/>
                <a:uLnTx/>
                <a:uFillTx/>
                <a:latin typeface="+mj-lt"/>
                <a:ea typeface="+mj-ea"/>
                <a:cs typeface="+mj-cs"/>
              </a:rPr>
              <a:t>Leadership in Universal Design </a:t>
            </a:r>
            <a:br>
              <a:rPr kumimoji="0" lang="en-GB" sz="4400" b="1" i="0" u="none" strike="noStrike" kern="1200" cap="none" spc="0" normalizeH="0" baseline="0" noProof="0" dirty="0">
                <a:ln>
                  <a:noFill/>
                </a:ln>
                <a:solidFill>
                  <a:srgbClr val="005B5E"/>
                </a:solidFill>
                <a:effectLst/>
                <a:uLnTx/>
                <a:uFillTx/>
                <a:latin typeface="+mj-lt"/>
                <a:ea typeface="+mj-ea"/>
                <a:cs typeface="+mj-cs"/>
              </a:rPr>
            </a:br>
            <a:r>
              <a:rPr kumimoji="0" lang="en-GB" sz="4400" b="0" i="0" u="none" strike="noStrike" kern="1200" cap="none" spc="0" normalizeH="0" baseline="0" noProof="0" dirty="0">
                <a:ln>
                  <a:noFill/>
                </a:ln>
                <a:solidFill>
                  <a:srgbClr val="005B5E"/>
                </a:solidFill>
                <a:effectLst/>
                <a:uLnTx/>
                <a:uFillTx/>
                <a:latin typeface="+mj-lt"/>
                <a:ea typeface="+mj-ea"/>
                <a:cs typeface="+mj-cs"/>
              </a:rPr>
              <a:t>For Tertiary Education (3)</a:t>
            </a:r>
            <a:endParaRPr kumimoji="0" lang="en-IE"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Leadership in Universal Design for Tertiary Education logo includes ATU Leads and MTU partners">
            <a:extLst>
              <a:ext uri="{FF2B5EF4-FFF2-40B4-BE49-F238E27FC236}">
                <a16:creationId xmlns:a16="http://schemas.microsoft.com/office/drawing/2014/main" id="{6B043521-7680-6833-DF76-5A962D8ED416}"/>
              </a:ext>
            </a:extLst>
          </p:cNvPr>
          <p:cNvPicPr>
            <a:picLocks noChangeAspect="1"/>
          </p:cNvPicPr>
          <p:nvPr/>
        </p:nvPicPr>
        <p:blipFill>
          <a:blip r:embed="rId2"/>
          <a:stretch>
            <a:fillRect/>
          </a:stretch>
        </p:blipFill>
        <p:spPr>
          <a:xfrm>
            <a:off x="-358450" y="-233465"/>
            <a:ext cx="3716576" cy="2229421"/>
          </a:xfrm>
          <a:prstGeom prst="rect">
            <a:avLst/>
          </a:prstGeom>
        </p:spPr>
      </p:pic>
      <p:pic>
        <p:nvPicPr>
          <p:cNvPr id="5" name="Picture 4">
            <a:extLst>
              <a:ext uri="{FF2B5EF4-FFF2-40B4-BE49-F238E27FC236}">
                <a16:creationId xmlns:a16="http://schemas.microsoft.com/office/drawing/2014/main" id="{BDFB7D29-9696-057A-448F-E588E2D471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1611007"/>
            <a:ext cx="10612877" cy="276264"/>
          </a:xfrm>
          <a:prstGeom prst="rect">
            <a:avLst/>
          </a:prstGeom>
        </p:spPr>
      </p:pic>
      <p:sp>
        <p:nvSpPr>
          <p:cNvPr id="3" name="Content Placeholder 2">
            <a:extLst>
              <a:ext uri="{FF2B5EF4-FFF2-40B4-BE49-F238E27FC236}">
                <a16:creationId xmlns:a16="http://schemas.microsoft.com/office/drawing/2014/main" id="{E1473F95-59CC-9608-4D2B-4315EF79B123}"/>
              </a:ext>
            </a:extLst>
          </p:cNvPr>
          <p:cNvSpPr>
            <a:spLocks noGrp="1"/>
          </p:cNvSpPr>
          <p:nvPr>
            <p:ph idx="1"/>
          </p:nvPr>
        </p:nvSpPr>
        <p:spPr>
          <a:xfrm>
            <a:off x="838200" y="1954252"/>
            <a:ext cx="10515600" cy="3966863"/>
          </a:xfrm>
        </p:spPr>
        <p:txBody>
          <a:bodyPr>
            <a:noAutofit/>
          </a:bodyPr>
          <a:lstStyle/>
          <a:p>
            <a:pPr>
              <a:buFont typeface="Wingdings" panose="05000000000000000000" pitchFamily="2" charset="2"/>
              <a:buChar char="Ø"/>
            </a:pPr>
            <a:r>
              <a:rPr lang="en-GB" sz="2400" dirty="0">
                <a:latin typeface="Calibri"/>
                <a:ea typeface="Calibri"/>
                <a:cs typeface="Calibri"/>
              </a:rPr>
              <a:t>This </a:t>
            </a:r>
            <a:r>
              <a:rPr lang="en-GB" sz="2400" b="1" dirty="0">
                <a:latin typeface="Calibri"/>
                <a:ea typeface="Calibri"/>
                <a:cs typeface="Calibri"/>
              </a:rPr>
              <a:t>national commitment </a:t>
            </a:r>
            <a:r>
              <a:rPr lang="en-GB" sz="2400" dirty="0">
                <a:latin typeface="Calibri"/>
                <a:ea typeface="Calibri"/>
                <a:cs typeface="Calibri"/>
              </a:rPr>
              <a:t>was and is visible in the participation of the 19 further education, higher education institutions and tertiary education stakeholders who have brought the course to its point of launch in late April 2024. This is further evidenced in the presence of todays’ Leader Panel. </a:t>
            </a:r>
          </a:p>
          <a:p>
            <a:pPr>
              <a:buFont typeface="Wingdings" panose="05000000000000000000" pitchFamily="2" charset="2"/>
              <a:buChar char="Ø"/>
            </a:pPr>
            <a:endParaRPr lang="en-GB" sz="2400" dirty="0">
              <a:latin typeface="Calibri"/>
              <a:ea typeface="Calibri"/>
              <a:cs typeface="Calibri"/>
            </a:endParaRPr>
          </a:p>
          <a:p>
            <a:pPr>
              <a:buFont typeface="Wingdings" panose="05000000000000000000" pitchFamily="2" charset="2"/>
              <a:buChar char="Ø"/>
            </a:pPr>
            <a:r>
              <a:rPr lang="en-GB" sz="2400" dirty="0">
                <a:latin typeface="Calibri"/>
                <a:ea typeface="+mn-lt"/>
                <a:cs typeface="+mn-lt"/>
              </a:rPr>
              <a:t>As is highlighted within the Altitude Charter the role of </a:t>
            </a:r>
            <a:r>
              <a:rPr lang="en-GB" sz="2400" b="1" dirty="0">
                <a:latin typeface="Calibri"/>
                <a:ea typeface="+mn-lt"/>
                <a:cs typeface="+mn-lt"/>
              </a:rPr>
              <a:t>Senior Leaders is vital </a:t>
            </a:r>
            <a:r>
              <a:rPr lang="en-GB" sz="2400" dirty="0">
                <a:latin typeface="Calibri"/>
                <a:ea typeface="+mn-lt"/>
                <a:cs typeface="+mn-lt"/>
              </a:rPr>
              <a:t>as a key </a:t>
            </a:r>
            <a:r>
              <a:rPr lang="en-GB" sz="2400" b="1" dirty="0">
                <a:latin typeface="Calibri"/>
                <a:ea typeface="+mn-lt"/>
                <a:cs typeface="+mn-lt"/>
              </a:rPr>
              <a:t>strategic enabler </a:t>
            </a:r>
            <a:r>
              <a:rPr lang="en-GB" sz="2400" dirty="0">
                <a:latin typeface="Calibri"/>
                <a:ea typeface="+mn-lt"/>
                <a:cs typeface="+mn-lt"/>
              </a:rPr>
              <a:t>to enhancing in a sustainable way UD actions and strategic planning withing our education systems to create truly inclusive environments – ‘Leaders modelling and visibly supporting UD’.</a:t>
            </a:r>
          </a:p>
        </p:txBody>
      </p:sp>
    </p:spTree>
    <p:extLst>
      <p:ext uri="{BB962C8B-B14F-4D97-AF65-F5344CB8AC3E}">
        <p14:creationId xmlns:p14="http://schemas.microsoft.com/office/powerpoint/2010/main" val="249732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38EF02-EE52-6036-E0C3-5BF005E064E1}"/>
              </a:ext>
            </a:extLst>
          </p:cNvPr>
          <p:cNvSpPr>
            <a:spLocks noGrp="1"/>
          </p:cNvSpPr>
          <p:nvPr>
            <p:ph type="title"/>
          </p:nvPr>
        </p:nvSpPr>
        <p:spPr>
          <a:xfrm>
            <a:off x="3210128" y="218463"/>
            <a:ext cx="8143672" cy="1325563"/>
          </a:xfrm>
        </p:spPr>
        <p:txBody>
          <a:bodyPr>
            <a:normAutofit/>
          </a:bodyPr>
          <a:lstStyle/>
          <a:p>
            <a:pPr algn="ctr"/>
            <a:r>
              <a:rPr lang="en-GB" sz="4400" b="1" dirty="0">
                <a:solidFill>
                  <a:srgbClr val="005B5E"/>
                </a:solidFill>
              </a:rPr>
              <a:t>Leadership in Universal Design </a:t>
            </a:r>
            <a:br>
              <a:rPr lang="en-GB" sz="4400" b="1" dirty="0">
                <a:solidFill>
                  <a:srgbClr val="005B5E"/>
                </a:solidFill>
              </a:rPr>
            </a:br>
            <a:r>
              <a:rPr lang="en-GB" sz="4400" dirty="0">
                <a:solidFill>
                  <a:srgbClr val="005B5E"/>
                </a:solidFill>
              </a:rPr>
              <a:t>For Tertiary Education (4)</a:t>
            </a:r>
            <a:endParaRPr lang="en-IE" dirty="0"/>
          </a:p>
        </p:txBody>
      </p:sp>
      <p:pic>
        <p:nvPicPr>
          <p:cNvPr id="6" name="Picture 5" descr="Leadership in Universal Design for Tertiary Education logo includes ATU Leads and MTU partners">
            <a:extLst>
              <a:ext uri="{FF2B5EF4-FFF2-40B4-BE49-F238E27FC236}">
                <a16:creationId xmlns:a16="http://schemas.microsoft.com/office/drawing/2014/main" id="{04DFAB41-E13D-D919-8739-E5B8537AA8C6}"/>
              </a:ext>
            </a:extLst>
          </p:cNvPr>
          <p:cNvPicPr>
            <a:picLocks noChangeAspect="1"/>
          </p:cNvPicPr>
          <p:nvPr/>
        </p:nvPicPr>
        <p:blipFill>
          <a:blip r:embed="rId2"/>
          <a:stretch>
            <a:fillRect/>
          </a:stretch>
        </p:blipFill>
        <p:spPr>
          <a:xfrm>
            <a:off x="-358450" y="-233465"/>
            <a:ext cx="3716576" cy="2229421"/>
          </a:xfrm>
          <a:prstGeom prst="rect">
            <a:avLst/>
          </a:prstGeom>
        </p:spPr>
      </p:pic>
      <p:pic>
        <p:nvPicPr>
          <p:cNvPr id="5" name="Picture 4">
            <a:extLst>
              <a:ext uri="{FF2B5EF4-FFF2-40B4-BE49-F238E27FC236}">
                <a16:creationId xmlns:a16="http://schemas.microsoft.com/office/drawing/2014/main" id="{79078DB4-38D9-174E-E455-E12D800B7E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1611007"/>
            <a:ext cx="10612877" cy="276264"/>
          </a:xfrm>
          <a:prstGeom prst="rect">
            <a:avLst/>
          </a:prstGeom>
        </p:spPr>
      </p:pic>
      <p:sp>
        <p:nvSpPr>
          <p:cNvPr id="3" name="Content Placeholder 2">
            <a:extLst>
              <a:ext uri="{FF2B5EF4-FFF2-40B4-BE49-F238E27FC236}">
                <a16:creationId xmlns:a16="http://schemas.microsoft.com/office/drawing/2014/main" id="{AA710780-DD9D-5A7E-B272-DA1ED38CEA6F}"/>
              </a:ext>
            </a:extLst>
          </p:cNvPr>
          <p:cNvSpPr>
            <a:spLocks noGrp="1"/>
          </p:cNvSpPr>
          <p:nvPr>
            <p:ph idx="1"/>
          </p:nvPr>
        </p:nvSpPr>
        <p:spPr>
          <a:xfrm>
            <a:off x="838200" y="2117183"/>
            <a:ext cx="10515600" cy="3446490"/>
          </a:xfrm>
        </p:spPr>
        <p:txBody>
          <a:bodyPr/>
          <a:lstStyle/>
          <a:p>
            <a:pPr>
              <a:buFont typeface="Wingdings" panose="05000000000000000000" pitchFamily="2" charset="2"/>
              <a:buChar char="Ø"/>
            </a:pPr>
            <a:r>
              <a:rPr lang="en-GB" sz="2400" dirty="0">
                <a:latin typeface="Calibri"/>
                <a:ea typeface="+mn-lt"/>
                <a:cs typeface="+mn-lt"/>
              </a:rPr>
              <a:t>This course provides a key opportunity to standardise and </a:t>
            </a:r>
            <a:r>
              <a:rPr lang="en-GB" sz="2400" b="1" dirty="0">
                <a:latin typeface="Calibri"/>
                <a:ea typeface="+mn-lt"/>
                <a:cs typeface="+mn-lt"/>
              </a:rPr>
              <a:t>share the language of UD </a:t>
            </a:r>
            <a:r>
              <a:rPr lang="en-GB" sz="2400" dirty="0">
                <a:latin typeface="Calibri"/>
                <a:ea typeface="+mn-lt"/>
                <a:cs typeface="+mn-lt"/>
              </a:rPr>
              <a:t>and its practical application within our systems to have immediate and sustainable impact for students and staff.</a:t>
            </a:r>
          </a:p>
          <a:p>
            <a:pPr>
              <a:buFont typeface="Wingdings" panose="05000000000000000000" pitchFamily="2" charset="2"/>
              <a:buChar char="Ø"/>
            </a:pPr>
            <a:endParaRPr lang="en-GB" sz="2400" dirty="0">
              <a:latin typeface="Calibri"/>
              <a:ea typeface="+mn-lt"/>
              <a:cs typeface="+mn-lt"/>
            </a:endParaRP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The course is an </a:t>
            </a:r>
            <a:r>
              <a:rPr lang="en-GB" sz="2400" b="1" dirty="0">
                <a:latin typeface="Calibri" panose="020F0502020204030204" pitchFamily="34" charset="0"/>
                <a:ea typeface="Calibri" panose="020F0502020204030204" pitchFamily="34" charset="0"/>
                <a:cs typeface="Calibri" panose="020F0502020204030204" pitchFamily="34" charset="0"/>
              </a:rPr>
              <a:t>open resource </a:t>
            </a:r>
            <a:r>
              <a:rPr lang="en-GB" sz="2400" dirty="0">
                <a:latin typeface="Calibri" panose="020F0502020204030204" pitchFamily="34" charset="0"/>
                <a:ea typeface="Calibri" panose="020F0502020204030204" pitchFamily="34" charset="0"/>
                <a:cs typeface="Calibri" panose="020F0502020204030204" pitchFamily="34" charset="0"/>
              </a:rPr>
              <a:t>to all with a strategic role within tertiary education progression.  The course provides both theoretical frameworks and practical exemplars of 'How to’.</a:t>
            </a:r>
            <a:endParaRPr lang="en-IE"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E" b="1" dirty="0"/>
          </a:p>
        </p:txBody>
      </p:sp>
    </p:spTree>
    <p:extLst>
      <p:ext uri="{BB962C8B-B14F-4D97-AF65-F5344CB8AC3E}">
        <p14:creationId xmlns:p14="http://schemas.microsoft.com/office/powerpoint/2010/main" val="362398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CE73-B16C-5E55-0BE8-3E3173FC83A4}"/>
              </a:ext>
            </a:extLst>
          </p:cNvPr>
          <p:cNvSpPr>
            <a:spLocks noGrp="1"/>
          </p:cNvSpPr>
          <p:nvPr>
            <p:ph type="title"/>
          </p:nvPr>
        </p:nvSpPr>
        <p:spPr>
          <a:xfrm>
            <a:off x="3210128" y="218463"/>
            <a:ext cx="8143672" cy="1325563"/>
          </a:xfrm>
        </p:spPr>
        <p:txBody>
          <a:bodyPr/>
          <a:lstStyle/>
          <a:p>
            <a:pPr algn="ctr"/>
            <a:r>
              <a:rPr lang="en-GB" sz="4400" b="1" dirty="0">
                <a:solidFill>
                  <a:srgbClr val="005B5E"/>
                </a:solidFill>
              </a:rPr>
              <a:t>Leadership in Universal Design </a:t>
            </a:r>
            <a:br>
              <a:rPr lang="en-GB" sz="4400" b="1" dirty="0">
                <a:solidFill>
                  <a:srgbClr val="005B5E"/>
                </a:solidFill>
              </a:rPr>
            </a:br>
            <a:r>
              <a:rPr lang="en-GB" sz="4400" dirty="0">
                <a:solidFill>
                  <a:srgbClr val="005B5E"/>
                </a:solidFill>
              </a:rPr>
              <a:t>For Tertiary Education (5)</a:t>
            </a:r>
            <a:endParaRPr lang="en-IE" dirty="0"/>
          </a:p>
        </p:txBody>
      </p:sp>
      <p:sp>
        <p:nvSpPr>
          <p:cNvPr id="3" name="Content Placeholder 2">
            <a:extLst>
              <a:ext uri="{FF2B5EF4-FFF2-40B4-BE49-F238E27FC236}">
                <a16:creationId xmlns:a16="http://schemas.microsoft.com/office/drawing/2014/main" id="{E1473F95-59CC-9608-4D2B-4315EF79B123}"/>
              </a:ext>
            </a:extLst>
          </p:cNvPr>
          <p:cNvSpPr>
            <a:spLocks noGrp="1"/>
          </p:cNvSpPr>
          <p:nvPr>
            <p:ph idx="1"/>
          </p:nvPr>
        </p:nvSpPr>
        <p:spPr>
          <a:xfrm>
            <a:off x="838200" y="2172553"/>
            <a:ext cx="10515600" cy="4004410"/>
          </a:xfrm>
        </p:spPr>
        <p:txBody>
          <a:bodyPr>
            <a:normAutofit fontScale="92500"/>
          </a:bodyPr>
          <a:lstStyle/>
          <a:p>
            <a:pPr>
              <a:buFont typeface="Wingdings" panose="05000000000000000000" pitchFamily="2" charset="2"/>
              <a:buChar char="Ø"/>
            </a:pPr>
            <a:r>
              <a:rPr lang="en-GB" sz="2600" dirty="0">
                <a:latin typeface="Calibri" panose="020F0502020204030204" pitchFamily="34" charset="0"/>
                <a:ea typeface="Calibri" panose="020F0502020204030204" pitchFamily="34" charset="0"/>
                <a:cs typeface="Calibri" panose="020F0502020204030204" pitchFamily="34" charset="0"/>
              </a:rPr>
              <a:t>The launch will provide participants with a direct link to the course no matter what institution you are based in or what LMS your place of work uses.</a:t>
            </a:r>
          </a:p>
          <a:p>
            <a:pPr>
              <a:buFont typeface="Wingdings" panose="05000000000000000000" pitchFamily="2" charset="2"/>
              <a:buChar char="Ø"/>
            </a:pPr>
            <a:r>
              <a:rPr lang="en-GB" sz="2600" dirty="0">
                <a:latin typeface="Calibri" panose="020F0502020204030204" pitchFamily="34" charset="0"/>
                <a:ea typeface="Calibri" panose="020F0502020204030204" pitchFamily="34" charset="0"/>
                <a:cs typeface="Calibri" panose="020F0502020204030204" pitchFamily="34" charset="0"/>
              </a:rPr>
              <a:t>The course will take approximately two hours and can be accessed in one’s own time at one's own pace with an option to attain a Digital Badge.</a:t>
            </a:r>
          </a:p>
          <a:p>
            <a:pPr>
              <a:buFont typeface="Wingdings" panose="05000000000000000000" pitchFamily="2" charset="2"/>
              <a:buChar char="Ø"/>
            </a:pPr>
            <a:r>
              <a:rPr lang="en-GB" sz="2600" dirty="0">
                <a:latin typeface="Calibri" panose="020F0502020204030204" pitchFamily="34" charset="0"/>
                <a:ea typeface="Calibri" panose="020F0502020204030204" pitchFamily="34" charset="0"/>
                <a:cs typeface="Calibri" panose="020F0502020204030204" pitchFamily="34" charset="0"/>
              </a:rPr>
              <a:t>The course itself has three core themes:</a:t>
            </a:r>
          </a:p>
          <a:p>
            <a:pPr lvl="2">
              <a:buFont typeface="Wingdings" panose="05000000000000000000" pitchFamily="2" charset="2"/>
              <a:buChar char="Ø"/>
            </a:pPr>
            <a:r>
              <a:rPr lang="en-GB" sz="2600" dirty="0">
                <a:latin typeface="Calibri" panose="020F0502020204030204" pitchFamily="34" charset="0"/>
                <a:ea typeface="Calibri" panose="020F0502020204030204" pitchFamily="34" charset="0"/>
                <a:cs typeface="Calibri" panose="020F0502020204030204" pitchFamily="34" charset="0"/>
              </a:rPr>
              <a:t>An introduction to UD inclusive of UDL</a:t>
            </a:r>
          </a:p>
          <a:p>
            <a:pPr lvl="2">
              <a:buFont typeface="Wingdings" panose="05000000000000000000" pitchFamily="2" charset="2"/>
              <a:buChar char="Ø"/>
            </a:pPr>
            <a:r>
              <a:rPr lang="en-GB" sz="2600" dirty="0">
                <a:latin typeface="Calibri" panose="020F0502020204030204" pitchFamily="34" charset="0"/>
                <a:ea typeface="Calibri" panose="020F0502020204030204" pitchFamily="34" charset="0"/>
                <a:cs typeface="Calibri" panose="020F0502020204030204" pitchFamily="34" charset="0"/>
              </a:rPr>
              <a:t>An exploration of a strategic management implementation approach to enhancing UD at an organisational level</a:t>
            </a:r>
          </a:p>
          <a:p>
            <a:pPr lvl="2">
              <a:buFont typeface="Wingdings" panose="05000000000000000000" pitchFamily="2" charset="2"/>
              <a:buChar char="Ø"/>
            </a:pPr>
            <a:r>
              <a:rPr lang="en-GB" sz="2600" dirty="0">
                <a:latin typeface="Calibri" panose="020F0502020204030204" pitchFamily="34" charset="0"/>
                <a:ea typeface="Calibri" panose="020F0502020204030204" pitchFamily="34" charset="0"/>
                <a:cs typeface="Calibri" panose="020F0502020204030204" pitchFamily="34" charset="0"/>
              </a:rPr>
              <a:t>Practical examples of UD application across the pillars within different offices of function in tertiary education</a:t>
            </a:r>
          </a:p>
          <a:p>
            <a:pPr marL="0" indent="0">
              <a:buNone/>
            </a:pPr>
            <a:endParaRPr lang="en-IE" dirty="0"/>
          </a:p>
        </p:txBody>
      </p:sp>
      <p:pic>
        <p:nvPicPr>
          <p:cNvPr id="6" name="Picture 5" descr="Leadership in Universal Design for Tertiary Education logo includes ATU Leads and MTU partners">
            <a:extLst>
              <a:ext uri="{FF2B5EF4-FFF2-40B4-BE49-F238E27FC236}">
                <a16:creationId xmlns:a16="http://schemas.microsoft.com/office/drawing/2014/main" id="{6B043521-7680-6833-DF76-5A962D8ED416}"/>
              </a:ext>
            </a:extLst>
          </p:cNvPr>
          <p:cNvPicPr>
            <a:picLocks noChangeAspect="1"/>
          </p:cNvPicPr>
          <p:nvPr/>
        </p:nvPicPr>
        <p:blipFill>
          <a:blip r:embed="rId2"/>
          <a:stretch>
            <a:fillRect/>
          </a:stretch>
        </p:blipFill>
        <p:spPr>
          <a:xfrm>
            <a:off x="-358450" y="-233465"/>
            <a:ext cx="3716576" cy="2229421"/>
          </a:xfrm>
          <a:prstGeom prst="rect">
            <a:avLst/>
          </a:prstGeom>
        </p:spPr>
      </p:pic>
      <p:pic>
        <p:nvPicPr>
          <p:cNvPr id="4" name="Picture 3">
            <a:extLst>
              <a:ext uri="{FF2B5EF4-FFF2-40B4-BE49-F238E27FC236}">
                <a16:creationId xmlns:a16="http://schemas.microsoft.com/office/drawing/2014/main" id="{5EF16751-A873-DCFD-F74D-E2A6DA3C2CB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1611007"/>
            <a:ext cx="10612877" cy="276264"/>
          </a:xfrm>
          <a:prstGeom prst="rect">
            <a:avLst/>
          </a:prstGeom>
        </p:spPr>
      </p:pic>
    </p:spTree>
    <p:extLst>
      <p:ext uri="{BB962C8B-B14F-4D97-AF65-F5344CB8AC3E}">
        <p14:creationId xmlns:p14="http://schemas.microsoft.com/office/powerpoint/2010/main" val="239329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CE73-B16C-5E55-0BE8-3E3173FC83A4}"/>
              </a:ext>
            </a:extLst>
          </p:cNvPr>
          <p:cNvSpPr>
            <a:spLocks noGrp="1"/>
          </p:cNvSpPr>
          <p:nvPr>
            <p:ph type="title"/>
          </p:nvPr>
        </p:nvSpPr>
        <p:spPr>
          <a:xfrm>
            <a:off x="2816495" y="221627"/>
            <a:ext cx="9136810" cy="1325563"/>
          </a:xfrm>
        </p:spPr>
        <p:txBody>
          <a:bodyPr/>
          <a:lstStyle/>
          <a:p>
            <a:r>
              <a:rPr lang="en-GB" dirty="0"/>
              <a:t>The Power of Collaboration</a:t>
            </a:r>
            <a:endParaRPr lang="en-IE" dirty="0"/>
          </a:p>
        </p:txBody>
      </p:sp>
      <p:sp>
        <p:nvSpPr>
          <p:cNvPr id="3" name="Content Placeholder 2">
            <a:extLst>
              <a:ext uri="{FF2B5EF4-FFF2-40B4-BE49-F238E27FC236}">
                <a16:creationId xmlns:a16="http://schemas.microsoft.com/office/drawing/2014/main" id="{E1473F95-59CC-9608-4D2B-4315EF79B123}"/>
              </a:ext>
            </a:extLst>
          </p:cNvPr>
          <p:cNvSpPr>
            <a:spLocks noGrp="1"/>
          </p:cNvSpPr>
          <p:nvPr>
            <p:ph idx="1"/>
          </p:nvPr>
        </p:nvSpPr>
        <p:spPr>
          <a:xfrm>
            <a:off x="499981" y="1874039"/>
            <a:ext cx="6161022" cy="4466984"/>
          </a:xfrm>
        </p:spPr>
        <p:txBody>
          <a:bodyPr>
            <a:normAutofit/>
          </a:bodyPr>
          <a:lstStyle/>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The enhancement of a </a:t>
            </a:r>
            <a:r>
              <a:rPr lang="en-GB" sz="2400" b="1" dirty="0">
                <a:latin typeface="Calibri" panose="020F0502020204030204" pitchFamily="34" charset="0"/>
                <a:ea typeface="Calibri" panose="020F0502020204030204" pitchFamily="34" charset="0"/>
                <a:cs typeface="Calibri" panose="020F0502020204030204" pitchFamily="34" charset="0"/>
              </a:rPr>
              <a:t>national UD narrative </a:t>
            </a:r>
            <a:r>
              <a:rPr lang="en-GB" sz="2400" dirty="0">
                <a:latin typeface="Calibri" panose="020F0502020204030204" pitchFamily="34" charset="0"/>
                <a:ea typeface="Calibri" panose="020F0502020204030204" pitchFamily="34" charset="0"/>
                <a:cs typeface="Calibri" panose="020F0502020204030204" pitchFamily="34" charset="0"/>
              </a:rPr>
              <a:t>through shared understanding and learning.</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Working nationally together facilitated the </a:t>
            </a:r>
            <a:r>
              <a:rPr lang="en-GB" sz="2400" b="1" dirty="0">
                <a:latin typeface="Calibri" panose="020F0502020204030204" pitchFamily="34" charset="0"/>
                <a:ea typeface="Calibri" panose="020F0502020204030204" pitchFamily="34" charset="0"/>
                <a:cs typeface="Calibri" panose="020F0502020204030204" pitchFamily="34" charset="0"/>
              </a:rPr>
              <a:t>sharing of expertise </a:t>
            </a:r>
            <a:r>
              <a:rPr lang="en-GB" sz="2400" dirty="0">
                <a:latin typeface="Calibri" panose="020F0502020204030204" pitchFamily="34" charset="0"/>
                <a:ea typeface="Calibri" panose="020F0502020204030204" pitchFamily="34" charset="0"/>
                <a:cs typeface="Calibri" panose="020F0502020204030204" pitchFamily="34" charset="0"/>
              </a:rPr>
              <a:t>and learning which creates a sustainability to UD actions and impacts by dissemination outside of traditional silos.</a:t>
            </a:r>
          </a:p>
          <a:p>
            <a:pPr>
              <a:buFont typeface="Wingdings" panose="05000000000000000000" pitchFamily="2" charset="2"/>
              <a:buChar char="Ø"/>
            </a:pPr>
            <a:r>
              <a:rPr lang="en-GB" sz="2400" dirty="0">
                <a:latin typeface="Calibri" panose="020F0502020204030204" pitchFamily="34" charset="0"/>
                <a:ea typeface="Calibri" panose="020F0502020204030204" pitchFamily="34" charset="0"/>
                <a:cs typeface="Calibri" panose="020F0502020204030204" pitchFamily="34" charset="0"/>
              </a:rPr>
              <a:t>Creating cross project links with each of the projects presented today for further national collaborations - </a:t>
            </a:r>
            <a:r>
              <a:rPr lang="en-GB" sz="2400" b="1" dirty="0">
                <a:latin typeface="Calibri" panose="020F0502020204030204" pitchFamily="34" charset="0"/>
                <a:ea typeface="Calibri" panose="020F0502020204030204" pitchFamily="34" charset="0"/>
                <a:cs typeface="Calibri" panose="020F0502020204030204" pitchFamily="34" charset="0"/>
              </a:rPr>
              <a:t>together we can do more.</a:t>
            </a:r>
          </a:p>
          <a:p>
            <a:pPr marL="0" indent="0">
              <a:buNone/>
            </a:pPr>
            <a:endParaRPr lang="en-IE" dirty="0"/>
          </a:p>
        </p:txBody>
      </p:sp>
      <p:pic>
        <p:nvPicPr>
          <p:cNvPr id="5" name="Picture 4">
            <a:extLst>
              <a:ext uri="{FF2B5EF4-FFF2-40B4-BE49-F238E27FC236}">
                <a16:creationId xmlns:a16="http://schemas.microsoft.com/office/drawing/2014/main" id="{BDFB7D29-9696-057A-448F-E588E2D471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6543" y="1123476"/>
            <a:ext cx="9848404" cy="276264"/>
          </a:xfrm>
          <a:prstGeom prst="rect">
            <a:avLst/>
          </a:prstGeom>
        </p:spPr>
      </p:pic>
      <p:grpSp>
        <p:nvGrpSpPr>
          <p:cNvPr id="9" name="Group 8" descr="logo with project partners included AHEAD, DDLETB, IADT, Kerry College ETB, Maynooth University, MIC, MSLETB">
            <a:extLst>
              <a:ext uri="{FF2B5EF4-FFF2-40B4-BE49-F238E27FC236}">
                <a16:creationId xmlns:a16="http://schemas.microsoft.com/office/drawing/2014/main" id="{1FB427EF-A70B-0231-AF50-10A374DC65C5}"/>
              </a:ext>
            </a:extLst>
          </p:cNvPr>
          <p:cNvGrpSpPr/>
          <p:nvPr/>
        </p:nvGrpSpPr>
        <p:grpSpPr>
          <a:xfrm>
            <a:off x="5434029" y="1442363"/>
            <a:ext cx="6023991" cy="425235"/>
            <a:chOff x="187715" y="91806"/>
            <a:chExt cx="11780596" cy="678681"/>
          </a:xfrm>
        </p:grpSpPr>
        <p:pic>
          <p:nvPicPr>
            <p:cNvPr id="10" name="Picture 9" descr="A close-up of a logo&#10;&#10;Description automatically generated">
              <a:extLst>
                <a:ext uri="{FF2B5EF4-FFF2-40B4-BE49-F238E27FC236}">
                  <a16:creationId xmlns:a16="http://schemas.microsoft.com/office/drawing/2014/main" id="{A6BBD48C-C98A-4846-E000-22705846D1EC}"/>
                </a:ext>
              </a:extLst>
            </p:cNvPr>
            <p:cNvPicPr>
              <a:picLocks noChangeAspect="1"/>
            </p:cNvPicPr>
            <p:nvPr/>
          </p:nvPicPr>
          <p:blipFill>
            <a:blip r:embed="rId3"/>
            <a:stretch>
              <a:fillRect/>
            </a:stretch>
          </p:blipFill>
          <p:spPr>
            <a:xfrm>
              <a:off x="5543965" y="126298"/>
              <a:ext cx="1439951" cy="644189"/>
            </a:xfrm>
            <a:prstGeom prst="rect">
              <a:avLst/>
            </a:prstGeom>
          </p:spPr>
        </p:pic>
        <p:pic>
          <p:nvPicPr>
            <p:cNvPr id="11" name="Picture 10" descr="DRI Welcomes the Institute of Art Design + Technology Dún Laoghaire (IADT)  as Member - Digital Repository Ireland">
              <a:extLst>
                <a:ext uri="{FF2B5EF4-FFF2-40B4-BE49-F238E27FC236}">
                  <a16:creationId xmlns:a16="http://schemas.microsoft.com/office/drawing/2014/main" id="{FA0ABD09-8B97-08FF-8B99-F3222C9231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3184" y="112947"/>
              <a:ext cx="935865" cy="5812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DCB8241-A809-8149-D01C-27FA4970EF7D}"/>
                </a:ext>
              </a:extLst>
            </p:cNvPr>
            <p:cNvPicPr>
              <a:picLocks noChangeAspect="1"/>
            </p:cNvPicPr>
            <p:nvPr/>
          </p:nvPicPr>
          <p:blipFill>
            <a:blip r:embed="rId5"/>
            <a:stretch>
              <a:fillRect/>
            </a:stretch>
          </p:blipFill>
          <p:spPr>
            <a:xfrm>
              <a:off x="2808231" y="91806"/>
              <a:ext cx="1606005" cy="581221"/>
            </a:xfrm>
            <a:prstGeom prst="rect">
              <a:avLst/>
            </a:prstGeom>
          </p:spPr>
        </p:pic>
        <p:pic>
          <p:nvPicPr>
            <p:cNvPr id="13" name="Picture 12" descr="A logo on a black background&#10;&#10;Description automatically generated with low confidence">
              <a:extLst>
                <a:ext uri="{FF2B5EF4-FFF2-40B4-BE49-F238E27FC236}">
                  <a16:creationId xmlns:a16="http://schemas.microsoft.com/office/drawing/2014/main" id="{3DC6DB10-7CCB-23D5-C1FC-9115098478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38420" y="183539"/>
              <a:ext cx="1359077" cy="574024"/>
            </a:xfrm>
            <a:prstGeom prst="rect">
              <a:avLst/>
            </a:prstGeom>
          </p:spPr>
        </p:pic>
        <p:pic>
          <p:nvPicPr>
            <p:cNvPr id="14" name="Picture 13" descr="A picture containing text, font, screenshot, graphics&#10;&#10;Description automatically generated">
              <a:extLst>
                <a:ext uri="{FF2B5EF4-FFF2-40B4-BE49-F238E27FC236}">
                  <a16:creationId xmlns:a16="http://schemas.microsoft.com/office/drawing/2014/main" id="{803CB1BE-A4EC-0EF6-97BD-5674069E98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76695" y="182998"/>
              <a:ext cx="1362834" cy="530787"/>
            </a:xfrm>
            <a:prstGeom prst="rect">
              <a:avLst/>
            </a:prstGeom>
          </p:spPr>
        </p:pic>
        <p:pic>
          <p:nvPicPr>
            <p:cNvPr id="15" name="Picture 14" descr="A close-up of a logo&#10;&#10;Description automatically generated with medium confidence">
              <a:extLst>
                <a:ext uri="{FF2B5EF4-FFF2-40B4-BE49-F238E27FC236}">
                  <a16:creationId xmlns:a16="http://schemas.microsoft.com/office/drawing/2014/main" id="{824D4015-CBF1-64CD-8F35-A92FA4860A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27578" y="213333"/>
              <a:ext cx="1240733" cy="460728"/>
            </a:xfrm>
            <a:prstGeom prst="rect">
              <a:avLst/>
            </a:prstGeom>
          </p:spPr>
        </p:pic>
        <p:pic>
          <p:nvPicPr>
            <p:cNvPr id="16" name="Picture 15" descr="A close up of a letter&#10;&#10;Description automatically generated">
              <a:extLst>
                <a:ext uri="{FF2B5EF4-FFF2-40B4-BE49-F238E27FC236}">
                  <a16:creationId xmlns:a16="http://schemas.microsoft.com/office/drawing/2014/main" id="{A85BC67B-136B-9FAB-A95A-9B196102A642}"/>
                </a:ext>
              </a:extLst>
            </p:cNvPr>
            <p:cNvPicPr>
              <a:picLocks noChangeAspect="1"/>
            </p:cNvPicPr>
            <p:nvPr/>
          </p:nvPicPr>
          <p:blipFill>
            <a:blip r:embed="rId9"/>
            <a:stretch>
              <a:fillRect/>
            </a:stretch>
          </p:blipFill>
          <p:spPr>
            <a:xfrm>
              <a:off x="187715" y="267042"/>
              <a:ext cx="2399486" cy="407018"/>
            </a:xfrm>
            <a:prstGeom prst="rect">
              <a:avLst/>
            </a:prstGeom>
          </p:spPr>
        </p:pic>
      </p:grpSp>
      <p:grpSp>
        <p:nvGrpSpPr>
          <p:cNvPr id="17" name="Group 16" descr="logo with project partners included NDA, NTO, RCSI, TUD, UCC, UCD, UoG UL USI">
            <a:extLst>
              <a:ext uri="{FF2B5EF4-FFF2-40B4-BE49-F238E27FC236}">
                <a16:creationId xmlns:a16="http://schemas.microsoft.com/office/drawing/2014/main" id="{5E1FDD57-0110-C819-A185-2D37E8945C8D}"/>
              </a:ext>
            </a:extLst>
          </p:cNvPr>
          <p:cNvGrpSpPr/>
          <p:nvPr/>
        </p:nvGrpSpPr>
        <p:grpSpPr>
          <a:xfrm>
            <a:off x="5406919" y="6185414"/>
            <a:ext cx="6546386" cy="591172"/>
            <a:chOff x="105049" y="5797850"/>
            <a:chExt cx="11995394" cy="1061598"/>
          </a:xfrm>
        </p:grpSpPr>
        <p:pic>
          <p:nvPicPr>
            <p:cNvPr id="18" name="Picture 2">
              <a:extLst>
                <a:ext uri="{FF2B5EF4-FFF2-40B4-BE49-F238E27FC236}">
                  <a16:creationId xmlns:a16="http://schemas.microsoft.com/office/drawing/2014/main" id="{F7AD9B5B-0081-8223-910A-7624CEACAFE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35533" y="6074049"/>
              <a:ext cx="1348855" cy="6519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picture containing screenshot, graphics, font, graphic design&#10;&#10;Description automatically generated">
              <a:extLst>
                <a:ext uri="{FF2B5EF4-FFF2-40B4-BE49-F238E27FC236}">
                  <a16:creationId xmlns:a16="http://schemas.microsoft.com/office/drawing/2014/main" id="{FAF5EEC8-5A71-96EE-E83E-89919AA0F0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82992" y="6279227"/>
              <a:ext cx="517451" cy="473556"/>
            </a:xfrm>
            <a:prstGeom prst="rect">
              <a:avLst/>
            </a:prstGeom>
          </p:spPr>
        </p:pic>
        <p:pic>
          <p:nvPicPr>
            <p:cNvPr id="20" name="Picture 19" descr="A logo of a university of medicine and health sciences&#10;&#10;Description automatically generated with medium confidence">
              <a:extLst>
                <a:ext uri="{FF2B5EF4-FFF2-40B4-BE49-F238E27FC236}">
                  <a16:creationId xmlns:a16="http://schemas.microsoft.com/office/drawing/2014/main" id="{B658F9AF-8A30-A3A1-8753-A4CC28739C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79691" y="5831693"/>
              <a:ext cx="1471411" cy="1026307"/>
            </a:xfrm>
            <a:prstGeom prst="rect">
              <a:avLst/>
            </a:prstGeom>
          </p:spPr>
        </p:pic>
        <p:pic>
          <p:nvPicPr>
            <p:cNvPr id="21" name="Picture 20" descr="A picture containing text, font, screenshot, graphics&#10;&#10;Description automatically generated">
              <a:extLst>
                <a:ext uri="{FF2B5EF4-FFF2-40B4-BE49-F238E27FC236}">
                  <a16:creationId xmlns:a16="http://schemas.microsoft.com/office/drawing/2014/main" id="{984A9AB9-DEFC-E9D7-68F4-AC20B7EA0D1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80020" y="6051378"/>
              <a:ext cx="1224603" cy="651947"/>
            </a:xfrm>
            <a:prstGeom prst="rect">
              <a:avLst/>
            </a:prstGeom>
          </p:spPr>
        </p:pic>
        <p:pic>
          <p:nvPicPr>
            <p:cNvPr id="22" name="Picture 21" descr="A logo of a university&#10;&#10;Description automatically generated">
              <a:extLst>
                <a:ext uri="{FF2B5EF4-FFF2-40B4-BE49-F238E27FC236}">
                  <a16:creationId xmlns:a16="http://schemas.microsoft.com/office/drawing/2014/main" id="{32355E56-E3C0-7CAD-59D0-BC45E35EF916}"/>
                </a:ext>
              </a:extLst>
            </p:cNvPr>
            <p:cNvPicPr>
              <a:picLocks noChangeAspect="1"/>
            </p:cNvPicPr>
            <p:nvPr/>
          </p:nvPicPr>
          <p:blipFill>
            <a:blip r:embed="rId14"/>
            <a:stretch>
              <a:fillRect/>
            </a:stretch>
          </p:blipFill>
          <p:spPr>
            <a:xfrm>
              <a:off x="8843949" y="6108594"/>
              <a:ext cx="452258" cy="644189"/>
            </a:xfrm>
            <a:prstGeom prst="rect">
              <a:avLst/>
            </a:prstGeom>
          </p:spPr>
        </p:pic>
        <p:pic>
          <p:nvPicPr>
            <p:cNvPr id="23" name="Picture 12" descr="Participation Matters! Consultation and engagement with disabled people -  DESSA">
              <a:extLst>
                <a:ext uri="{FF2B5EF4-FFF2-40B4-BE49-F238E27FC236}">
                  <a16:creationId xmlns:a16="http://schemas.microsoft.com/office/drawing/2014/main" id="{CC89C861-F157-1FAF-9E1C-F9C366D0AF4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5049" y="6279748"/>
              <a:ext cx="2489681" cy="3112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02BE1300-B247-846D-BE63-CB65591AF281}"/>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1436" r="53199" b="35458"/>
            <a:stretch/>
          </p:blipFill>
          <p:spPr bwMode="auto">
            <a:xfrm>
              <a:off x="6171307" y="5881931"/>
              <a:ext cx="1283858" cy="908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of horizontal and stacked UL Logos versions ">
              <a:extLst>
                <a:ext uri="{FF2B5EF4-FFF2-40B4-BE49-F238E27FC236}">
                  <a16:creationId xmlns:a16="http://schemas.microsoft.com/office/drawing/2014/main" id="{CE4C094D-1DE7-4B19-3FFD-5DC5408D9502}"/>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5291" t="41905" r="39277" b="14815"/>
            <a:stretch/>
          </p:blipFill>
          <p:spPr bwMode="auto">
            <a:xfrm>
              <a:off x="10802946" y="5797850"/>
              <a:ext cx="730718" cy="9281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close-up of a logo&#10;&#10;Description automatically generated">
              <a:extLst>
                <a:ext uri="{FF2B5EF4-FFF2-40B4-BE49-F238E27FC236}">
                  <a16:creationId xmlns:a16="http://schemas.microsoft.com/office/drawing/2014/main" id="{F6AC3B8C-1F47-C172-485C-831707648613}"/>
                </a:ext>
              </a:extLst>
            </p:cNvPr>
            <p:cNvPicPr>
              <a:picLocks noChangeAspect="1"/>
            </p:cNvPicPr>
            <p:nvPr/>
          </p:nvPicPr>
          <p:blipFill>
            <a:blip r:embed="rId18"/>
            <a:stretch>
              <a:fillRect/>
            </a:stretch>
          </p:blipFill>
          <p:spPr>
            <a:xfrm>
              <a:off x="2644058" y="6098331"/>
              <a:ext cx="2258846" cy="761117"/>
            </a:xfrm>
            <a:prstGeom prst="rect">
              <a:avLst/>
            </a:prstGeom>
          </p:spPr>
        </p:pic>
      </p:grpSp>
      <p:pic>
        <p:nvPicPr>
          <p:cNvPr id="32" name="Picture 31">
            <a:extLst>
              <a:ext uri="{FF2B5EF4-FFF2-40B4-BE49-F238E27FC236}">
                <a16:creationId xmlns:a16="http://schemas.microsoft.com/office/drawing/2014/main" id="{91D2EFB8-898F-CD3A-FEF6-89665CC824EE}"/>
              </a:ext>
              <a:ext uri="{C183D7F6-B498-43B3-948B-1728B52AA6E4}">
                <adec:decorative xmlns:adec="http://schemas.microsoft.com/office/drawing/2017/decorative" val="1"/>
              </a:ext>
            </a:extLst>
          </p:cNvPr>
          <p:cNvPicPr>
            <a:picLocks noChangeAspect="1"/>
          </p:cNvPicPr>
          <p:nvPr/>
        </p:nvPicPr>
        <p:blipFill>
          <a:blip r:embed="rId19"/>
          <a:stretch>
            <a:fillRect/>
          </a:stretch>
        </p:blipFill>
        <p:spPr>
          <a:xfrm>
            <a:off x="7184640" y="2175651"/>
            <a:ext cx="3542774" cy="39823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3939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CE73-B16C-5E55-0BE8-3E3173FC83A4}"/>
              </a:ext>
            </a:extLst>
          </p:cNvPr>
          <p:cNvSpPr>
            <a:spLocks noGrp="1"/>
          </p:cNvSpPr>
          <p:nvPr>
            <p:ph type="title"/>
          </p:nvPr>
        </p:nvSpPr>
        <p:spPr>
          <a:xfrm>
            <a:off x="5365630" y="218463"/>
            <a:ext cx="5988170" cy="1325563"/>
          </a:xfrm>
        </p:spPr>
        <p:txBody>
          <a:bodyPr/>
          <a:lstStyle/>
          <a:p>
            <a:r>
              <a:rPr lang="en-GB" dirty="0"/>
              <a:t>Next Steps</a:t>
            </a:r>
            <a:endParaRPr lang="en-IE" dirty="0"/>
          </a:p>
        </p:txBody>
      </p:sp>
      <p:graphicFrame>
        <p:nvGraphicFramePr>
          <p:cNvPr id="14" name="Content Placeholder 2" descr="Launch April/May 2024, First year iteration with feedback opportunity in built, End of first year review evaluate and update">
            <a:extLst>
              <a:ext uri="{FF2B5EF4-FFF2-40B4-BE49-F238E27FC236}">
                <a16:creationId xmlns:a16="http://schemas.microsoft.com/office/drawing/2014/main" id="{FC807960-A8EA-AACB-0B8E-01BBF635A4DF}"/>
              </a:ext>
            </a:extLst>
          </p:cNvPr>
          <p:cNvGraphicFramePr>
            <a:graphicFrameLocks noGrp="1"/>
          </p:cNvGraphicFramePr>
          <p:nvPr>
            <p:ph idx="1"/>
            <p:extLst>
              <p:ext uri="{D42A27DB-BD31-4B8C-83A1-F6EECF244321}">
                <p14:modId xmlns:p14="http://schemas.microsoft.com/office/powerpoint/2010/main" val="2454691740"/>
              </p:ext>
            </p:extLst>
          </p:nvPr>
        </p:nvGraphicFramePr>
        <p:xfrm>
          <a:off x="838200" y="2508982"/>
          <a:ext cx="11353800" cy="3367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eadership in Universal Design for Tertiary Education logo includes ATU Leads and MTU partners">
            <a:extLst>
              <a:ext uri="{FF2B5EF4-FFF2-40B4-BE49-F238E27FC236}">
                <a16:creationId xmlns:a16="http://schemas.microsoft.com/office/drawing/2014/main" id="{6B043521-7680-6833-DF76-5A962D8ED416}"/>
              </a:ext>
            </a:extLst>
          </p:cNvPr>
          <p:cNvPicPr>
            <a:picLocks noChangeAspect="1"/>
          </p:cNvPicPr>
          <p:nvPr/>
        </p:nvPicPr>
        <p:blipFill>
          <a:blip r:embed="rId7"/>
          <a:stretch>
            <a:fillRect/>
          </a:stretch>
        </p:blipFill>
        <p:spPr>
          <a:xfrm>
            <a:off x="-358450" y="-233465"/>
            <a:ext cx="3716576" cy="2229421"/>
          </a:xfrm>
          <a:prstGeom prst="rect">
            <a:avLst/>
          </a:prstGeom>
        </p:spPr>
      </p:pic>
      <p:pic>
        <p:nvPicPr>
          <p:cNvPr id="4" name="Picture 3">
            <a:extLst>
              <a:ext uri="{FF2B5EF4-FFF2-40B4-BE49-F238E27FC236}">
                <a16:creationId xmlns:a16="http://schemas.microsoft.com/office/drawing/2014/main" id="{DA215DBF-DC9A-5C5F-F382-6CF15EE0B15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38200" y="1611007"/>
            <a:ext cx="10612877" cy="276264"/>
          </a:xfrm>
          <a:prstGeom prst="rect">
            <a:avLst/>
          </a:prstGeom>
        </p:spPr>
      </p:pic>
    </p:spTree>
    <p:extLst>
      <p:ext uri="{BB962C8B-B14F-4D97-AF65-F5344CB8AC3E}">
        <p14:creationId xmlns:p14="http://schemas.microsoft.com/office/powerpoint/2010/main" val="263327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8E3B-6A4A-DD90-09AA-0497ED204CC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Contributors</a:t>
            </a:r>
            <a:endParaRPr lang="en-IE" dirty="0"/>
          </a:p>
        </p:txBody>
      </p:sp>
      <p:pic>
        <p:nvPicPr>
          <p:cNvPr id="13" name="Picture 12" descr="logo with project partners included AHEAD, DDLETB, IADT, Kerry College ETB, Maynooth University, MIC, MSLETB">
            <a:extLst>
              <a:ext uri="{FF2B5EF4-FFF2-40B4-BE49-F238E27FC236}">
                <a16:creationId xmlns:a16="http://schemas.microsoft.com/office/drawing/2014/main" id="{4ECD9EC0-755B-FED6-9DE6-CCA23512ACA1}"/>
              </a:ext>
            </a:extLst>
          </p:cNvPr>
          <p:cNvPicPr>
            <a:picLocks noChangeAspect="1"/>
          </p:cNvPicPr>
          <p:nvPr/>
        </p:nvPicPr>
        <p:blipFill>
          <a:blip r:embed="rId2"/>
          <a:stretch>
            <a:fillRect/>
          </a:stretch>
        </p:blipFill>
        <p:spPr>
          <a:xfrm>
            <a:off x="0" y="0"/>
            <a:ext cx="12192000" cy="856499"/>
          </a:xfrm>
          <a:prstGeom prst="rect">
            <a:avLst/>
          </a:prstGeom>
        </p:spPr>
      </p:pic>
      <p:pic>
        <p:nvPicPr>
          <p:cNvPr id="11" name="Picture 10" descr="Image of Mairead McCann ATU, Laura Hegarty ATU, Margaret Finch MTU and Aileen Kennedy MTU">
            <a:extLst>
              <a:ext uri="{FF2B5EF4-FFF2-40B4-BE49-F238E27FC236}">
                <a16:creationId xmlns:a16="http://schemas.microsoft.com/office/drawing/2014/main" id="{5FEA5588-197E-A1E5-5C39-D9E93CAFBEAA}"/>
              </a:ext>
            </a:extLst>
          </p:cNvPr>
          <p:cNvPicPr>
            <a:picLocks noChangeAspect="1"/>
          </p:cNvPicPr>
          <p:nvPr/>
        </p:nvPicPr>
        <p:blipFill>
          <a:blip r:embed="rId3"/>
          <a:stretch>
            <a:fillRect/>
          </a:stretch>
        </p:blipFill>
        <p:spPr>
          <a:xfrm>
            <a:off x="438048" y="1308575"/>
            <a:ext cx="1081152" cy="4628016"/>
          </a:xfrm>
          <a:prstGeom prst="rect">
            <a:avLst/>
          </a:prstGeom>
        </p:spPr>
      </p:pic>
      <p:sp>
        <p:nvSpPr>
          <p:cNvPr id="6" name="Content Placeholder 2">
            <a:extLst>
              <a:ext uri="{FF2B5EF4-FFF2-40B4-BE49-F238E27FC236}">
                <a16:creationId xmlns:a16="http://schemas.microsoft.com/office/drawing/2014/main" id="{2F594DF4-4C7D-3AA3-28A9-080199135F8D}"/>
              </a:ext>
              <a:ext uri="{C183D7F6-B498-43B3-948B-1728B52AA6E4}">
                <adec:decorative xmlns:adec="http://schemas.microsoft.com/office/drawing/2017/decorative" val="0"/>
              </a:ext>
            </a:extLst>
          </p:cNvPr>
          <p:cNvSpPr txBox="1">
            <a:spLocks/>
          </p:cNvSpPr>
          <p:nvPr/>
        </p:nvSpPr>
        <p:spPr>
          <a:xfrm>
            <a:off x="1742936" y="1798137"/>
            <a:ext cx="7846969" cy="37512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dirty="0"/>
              <a:t>Mairead McCann ATU </a:t>
            </a:r>
            <a:r>
              <a:rPr lang="en-IE" dirty="0">
                <a:hlinkClick r:id="rId4"/>
              </a:rPr>
              <a:t>mairead.mccann@atu.ie</a:t>
            </a:r>
            <a:endParaRPr lang="en-IE" dirty="0">
              <a:cs typeface="Calibri"/>
            </a:endParaRPr>
          </a:p>
          <a:p>
            <a:pPr marL="0" indent="0">
              <a:buNone/>
            </a:pPr>
            <a:endParaRPr lang="en-IE" dirty="0"/>
          </a:p>
          <a:p>
            <a:pPr marL="0" indent="0">
              <a:buNone/>
            </a:pPr>
            <a:r>
              <a:rPr lang="en-IE" dirty="0"/>
              <a:t>Laura Hegarty ATU </a:t>
            </a:r>
            <a:r>
              <a:rPr lang="en-IE" dirty="0">
                <a:hlinkClick r:id="rId5"/>
              </a:rPr>
              <a:t>laura.hegarty@atu.ie</a:t>
            </a:r>
            <a:endParaRPr lang="en-IE" dirty="0">
              <a:cs typeface="Calibri"/>
            </a:endParaRPr>
          </a:p>
          <a:p>
            <a:pPr marL="0" indent="0">
              <a:buNone/>
            </a:pPr>
            <a:endParaRPr lang="en-IE" dirty="0"/>
          </a:p>
          <a:p>
            <a:pPr marL="0" indent="0">
              <a:buNone/>
            </a:pPr>
            <a:r>
              <a:rPr lang="en-IE" dirty="0"/>
              <a:t>Margaret Finch MTU </a:t>
            </a:r>
            <a:r>
              <a:rPr lang="en-IE" dirty="0">
                <a:hlinkClick r:id="rId6"/>
              </a:rPr>
              <a:t>margaret.finch@mtu.ie</a:t>
            </a:r>
            <a:endParaRPr lang="en-IE" dirty="0">
              <a:cs typeface="Calibri"/>
            </a:endParaRPr>
          </a:p>
          <a:p>
            <a:pPr marL="0" indent="0">
              <a:buNone/>
            </a:pPr>
            <a:endParaRPr lang="en-IE" dirty="0"/>
          </a:p>
          <a:p>
            <a:pPr marL="0" indent="0">
              <a:buNone/>
            </a:pPr>
            <a:r>
              <a:rPr lang="en-IE" dirty="0"/>
              <a:t>Aileen Kennedy MTU </a:t>
            </a:r>
            <a:r>
              <a:rPr lang="en-IE" dirty="0">
                <a:hlinkClick r:id="rId7"/>
              </a:rPr>
              <a:t>aileen.kennedy@mtu.ie</a:t>
            </a:r>
            <a:endParaRPr lang="en-IE" dirty="0"/>
          </a:p>
          <a:p>
            <a:endParaRPr lang="en-IE" dirty="0">
              <a:cs typeface="Calibri"/>
            </a:endParaRPr>
          </a:p>
          <a:p>
            <a:pPr marL="0" indent="0">
              <a:buNone/>
            </a:pPr>
            <a:endParaRPr lang="en-IE" dirty="0"/>
          </a:p>
        </p:txBody>
      </p:sp>
      <p:pic>
        <p:nvPicPr>
          <p:cNvPr id="15" name="Picture 14" descr="Leadership in Universal Design for Tertiary Education logo includes ATU Leads and MTU partners and HEA Logo and PATH Logo">
            <a:extLst>
              <a:ext uri="{FF2B5EF4-FFF2-40B4-BE49-F238E27FC236}">
                <a16:creationId xmlns:a16="http://schemas.microsoft.com/office/drawing/2014/main" id="{4ED3047A-DBAD-E734-9CB7-6147CA18BB4F}"/>
              </a:ext>
            </a:extLst>
          </p:cNvPr>
          <p:cNvPicPr>
            <a:picLocks noChangeAspect="1"/>
          </p:cNvPicPr>
          <p:nvPr/>
        </p:nvPicPr>
        <p:blipFill>
          <a:blip r:embed="rId8"/>
          <a:stretch>
            <a:fillRect/>
          </a:stretch>
        </p:blipFill>
        <p:spPr>
          <a:xfrm>
            <a:off x="9589905" y="986313"/>
            <a:ext cx="2486372" cy="4563112"/>
          </a:xfrm>
          <a:prstGeom prst="rect">
            <a:avLst/>
          </a:prstGeom>
        </p:spPr>
      </p:pic>
      <p:pic>
        <p:nvPicPr>
          <p:cNvPr id="17" name="Picture 16" descr="logo with project partners included NDA, NTO, RCSI, TUD, UCC, UCD, UoG UL USI">
            <a:extLst>
              <a:ext uri="{FF2B5EF4-FFF2-40B4-BE49-F238E27FC236}">
                <a16:creationId xmlns:a16="http://schemas.microsoft.com/office/drawing/2014/main" id="{630E1594-2DC6-7D7D-0210-C1C5AF32E6B8}"/>
              </a:ext>
            </a:extLst>
          </p:cNvPr>
          <p:cNvPicPr>
            <a:picLocks noChangeAspect="1"/>
          </p:cNvPicPr>
          <p:nvPr/>
        </p:nvPicPr>
        <p:blipFill>
          <a:blip r:embed="rId9"/>
          <a:stretch>
            <a:fillRect/>
          </a:stretch>
        </p:blipFill>
        <p:spPr>
          <a:xfrm>
            <a:off x="0" y="5852292"/>
            <a:ext cx="12192000" cy="1005708"/>
          </a:xfrm>
          <a:prstGeom prst="rect">
            <a:avLst/>
          </a:prstGeom>
        </p:spPr>
      </p:pic>
    </p:spTree>
    <p:extLst>
      <p:ext uri="{BB962C8B-B14F-4D97-AF65-F5344CB8AC3E}">
        <p14:creationId xmlns:p14="http://schemas.microsoft.com/office/powerpoint/2010/main" val="3488617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04adec5-321f-46c9-8d8f-d278d5019d73">
      <Terms xmlns="http://schemas.microsoft.com/office/infopath/2007/PartnerControls"/>
    </lcf76f155ced4ddcb4097134ff3c332f>
    <TaxCatchAll xmlns="98a9eb8c-6a01-428e-9f5d-17b5596ff2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946560433F2B4BAC6115A870028350" ma:contentTypeVersion="17" ma:contentTypeDescription="Create a new document." ma:contentTypeScope="" ma:versionID="504a4eee48183cc64ffa4f8ca4e8fda6">
  <xsd:schema xmlns:xsd="http://www.w3.org/2001/XMLSchema" xmlns:xs="http://www.w3.org/2001/XMLSchema" xmlns:p="http://schemas.microsoft.com/office/2006/metadata/properties" xmlns:ns2="f04adec5-321f-46c9-8d8f-d278d5019d73" xmlns:ns3="98a9eb8c-6a01-428e-9f5d-17b5596ff277" targetNamespace="http://schemas.microsoft.com/office/2006/metadata/properties" ma:root="true" ma:fieldsID="cf20f95ca4649c41c8b81b9c4d626c3f" ns2:_="" ns3:_="">
    <xsd:import namespace="f04adec5-321f-46c9-8d8f-d278d5019d73"/>
    <xsd:import namespace="98a9eb8c-6a01-428e-9f5d-17b5596ff2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4adec5-321f-46c9-8d8f-d278d5019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9eb8c-6a01-428e-9f5d-17b5596ff2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7ea14bd-29b4-46a6-9b71-aedf54cf4907}" ma:internalName="TaxCatchAll" ma:showField="CatchAllData" ma:web="98a9eb8c-6a01-428e-9f5d-17b5596ff2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377F1-07AB-4F10-B2FA-EECBA1F06FAE}">
  <ds:schemaRefs>
    <ds:schemaRef ds:uri="http://www.w3.org/XML/1998/namespace"/>
    <ds:schemaRef ds:uri="f04adec5-321f-46c9-8d8f-d278d5019d73"/>
    <ds:schemaRef ds:uri="http://schemas.microsoft.com/office/2006/metadata/properties"/>
    <ds:schemaRef ds:uri="98a9eb8c-6a01-428e-9f5d-17b5596ff277"/>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393BBA40-826F-4891-A249-5A0D97A05548}">
  <ds:schemaRefs>
    <ds:schemaRef ds:uri="http://schemas.microsoft.com/sharepoint/v3/contenttype/forms"/>
  </ds:schemaRefs>
</ds:datastoreItem>
</file>

<file path=customXml/itemProps3.xml><?xml version="1.0" encoding="utf-8"?>
<ds:datastoreItem xmlns:ds="http://schemas.openxmlformats.org/officeDocument/2006/customXml" ds:itemID="{3C4CF9EC-A39B-495E-8EDA-C20EAAD164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4adec5-321f-46c9-8d8f-d278d5019d73"/>
    <ds:schemaRef ds:uri="98a9eb8c-6a01-428e-9f5d-17b5596ff2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271</TotalTime>
  <Words>571</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Wingdings</vt:lpstr>
      <vt:lpstr>office theme</vt:lpstr>
      <vt:lpstr>Leadership in Universal Design  For Tertiary Education</vt:lpstr>
      <vt:lpstr>Leadership in Universal Design  For Tertiary Education (2)</vt:lpstr>
      <vt:lpstr>Leadership in Universal Design  For Tertiary Education (3)</vt:lpstr>
      <vt:lpstr>Leadership in Universal Design  For Tertiary Education (4)</vt:lpstr>
      <vt:lpstr>Leadership in Universal Design  For Tertiary Education (5)</vt:lpstr>
      <vt:lpstr>The Power of Collaboration</vt:lpstr>
      <vt:lpstr>Next Steps</vt:lpstr>
      <vt:lpstr>Contributors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 Aileen Kennedy</dc:creator>
  <cp:lastModifiedBy>Danielle O'Rourke</cp:lastModifiedBy>
  <cp:revision>265</cp:revision>
  <dcterms:created xsi:type="dcterms:W3CDTF">2024-03-08T13:22:25Z</dcterms:created>
  <dcterms:modified xsi:type="dcterms:W3CDTF">2024-03-15T09:44:41Z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0x01010069946560433F2B4BAC6115A870028350</vt:lpwstr>
  </property>
  <property fmtid="{D5CDD505-2E9C-101B-9397-08002B2CF9AE}" pid="3" name="MediaServiceImageTags">
    <vt:lpwstr/>
  </property>
</Properties>
</file>