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2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24384000" cy="13716000"/>
  <p:notesSz cx="6858000" cy="9144000"/>
  <p:embeddedFontLst>
    <p:embeddedFont>
      <p:font typeface="Open Sans" panose="020B0606030504020204" pitchFamily="34" charset="0"/>
      <p:regular r:id="rId22"/>
      <p:bold r:id="rId23"/>
      <p:italic r:id="rId24"/>
      <p:boldItalic r:id="rId25"/>
    </p:embeddedFont>
    <p:embeddedFont>
      <p:font typeface="Open Sans Light" panose="020B0306030504020204" pitchFamily="34" charset="0"/>
      <p:regular r:id="rId26"/>
      <p:bold r:id="rId27"/>
      <p:italic r:id="rId28"/>
      <p:boldItalic r:id="rId29"/>
    </p:embeddedFont>
    <p:embeddedFont>
      <p:font typeface="Open Sans SemiBold" panose="020B07060308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747775"/>
          </p15:clr>
        </p15:guide>
        <p15:guide id="2" pos="76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v6xElpxU/HmCxrrKPiht0mAN8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557" autoAdjust="0"/>
  </p:normalViewPr>
  <p:slideViewPr>
    <p:cSldViewPr snapToGrid="0">
      <p:cViewPr varScale="1">
        <p:scale>
          <a:sx n="30" d="100"/>
          <a:sy n="30" d="100"/>
        </p:scale>
        <p:origin x="884" y="68"/>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
        <p:cNvGrpSpPr/>
        <p:nvPr/>
      </p:nvGrpSpPr>
      <p:grpSpPr>
        <a:xfrm>
          <a:off x="0" y="0"/>
          <a:ext cx="0" cy="0"/>
          <a:chOff x="0" y="0"/>
          <a:chExt cx="0" cy="0"/>
        </a:xfrm>
      </p:grpSpPr>
      <p:sp>
        <p:nvSpPr>
          <p:cNvPr id="8" name="Google Shape;8;g2ad4528f4f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 name="Google Shape;9;g2ad4528f4f0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b42a1ac029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2b42a1ac029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adba054f2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2adba054f21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ad4528f4f0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2ad4528f4f0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adba054f2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2adba054f21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975bf82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2b975bf822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c311a2e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2c311a2eef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
        <p:cNvGrpSpPr/>
        <p:nvPr/>
      </p:nvGrpSpPr>
      <p:grpSpPr>
        <a:xfrm>
          <a:off x="0" y="0"/>
          <a:ext cx="0" cy="0"/>
          <a:chOff x="0" y="0"/>
          <a:chExt cx="0" cy="0"/>
        </a:xfrm>
      </p:grpSpPr>
      <p:sp>
        <p:nvSpPr>
          <p:cNvPr id="17" name="Google Shape;17;g2ad4528f4f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 name="Google Shape;18;g2ad4528f4f0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g2c311a2eef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 name="Google Shape;26;g2c311a2eef4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ad4528f4f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 name="Google Shape;34;g2ad4528f4f0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200">
                <a:solidFill>
                  <a:schemeClr val="dk1"/>
                </a:solidFill>
              </a:rPr>
              <a:t>1. Making it easier for individuals who are sensitive to sound to concentrate, relax, or engage in activities without feeling overwhelmed by auditory input.</a:t>
            </a:r>
            <a:endParaRPr sz="1200">
              <a:solidFill>
                <a:schemeClr val="dk1"/>
              </a:solidFill>
            </a:endParaRPr>
          </a:p>
          <a:p>
            <a:pPr marL="0" lvl="0" indent="0" algn="l" rtl="0">
              <a:lnSpc>
                <a:spcPct val="115000"/>
              </a:lnSpc>
              <a:spcBef>
                <a:spcPts val="0"/>
              </a:spcBef>
              <a:spcAft>
                <a:spcPts val="0"/>
              </a:spcAft>
              <a:buSzPts val="1100"/>
              <a:buNone/>
            </a:pPr>
            <a:r>
              <a:rPr lang="en-US" sz="1200">
                <a:solidFill>
                  <a:schemeClr val="dk1"/>
                </a:solidFill>
              </a:rPr>
              <a:t>2. When they feel overstimulated or anxious due to noise, they can insert earplugs to create a quieter, more controlled environment.</a:t>
            </a:r>
            <a:endParaRPr sz="1200">
              <a:solidFill>
                <a:schemeClr val="dk1"/>
              </a:solidFill>
            </a:endParaRPr>
          </a:p>
          <a:p>
            <a:pPr marL="0" lvl="0" indent="0" algn="l" rtl="0">
              <a:lnSpc>
                <a:spcPct val="115000"/>
              </a:lnSpc>
              <a:spcBef>
                <a:spcPts val="0"/>
              </a:spcBef>
              <a:spcAft>
                <a:spcPts val="0"/>
              </a:spcAft>
              <a:buSzPts val="1100"/>
              <a:buNone/>
            </a:pPr>
            <a:r>
              <a:rPr lang="en-US" sz="1200">
                <a:solidFill>
                  <a:schemeClr val="dk1"/>
                </a:solidFill>
              </a:rPr>
              <a:t>3. By reducing the intensity of auditory input, they can feel more at ease in various situations.</a:t>
            </a:r>
            <a:endParaRPr sz="1200">
              <a:solidFill>
                <a:schemeClr val="dk1"/>
              </a:solidFill>
            </a:endParaRPr>
          </a:p>
          <a:p>
            <a:pPr marL="0" lvl="0" indent="0" algn="l" rtl="0">
              <a:lnSpc>
                <a:spcPct val="115000"/>
              </a:lnSpc>
              <a:spcBef>
                <a:spcPts val="0"/>
              </a:spcBef>
              <a:spcAft>
                <a:spcPts val="0"/>
              </a:spcAft>
              <a:buSzPts val="1100"/>
              <a:buNone/>
            </a:pPr>
            <a:r>
              <a:rPr lang="en-US" sz="1200">
                <a:solidFill>
                  <a:schemeClr val="dk1"/>
                </a:solidFill>
              </a:rPr>
              <a:t>4. making it easier for them to participate in social activities, work, or educational settings.</a:t>
            </a:r>
            <a:endParaRPr sz="1200">
              <a:solidFill>
                <a:schemeClr val="dk1"/>
              </a:solidFill>
            </a:endParaRPr>
          </a:p>
          <a:p>
            <a:pPr marL="0" lvl="0" indent="0" algn="l" rtl="0">
              <a:lnSpc>
                <a:spcPct val="115000"/>
              </a:lnSpc>
              <a:spcBef>
                <a:spcPts val="0"/>
              </a:spcBef>
              <a:spcAft>
                <a:spcPts val="0"/>
              </a:spcAft>
              <a:buSzPts val="1100"/>
              <a:buNone/>
            </a:pPr>
            <a:r>
              <a:rPr lang="en-US" sz="1200">
                <a:solidFill>
                  <a:schemeClr val="dk1"/>
                </a:solidFill>
              </a:rPr>
              <a:t>5. and allowing them to concentrate on tasks or activities.</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f1fd508f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g1f1fd508f9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 name="Google Shape;5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b08e3170a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g2b08e3170a6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b08e3170a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2b08e3170a6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b08e3170a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2b08e3170a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2YfkMwncao4"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drive.google.com/file/d/1mUvUMYr855dkmGCkts8h0CD8TZ86TpPr/view"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ventido.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
        <p:cNvGrpSpPr/>
        <p:nvPr/>
      </p:nvGrpSpPr>
      <p:grpSpPr>
        <a:xfrm>
          <a:off x="0" y="0"/>
          <a:ext cx="0" cy="0"/>
          <a:chOff x="0" y="0"/>
          <a:chExt cx="0" cy="0"/>
        </a:xfrm>
      </p:grpSpPr>
      <p:sp>
        <p:nvSpPr>
          <p:cNvPr id="15" name="Google Shape;15;g2ad4528f4f0_0_40"/>
          <p:cNvSpPr txBox="1"/>
          <p:nvPr/>
        </p:nvSpPr>
        <p:spPr>
          <a:xfrm>
            <a:off x="703025" y="1538625"/>
            <a:ext cx="87912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3600" b="1" dirty="0">
                <a:solidFill>
                  <a:schemeClr val="dk1"/>
                </a:solidFill>
                <a:latin typeface="Open Sans"/>
                <a:ea typeface="Open Sans"/>
                <a:cs typeface="Open Sans"/>
                <a:sym typeface="Open Sans"/>
              </a:rPr>
              <a:t>Control The Noise with…</a:t>
            </a:r>
            <a:endParaRPr sz="3600" b="1" i="0" u="none" strike="noStrike" cap="none" dirty="0">
              <a:solidFill>
                <a:srgbClr val="000000"/>
              </a:solidFill>
              <a:latin typeface="Open Sans"/>
              <a:ea typeface="Open Sans"/>
              <a:cs typeface="Open Sans"/>
              <a:sym typeface="Open Sans"/>
            </a:endParaRPr>
          </a:p>
        </p:txBody>
      </p:sp>
      <p:pic>
        <p:nvPicPr>
          <p:cNvPr id="12" name="Google Shape;12;g2ad4528f4f0_0_40" descr="dBud logo"/>
          <p:cNvPicPr preferRelativeResize="0"/>
          <p:nvPr/>
        </p:nvPicPr>
        <p:blipFill rotWithShape="1">
          <a:blip r:embed="rId3">
            <a:alphaModFix/>
          </a:blip>
          <a:srcRect l="16976" r="16657"/>
          <a:stretch/>
        </p:blipFill>
        <p:spPr>
          <a:xfrm>
            <a:off x="703021" y="2760875"/>
            <a:ext cx="5364726" cy="2096950"/>
          </a:xfrm>
          <a:prstGeom prst="rect">
            <a:avLst/>
          </a:prstGeom>
          <a:noFill/>
          <a:ln>
            <a:noFill/>
          </a:ln>
        </p:spPr>
      </p:pic>
      <p:sp>
        <p:nvSpPr>
          <p:cNvPr id="13" name="Google Shape;13;g2ad4528f4f0_0_40"/>
          <p:cNvSpPr txBox="1">
            <a:spLocks noGrp="1"/>
          </p:cNvSpPr>
          <p:nvPr>
            <p:ph type="title" idx="4294967295"/>
          </p:nvPr>
        </p:nvSpPr>
        <p:spPr>
          <a:xfrm>
            <a:off x="703025" y="5005875"/>
            <a:ext cx="6689700" cy="3039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6000" b="0" i="0" u="none" strike="noStrike" kern="0" cap="none" spc="0" normalizeH="0" baseline="0" noProof="0" dirty="0">
                <a:ln>
                  <a:noFill/>
                </a:ln>
                <a:solidFill>
                  <a:srgbClr val="000000"/>
                </a:solidFill>
                <a:effectLst/>
                <a:uLnTx/>
                <a:uFillTx/>
                <a:latin typeface="Open Sans SemiBold"/>
                <a:ea typeface="Open Sans SemiBold"/>
                <a:cs typeface="Open Sans SemiBold"/>
                <a:sym typeface="Open Sans SemiBold"/>
              </a:rPr>
              <a:t>Volume Adjustable Earplugs</a:t>
            </a:r>
          </a:p>
        </p:txBody>
      </p:sp>
      <p:pic>
        <p:nvPicPr>
          <p:cNvPr id="11" name="Google Shape;11;g2ad4528f4f0_0_40" descr="A man wearing glasses and dBuds."/>
          <p:cNvPicPr preferRelativeResize="0"/>
          <p:nvPr/>
        </p:nvPicPr>
        <p:blipFill rotWithShape="1">
          <a:blip r:embed="rId4">
            <a:alphaModFix/>
          </a:blip>
          <a:srcRect/>
          <a:stretch/>
        </p:blipFill>
        <p:spPr>
          <a:xfrm flipH="1">
            <a:off x="10999850" y="0"/>
            <a:ext cx="13716000" cy="13716000"/>
          </a:xfrm>
          <a:prstGeom prst="rect">
            <a:avLst/>
          </a:prstGeom>
          <a:noFill/>
          <a:ln>
            <a:noFill/>
          </a:ln>
        </p:spPr>
      </p:pic>
      <p:sp>
        <p:nvSpPr>
          <p:cNvPr id="14" name="Google Shape;14;g2ad4528f4f0_0_40"/>
          <p:cNvSpPr txBox="1"/>
          <p:nvPr/>
        </p:nvSpPr>
        <p:spPr>
          <a:xfrm>
            <a:off x="703021" y="11927600"/>
            <a:ext cx="9051000" cy="77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300"/>
              <a:buFont typeface="Arial"/>
              <a:buNone/>
            </a:pPr>
            <a:r>
              <a:rPr lang="en-US" sz="3300" b="1" i="0" u="none" strike="noStrike" cap="none" dirty="0">
                <a:solidFill>
                  <a:srgbClr val="000000"/>
                </a:solidFill>
                <a:latin typeface="Open Sans"/>
                <a:ea typeface="Open Sans"/>
                <a:cs typeface="Open Sans"/>
                <a:sym typeface="Open Sans"/>
              </a:rPr>
              <a:t>DSA </a:t>
            </a:r>
            <a:r>
              <a:rPr lang="en-US" sz="3300" b="0" i="0" u="none" strike="noStrike" cap="none" dirty="0">
                <a:solidFill>
                  <a:srgbClr val="000000"/>
                </a:solidFill>
                <a:latin typeface="Open Sans Light"/>
                <a:ea typeface="Open Sans Light"/>
                <a:cs typeface="Open Sans Light"/>
                <a:sym typeface="Open Sans Light"/>
              </a:rPr>
              <a:t>Approved Product</a:t>
            </a:r>
            <a:endParaRPr sz="3300" b="0" i="0" u="none" strike="noStrike" cap="none" dirty="0">
              <a:solidFill>
                <a:srgbClr val="000000"/>
              </a:solidFill>
              <a:latin typeface="Open Sans Light"/>
              <a:ea typeface="Open Sans Light"/>
              <a:cs typeface="Open Sans Light"/>
              <a:sym typeface="Open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35758"/>
        </a:solidFill>
        <a:effectLst/>
      </p:bgPr>
    </p:bg>
    <p:spTree>
      <p:nvGrpSpPr>
        <p:cNvPr id="1" name="Shape 100"/>
        <p:cNvGrpSpPr/>
        <p:nvPr/>
      </p:nvGrpSpPr>
      <p:grpSpPr>
        <a:xfrm>
          <a:off x="0" y="0"/>
          <a:ext cx="0" cy="0"/>
          <a:chOff x="0" y="0"/>
          <a:chExt cx="0" cy="0"/>
        </a:xfrm>
      </p:grpSpPr>
      <p:pic>
        <p:nvPicPr>
          <p:cNvPr id="101" name="Google Shape;101;p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5824" y="70104"/>
            <a:ext cx="24268176" cy="136458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2b42a1ac029_0_13" descr="dBud has two settings for noise reduction: ~ 15dB and ~30dB&#10;&#10;Whether you’re a frequent concert-goer, musician, bartender or kindergarten teacher, dBud will protect your ears with minimal impact to sound quality. &#10;&#10;Whether you’re working in an open office environment, flying, commuting or studying, dBud will help you tune out and focus.&#10;&#10;The best earplugs are the ones that you’ll want to wear and actually use. dBud simply looks and feels great in your ear.&#10;&#10;dBud’s acoustic filter requires no electronics and no charging.&#10;It just works. Every day. No hassle." title="dBud - earplugs with two volume settings">
            <a:hlinkClick r:id="rId3"/>
          </p:cNvPr>
          <p:cNvPicPr preferRelativeResize="0"/>
          <p:nvPr/>
        </p:nvPicPr>
        <p:blipFill rotWithShape="1">
          <a:blip r:embed="rId4">
            <a:alphaModFix/>
          </a:blip>
          <a:srcRect/>
          <a:stretch/>
        </p:blipFill>
        <p:spPr>
          <a:xfrm>
            <a:off x="152400" y="152400"/>
            <a:ext cx="24113066" cy="13563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id="{43858F7E-9B29-4426-8510-320ED511216D}"/>
              </a:ext>
            </a:extLst>
          </p:cNvPr>
          <p:cNvSpPr>
            <a:spLocks noGrp="1"/>
          </p:cNvSpPr>
          <p:nvPr>
            <p:ph type="title" idx="4294967295"/>
          </p:nvPr>
        </p:nvSpPr>
        <p:spPr>
          <a:xfrm>
            <a:off x="1676400" y="-2651125"/>
            <a:ext cx="21031200" cy="2651125"/>
          </a:xfrm>
          <a:prstGeom prst="rect">
            <a:avLst/>
          </a:prstGeom>
        </p:spPr>
        <p:txBody>
          <a:bodyPr anchor="b"/>
          <a:lstStyle/>
          <a:p>
            <a:r>
              <a:rPr lang="en-IE" dirty="0"/>
              <a:t>Acoustics</a:t>
            </a:r>
          </a:p>
        </p:txBody>
      </p:sp>
      <p:pic>
        <p:nvPicPr>
          <p:cNvPr id="111" name="Google Shape;111;g2adba054f21_0_2" descr="Graphs which demonstrate dBuds nullifying affect on sound. 30db across the frequency spectrum."/>
          <p:cNvPicPr preferRelativeResize="0"/>
          <p:nvPr/>
        </p:nvPicPr>
        <p:blipFill rotWithShape="1">
          <a:blip r:embed="rId3">
            <a:alphaModFix/>
          </a:blip>
          <a:srcRect l="8081" t="7033" r="3688" b="7612"/>
          <a:stretch/>
        </p:blipFill>
        <p:spPr>
          <a:xfrm>
            <a:off x="1554725" y="1069250"/>
            <a:ext cx="21274552" cy="11577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7" descr="A product description of dBuds showing their insides; mesh, seals, adhesives etc."/>
          <p:cNvPicPr preferRelativeResize="0"/>
          <p:nvPr/>
        </p:nvPicPr>
        <p:blipFill rotWithShape="1">
          <a:blip r:embed="rId3">
            <a:alphaModFix/>
          </a:blip>
          <a:srcRect l="9419" t="7077" r="12861" b="3899"/>
          <a:stretch/>
        </p:blipFill>
        <p:spPr>
          <a:xfrm>
            <a:off x="2304425" y="755862"/>
            <a:ext cx="18951675" cy="122042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2ad4528f4f0_0_22" title="dBud GUIDE Edition.mp4">
            <a:hlinkClick r:id="rId3"/>
          </p:cNvPr>
          <p:cNvPicPr preferRelativeResize="0"/>
          <p:nvPr/>
        </p:nvPicPr>
        <p:blipFill rotWithShape="1">
          <a:blip r:embed="rId4">
            <a:alphaModFix/>
          </a:blip>
          <a:srcRect/>
          <a:stretch/>
        </p:blipFill>
        <p:spPr>
          <a:xfrm>
            <a:off x="152400" y="152400"/>
            <a:ext cx="24231600" cy="13630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adba054f21_0_13"/>
          <p:cNvSpPr txBox="1"/>
          <p:nvPr/>
        </p:nvSpPr>
        <p:spPr>
          <a:xfrm>
            <a:off x="660550" y="8605500"/>
            <a:ext cx="9593400" cy="4617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Open Sans"/>
                <a:ea typeface="Open Sans"/>
                <a:cs typeface="Open Sans"/>
                <a:sym typeface="Open Sans"/>
              </a:rPr>
              <a:t>Male, 12 Years Old, diagnosed with ADHD and ASD.</a:t>
            </a:r>
            <a:endParaRPr sz="24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Open Sans"/>
                <a:ea typeface="Open Sans"/>
                <a:cs typeface="Open Sans"/>
                <a:sym typeface="Open Sans"/>
              </a:rPr>
              <a:t>Presenting issues:</a:t>
            </a:r>
            <a:r>
              <a:rPr lang="en-US" sz="2400" b="0" i="0" u="none" strike="noStrike" cap="none">
                <a:solidFill>
                  <a:schemeClr val="dk1"/>
                </a:solidFill>
                <a:latin typeface="Open Sans"/>
                <a:ea typeface="Open Sans"/>
                <a:cs typeface="Open Sans"/>
                <a:sym typeface="Open Sans"/>
              </a:rPr>
              <a:t> He has severe sensory needs that means he struggles to be in loud places without the use of ear defenders or similar. How loud noises were, he did not like to be seen with his ear defenders on as he does not want to look different to others</a:t>
            </a:r>
            <a:endParaRPr sz="2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Open Sans"/>
                <a:ea typeface="Open Sans"/>
                <a:cs typeface="Open Sans"/>
                <a:sym typeface="Open Sans"/>
              </a:rPr>
              <a:t>  </a:t>
            </a:r>
            <a:endParaRPr sz="2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Open Sans"/>
                <a:ea typeface="Open Sans"/>
                <a:cs typeface="Open Sans"/>
                <a:sym typeface="Open Sans"/>
              </a:rPr>
              <a:t>Summary: </a:t>
            </a:r>
            <a:r>
              <a:rPr lang="en-US" sz="2400" b="0" i="1" u="none" strike="noStrike" cap="none">
                <a:solidFill>
                  <a:schemeClr val="dk1"/>
                </a:solidFill>
                <a:latin typeface="Open Sans"/>
                <a:ea typeface="Open Sans"/>
                <a:cs typeface="Open Sans"/>
                <a:sym typeface="Open Sans"/>
              </a:rPr>
              <a:t>They have made a significant difference to how he feels as he does not stand out to others, like when wearing ear defenders. They have reduced the impact on him when in noisy places. He really likes to wear them and likes that he can have them around his neck in case he needs them.</a:t>
            </a:r>
            <a:endParaRPr sz="2400" b="0" i="1" u="none" strike="noStrike" cap="none">
              <a:solidFill>
                <a:schemeClr val="dk1"/>
              </a:solidFill>
              <a:latin typeface="Open Sans"/>
              <a:ea typeface="Open Sans"/>
              <a:cs typeface="Open Sans"/>
              <a:sym typeface="Open Sans"/>
            </a:endParaRPr>
          </a:p>
        </p:txBody>
      </p:sp>
      <p:sp>
        <p:nvSpPr>
          <p:cNvPr id="127" name="Google Shape;127;g2adba054f21_0_13"/>
          <p:cNvSpPr txBox="1"/>
          <p:nvPr/>
        </p:nvSpPr>
        <p:spPr>
          <a:xfrm>
            <a:off x="660550" y="2879700"/>
            <a:ext cx="9593400" cy="572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Open Sans"/>
                <a:ea typeface="Open Sans"/>
                <a:cs typeface="Open Sans"/>
                <a:sym typeface="Open Sans"/>
              </a:rPr>
              <a:t>Female, 40 Years Old, diagnosed with high functioning (Hf) autism in 2018 and ADHD. Chronic health issues, including Long QT Syndrome, Depression, Neuropathy and Fibromyalgia.</a:t>
            </a:r>
            <a:endParaRPr sz="24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Open Sans"/>
                <a:ea typeface="Open Sans"/>
                <a:cs typeface="Open Sans"/>
                <a:sym typeface="Open Sans"/>
              </a:rPr>
              <a:t>Presenting issues: </a:t>
            </a:r>
            <a:r>
              <a:rPr lang="en-US" sz="2400" b="0" i="0" u="none" strike="noStrike" cap="none">
                <a:solidFill>
                  <a:schemeClr val="dk1"/>
                </a:solidFill>
                <a:latin typeface="Open Sans"/>
                <a:ea typeface="Open Sans"/>
                <a:cs typeface="Open Sans"/>
                <a:sym typeface="Open Sans"/>
              </a:rPr>
              <a:t>Sensory Processing Issues and related. I get very overwhelmed and tired when there are lots of sounds and noises, in particular in busy environments such as by a main road, in halls with lots of people, cities and bustling places. </a:t>
            </a:r>
            <a:endParaRPr sz="2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Open Sans"/>
                <a:ea typeface="Open Sans"/>
                <a:cs typeface="Open Sans"/>
                <a:sym typeface="Open Sans"/>
              </a:rPr>
              <a:t>Summary: </a:t>
            </a:r>
            <a:r>
              <a:rPr lang="en-US" sz="2400" b="0" i="1" u="none" strike="noStrike" cap="none">
                <a:solidFill>
                  <a:schemeClr val="dk1"/>
                </a:solidFill>
                <a:latin typeface="Open Sans"/>
                <a:ea typeface="Open Sans"/>
                <a:cs typeface="Open Sans"/>
                <a:sym typeface="Open Sans"/>
              </a:rPr>
              <a:t>In conclusion, really impressed with this product and amazed at how much they can help with filtering out sounds and the subsequent reduction in stress and anxiety; anything to make life easier for a neurodivergent person in a neurotypical world is a positive thing!</a:t>
            </a:r>
            <a:endParaRPr sz="2400" b="1" i="1" u="none" strike="noStrike" cap="none">
              <a:solidFill>
                <a:schemeClr val="dk1"/>
              </a:solidFill>
              <a:latin typeface="Open Sans"/>
              <a:ea typeface="Open Sans"/>
              <a:cs typeface="Open Sans"/>
              <a:sym typeface="Open Sans"/>
            </a:endParaRPr>
          </a:p>
        </p:txBody>
      </p:sp>
      <p:pic>
        <p:nvPicPr>
          <p:cNvPr id="128" name="Google Shape;128;g2adba054f21_0_13">
            <a:extLst>
              <a:ext uri="{C183D7F6-B498-43B3-948B-1728B52AA6E4}">
                <adec:decorative xmlns:adec="http://schemas.microsoft.com/office/drawing/2017/decorative" val="1"/>
              </a:ext>
            </a:extLst>
          </p:cNvPr>
          <p:cNvPicPr preferRelativeResize="0"/>
          <p:nvPr/>
        </p:nvPicPr>
        <p:blipFill rotWithShape="1">
          <a:blip r:embed="rId3">
            <a:alphaModFix/>
          </a:blip>
          <a:srcRect l="16976" r="16657"/>
          <a:stretch/>
        </p:blipFill>
        <p:spPr>
          <a:xfrm>
            <a:off x="660548" y="425550"/>
            <a:ext cx="3056526" cy="1194725"/>
          </a:xfrm>
          <a:prstGeom prst="rect">
            <a:avLst/>
          </a:prstGeom>
          <a:noFill/>
          <a:ln>
            <a:noFill/>
          </a:ln>
        </p:spPr>
      </p:pic>
      <p:sp>
        <p:nvSpPr>
          <p:cNvPr id="129" name="Google Shape;129;g2adba054f21_0_13"/>
          <p:cNvSpPr txBox="1">
            <a:spLocks noGrp="1"/>
          </p:cNvSpPr>
          <p:nvPr>
            <p:ph type="title" idx="4294967295"/>
          </p:nvPr>
        </p:nvSpPr>
        <p:spPr>
          <a:xfrm>
            <a:off x="660550" y="2053150"/>
            <a:ext cx="8934900" cy="738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00000"/>
                </a:solidFill>
                <a:effectLst/>
                <a:uLnTx/>
                <a:uFillTx/>
                <a:latin typeface="Open Sans"/>
                <a:ea typeface="Open Sans"/>
                <a:cs typeface="Open Sans"/>
                <a:sym typeface="Open Sans"/>
              </a:rPr>
              <a:t>Case Studies</a:t>
            </a:r>
          </a:p>
        </p:txBody>
      </p:sp>
      <p:pic>
        <p:nvPicPr>
          <p:cNvPr id="130" name="Google Shape;130;g2adba054f21_0_13">
            <a:extLst>
              <a:ext uri="{C183D7F6-B498-43B3-948B-1728B52AA6E4}">
                <adec:decorative xmlns:adec="http://schemas.microsoft.com/office/drawing/2017/decorative" val="1"/>
              </a:ext>
            </a:extLst>
          </p:cNvPr>
          <p:cNvPicPr preferRelativeResize="0"/>
          <p:nvPr/>
        </p:nvPicPr>
        <p:blipFill rotWithShape="1">
          <a:blip r:embed="rId4">
            <a:alphaModFix/>
          </a:blip>
          <a:srcRect l="18042" t="20333" r="20524" b="15563"/>
          <a:stretch/>
        </p:blipFill>
        <p:spPr>
          <a:xfrm>
            <a:off x="12462400" y="3410575"/>
            <a:ext cx="11220849" cy="8775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8" name="Google Shape;138;g2b975bf8223_0_0"/>
          <p:cNvSpPr txBox="1">
            <a:spLocks noGrp="1"/>
          </p:cNvSpPr>
          <p:nvPr>
            <p:ph type="title" idx="4294967295"/>
          </p:nvPr>
        </p:nvSpPr>
        <p:spPr>
          <a:xfrm>
            <a:off x="660550" y="2264775"/>
            <a:ext cx="8934900" cy="738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00000"/>
                </a:solidFill>
                <a:effectLst/>
                <a:uLnTx/>
                <a:uFillTx/>
                <a:latin typeface="Open Sans"/>
                <a:ea typeface="Open Sans"/>
                <a:cs typeface="Open Sans"/>
                <a:sym typeface="Open Sans"/>
              </a:rPr>
              <a:t>Example Funding Body Query</a:t>
            </a:r>
          </a:p>
        </p:txBody>
      </p:sp>
      <p:sp>
        <p:nvSpPr>
          <p:cNvPr id="136" name="Google Shape;136;g2b975bf8223_0_0"/>
          <p:cNvSpPr txBox="1"/>
          <p:nvPr/>
        </p:nvSpPr>
        <p:spPr>
          <a:xfrm>
            <a:off x="660550" y="3091325"/>
            <a:ext cx="9593400" cy="27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1" u="none" strike="noStrike" cap="none" dirty="0">
                <a:solidFill>
                  <a:schemeClr val="dk1"/>
                </a:solidFill>
                <a:latin typeface="Open Sans"/>
                <a:ea typeface="Open Sans"/>
                <a:cs typeface="Open Sans"/>
                <a:sym typeface="Open Sans"/>
              </a:rPr>
              <a:t>"I am emailing regarding the request for the </a:t>
            </a:r>
            <a:r>
              <a:rPr lang="en-US" sz="2400" b="0" i="1" u="none" strike="noStrike" cap="none" dirty="0" err="1">
                <a:solidFill>
                  <a:schemeClr val="dk1"/>
                </a:solidFill>
                <a:latin typeface="Open Sans"/>
                <a:ea typeface="Open Sans"/>
                <a:cs typeface="Open Sans"/>
                <a:sym typeface="Open Sans"/>
              </a:rPr>
              <a:t>dBuds</a:t>
            </a:r>
            <a:r>
              <a:rPr lang="en-US" sz="2400" b="0" i="1" u="none" strike="noStrike" cap="none" dirty="0">
                <a:solidFill>
                  <a:schemeClr val="dk1"/>
                </a:solidFill>
                <a:latin typeface="Open Sans"/>
                <a:ea typeface="Open Sans"/>
                <a:cs typeface="Open Sans"/>
                <a:sym typeface="Open Sans"/>
              </a:rPr>
              <a:t>, </a:t>
            </a:r>
            <a:r>
              <a:rPr lang="en-US" sz="2400" b="0" i="1" u="none" strike="noStrike" cap="none" dirty="0" err="1">
                <a:solidFill>
                  <a:schemeClr val="dk1"/>
                </a:solidFill>
                <a:latin typeface="Open Sans"/>
                <a:ea typeface="Open Sans"/>
                <a:cs typeface="Open Sans"/>
                <a:sym typeface="Open Sans"/>
              </a:rPr>
              <a:t>i</a:t>
            </a:r>
            <a:r>
              <a:rPr lang="en-US" sz="2400" b="0" i="1" u="none" strike="noStrike" cap="none" dirty="0">
                <a:solidFill>
                  <a:schemeClr val="dk1"/>
                </a:solidFill>
                <a:latin typeface="Open Sans"/>
                <a:ea typeface="Open Sans"/>
                <a:cs typeface="Open Sans"/>
                <a:sym typeface="Open Sans"/>
              </a:rPr>
              <a:t> appreciate this is something that will help the student, however why does it need to be this specific pair, there are other cost effective equipment that do the same as what these will do and therefore I would need justification as to why other alternatives are not acceptable and which ones had been discussed and why they were not acceptable to help support the student."</a:t>
            </a:r>
            <a:endParaRPr sz="2400" b="0" i="1" u="none" strike="noStrike" cap="none" dirty="0">
              <a:solidFill>
                <a:schemeClr val="dk1"/>
              </a:solidFill>
              <a:latin typeface="Open Sans"/>
              <a:ea typeface="Open Sans"/>
              <a:cs typeface="Open Sans"/>
              <a:sym typeface="Open Sans"/>
            </a:endParaRPr>
          </a:p>
        </p:txBody>
      </p:sp>
      <p:sp>
        <p:nvSpPr>
          <p:cNvPr id="135" name="Google Shape;135;g2b975bf8223_0_0"/>
          <p:cNvSpPr txBox="1"/>
          <p:nvPr/>
        </p:nvSpPr>
        <p:spPr>
          <a:xfrm>
            <a:off x="660550" y="6162425"/>
            <a:ext cx="9593400" cy="6464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dirty="0">
                <a:solidFill>
                  <a:schemeClr val="dk1"/>
                </a:solidFill>
                <a:latin typeface="Open Sans"/>
                <a:ea typeface="Open Sans"/>
                <a:cs typeface="Open Sans"/>
                <a:sym typeface="Open Sans"/>
              </a:rPr>
              <a:t>Response</a:t>
            </a:r>
            <a:endParaRPr sz="2400" b="1"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400"/>
              <a:buFont typeface="Arial"/>
              <a:buNone/>
            </a:pPr>
            <a:r>
              <a:rPr lang="en-US" sz="2400" b="0" i="1" u="none" strike="noStrike" cap="none" dirty="0">
                <a:solidFill>
                  <a:schemeClr val="dk1"/>
                </a:solidFill>
                <a:latin typeface="Open Sans"/>
                <a:ea typeface="Open Sans"/>
                <a:cs typeface="Open Sans"/>
                <a:sym typeface="Open Sans"/>
              </a:rPr>
              <a:t>‘’In Student X's case I think that she would need the higher specification pair as she will use them in study environments with different noise levels because of the nature of her course and the institution where she studies. The </a:t>
            </a:r>
            <a:r>
              <a:rPr lang="en-US" sz="2400" b="0" i="1" u="none" strike="noStrike" cap="none" dirty="0" err="1">
                <a:solidFill>
                  <a:schemeClr val="dk1"/>
                </a:solidFill>
                <a:latin typeface="Open Sans"/>
                <a:ea typeface="Open Sans"/>
                <a:cs typeface="Open Sans"/>
                <a:sym typeface="Open Sans"/>
              </a:rPr>
              <a:t>dBuds</a:t>
            </a:r>
            <a:r>
              <a:rPr lang="en-US" sz="2400" b="0" i="1" u="none" strike="noStrike" cap="none" dirty="0">
                <a:solidFill>
                  <a:schemeClr val="dk1"/>
                </a:solidFill>
                <a:latin typeface="Open Sans"/>
                <a:ea typeface="Open Sans"/>
                <a:cs typeface="Open Sans"/>
                <a:sym typeface="Open Sans"/>
              </a:rPr>
              <a:t> provide two different sound dampening levels and having reviewed the product and spoken to someone at the company I think that one level would work for quieter areas such as the library whilst the other level would be needed for time spent in louder performance spaces and studios. </a:t>
            </a:r>
            <a:endParaRPr sz="2400" b="0" i="1"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400"/>
              <a:buFont typeface="Arial"/>
              <a:buNone/>
            </a:pPr>
            <a:endParaRPr sz="2400" b="0" i="1"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400"/>
              <a:buFont typeface="Arial"/>
              <a:buNone/>
            </a:pPr>
            <a:r>
              <a:rPr lang="en-US" sz="2400" b="0" i="1" u="none" strike="noStrike" cap="none" dirty="0">
                <a:solidFill>
                  <a:schemeClr val="dk1"/>
                </a:solidFill>
                <a:latin typeface="Open Sans"/>
                <a:ea typeface="Open Sans"/>
                <a:cs typeface="Open Sans"/>
                <a:sym typeface="Open Sans"/>
              </a:rPr>
              <a:t>Other solutions appear to do something similar but pricewise I think that it might be more expensive than the </a:t>
            </a:r>
            <a:r>
              <a:rPr lang="en-US" sz="2400" b="0" i="1" u="none" strike="noStrike" cap="none" dirty="0" err="1">
                <a:solidFill>
                  <a:schemeClr val="dk1"/>
                </a:solidFill>
                <a:latin typeface="Open Sans"/>
                <a:ea typeface="Open Sans"/>
                <a:cs typeface="Open Sans"/>
                <a:sym typeface="Open Sans"/>
              </a:rPr>
              <a:t>dBud’s</a:t>
            </a:r>
            <a:r>
              <a:rPr lang="en-US" sz="2400" b="0" i="1" u="none" strike="noStrike" cap="none" dirty="0">
                <a:solidFill>
                  <a:schemeClr val="dk1"/>
                </a:solidFill>
                <a:latin typeface="Open Sans"/>
                <a:ea typeface="Open Sans"/>
                <a:cs typeface="Open Sans"/>
                <a:sym typeface="Open Sans"/>
              </a:rPr>
              <a:t> and it does not appear to provide as much differentiation in the sound level that it can reduce. Please can the </a:t>
            </a:r>
            <a:r>
              <a:rPr lang="en-US" sz="2400" b="0" i="1" u="none" strike="noStrike" cap="none" dirty="0" err="1">
                <a:solidFill>
                  <a:schemeClr val="dk1"/>
                </a:solidFill>
                <a:latin typeface="Open Sans"/>
                <a:ea typeface="Open Sans"/>
                <a:cs typeface="Open Sans"/>
                <a:sym typeface="Open Sans"/>
              </a:rPr>
              <a:t>dBuds</a:t>
            </a:r>
            <a:r>
              <a:rPr lang="en-US" sz="2400" b="0" i="1" u="none" strike="noStrike" cap="none" dirty="0">
                <a:solidFill>
                  <a:schemeClr val="dk1"/>
                </a:solidFill>
                <a:latin typeface="Open Sans"/>
                <a:ea typeface="Open Sans"/>
                <a:cs typeface="Open Sans"/>
                <a:sym typeface="Open Sans"/>
              </a:rPr>
              <a:t> be approved in this case and I will try to ensure that I provide more detail and differentiate between products for future students.’’</a:t>
            </a:r>
            <a:endParaRPr sz="2400" b="1" i="0" u="none" strike="noStrike" cap="none" dirty="0">
              <a:solidFill>
                <a:schemeClr val="dk1"/>
              </a:solidFill>
              <a:latin typeface="Open Sans"/>
              <a:ea typeface="Open Sans"/>
              <a:cs typeface="Open Sans"/>
              <a:sym typeface="Open Sans"/>
            </a:endParaRPr>
          </a:p>
        </p:txBody>
      </p:sp>
      <p:pic>
        <p:nvPicPr>
          <p:cNvPr id="137" name="Google Shape;137;g2b975bf8223_0_0">
            <a:extLst>
              <a:ext uri="{C183D7F6-B498-43B3-948B-1728B52AA6E4}">
                <adec:decorative xmlns:adec="http://schemas.microsoft.com/office/drawing/2017/decorative" val="1"/>
              </a:ext>
            </a:extLst>
          </p:cNvPr>
          <p:cNvPicPr preferRelativeResize="0"/>
          <p:nvPr/>
        </p:nvPicPr>
        <p:blipFill rotWithShape="1">
          <a:blip r:embed="rId3">
            <a:alphaModFix/>
          </a:blip>
          <a:srcRect l="16976" r="16657"/>
          <a:stretch/>
        </p:blipFill>
        <p:spPr>
          <a:xfrm>
            <a:off x="660548" y="425550"/>
            <a:ext cx="3056526" cy="1194725"/>
          </a:xfrm>
          <a:prstGeom prst="rect">
            <a:avLst/>
          </a:prstGeom>
          <a:noFill/>
          <a:ln>
            <a:noFill/>
          </a:ln>
        </p:spPr>
      </p:pic>
      <p:pic>
        <p:nvPicPr>
          <p:cNvPr id="139" name="Google Shape;139;g2b975bf8223_0_0">
            <a:extLst>
              <a:ext uri="{C183D7F6-B498-43B3-948B-1728B52AA6E4}">
                <adec:decorative xmlns:adec="http://schemas.microsoft.com/office/drawing/2017/decorative" val="1"/>
              </a:ext>
            </a:extLst>
          </p:cNvPr>
          <p:cNvPicPr preferRelativeResize="0"/>
          <p:nvPr/>
        </p:nvPicPr>
        <p:blipFill rotWithShape="1">
          <a:blip r:embed="rId4">
            <a:alphaModFix/>
          </a:blip>
          <a:srcRect l="29006" t="20853" r="16057" b="26724"/>
          <a:stretch/>
        </p:blipFill>
        <p:spPr>
          <a:xfrm>
            <a:off x="11079751" y="3003675"/>
            <a:ext cx="12628301" cy="92259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c311a2eef4_0_0"/>
          <p:cNvSpPr txBox="1">
            <a:spLocks noGrp="1"/>
          </p:cNvSpPr>
          <p:nvPr>
            <p:ph type="title" idx="4294967295"/>
          </p:nvPr>
        </p:nvSpPr>
        <p:spPr>
          <a:xfrm>
            <a:off x="5508150" y="7129025"/>
            <a:ext cx="13367700" cy="917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rgbClr val="000000"/>
                </a:solidFill>
                <a:effectLst/>
                <a:uLnTx/>
                <a:uFillTx/>
                <a:latin typeface="Open Sans"/>
                <a:ea typeface="Open Sans"/>
                <a:cs typeface="Open Sans"/>
                <a:sym typeface="Open Sans"/>
              </a:rPr>
              <a:t>How to do I purchase a pair of </a:t>
            </a:r>
            <a:r>
              <a:rPr kumimoji="0" lang="en-US" sz="4000" b="1" i="0" u="none" strike="noStrike" kern="0" cap="none" spc="0" normalizeH="0" baseline="0" noProof="0" dirty="0" err="1">
                <a:ln>
                  <a:noFill/>
                </a:ln>
                <a:solidFill>
                  <a:srgbClr val="000000"/>
                </a:solidFill>
                <a:effectLst/>
                <a:uLnTx/>
                <a:uFillTx/>
                <a:latin typeface="Open Sans"/>
                <a:ea typeface="Open Sans"/>
                <a:cs typeface="Open Sans"/>
                <a:sym typeface="Open Sans"/>
              </a:rPr>
              <a:t>dBud’s</a:t>
            </a:r>
            <a:r>
              <a:rPr kumimoji="0" lang="en-US" sz="4000" b="1" i="0" u="none" strike="noStrike" kern="0" cap="none" spc="0" normalizeH="0" baseline="0" noProof="0" dirty="0">
                <a:ln>
                  <a:noFill/>
                </a:ln>
                <a:solidFill>
                  <a:srgbClr val="000000"/>
                </a:solidFill>
                <a:effectLst/>
                <a:uLnTx/>
                <a:uFillTx/>
                <a:latin typeface="Open Sans"/>
                <a:ea typeface="Open Sans"/>
                <a:cs typeface="Open Sans"/>
                <a:sym typeface="Open Sans"/>
              </a:rPr>
              <a:t>?</a:t>
            </a:r>
          </a:p>
        </p:txBody>
      </p:sp>
      <p:sp>
        <p:nvSpPr>
          <p:cNvPr id="145" name="Google Shape;145;g2c311a2eef4_0_0"/>
          <p:cNvSpPr txBox="1"/>
          <p:nvPr/>
        </p:nvSpPr>
        <p:spPr>
          <a:xfrm>
            <a:off x="5248950" y="8414400"/>
            <a:ext cx="13886100" cy="195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Open Sans SemiBold"/>
                <a:ea typeface="Open Sans SemiBold"/>
                <a:cs typeface="Open Sans SemiBold"/>
                <a:sym typeface="Open Sans SemiBold"/>
              </a:rPr>
              <a:t>dBud’s are available through the DSA and ATW scheme.</a:t>
            </a:r>
            <a:endParaRPr sz="2800" b="0" i="0" u="none" strike="noStrike" cap="none">
              <a:solidFill>
                <a:srgbClr val="000000"/>
              </a:solidFill>
              <a:latin typeface="Open Sans SemiBold"/>
              <a:ea typeface="Open Sans SemiBold"/>
              <a:cs typeface="Open Sans SemiBold"/>
              <a:sym typeface="Open Sans SemiBold"/>
            </a:endParaRPr>
          </a:p>
          <a:p>
            <a:pPr marL="457200" marR="0" lvl="0" indent="0" algn="ctr" rtl="0">
              <a:lnSpc>
                <a:spcPct val="100000"/>
              </a:lnSpc>
              <a:spcBef>
                <a:spcPts val="0"/>
              </a:spcBef>
              <a:spcAft>
                <a:spcPts val="0"/>
              </a:spcAft>
              <a:buClr>
                <a:srgbClr val="000000"/>
              </a:buClr>
              <a:buSzPts val="2800"/>
              <a:buFont typeface="Arial"/>
              <a:buNone/>
            </a:pPr>
            <a:endParaRPr sz="2800" b="0" i="1" u="none" strike="noStrike" cap="none">
              <a:solidFill>
                <a:srgbClr val="000000"/>
              </a:solidFill>
              <a:latin typeface="Open Sans SemiBold"/>
              <a:ea typeface="Open Sans SemiBold"/>
              <a:cs typeface="Open Sans SemiBold"/>
              <a:sym typeface="Open Sans SemiBold"/>
            </a:endParaRPr>
          </a:p>
          <a:p>
            <a:pPr marL="457200" marR="0" lvl="0" indent="0" algn="ctr" rtl="0">
              <a:lnSpc>
                <a:spcPct val="100000"/>
              </a:lnSpc>
              <a:spcBef>
                <a:spcPts val="0"/>
              </a:spcBef>
              <a:spcAft>
                <a:spcPts val="0"/>
              </a:spcAft>
              <a:buClr>
                <a:srgbClr val="000000"/>
              </a:buClr>
              <a:buSzPts val="2800"/>
              <a:buFont typeface="Arial"/>
              <a:buNone/>
            </a:pPr>
            <a:endParaRPr sz="2800" b="0" i="1" u="none" strike="noStrike" cap="none">
              <a:solidFill>
                <a:srgbClr val="000000"/>
              </a:solidFill>
              <a:latin typeface="Open Sans SemiBold"/>
              <a:ea typeface="Open Sans SemiBold"/>
              <a:cs typeface="Open Sans SemiBold"/>
              <a:sym typeface="Open Sans SemiBold"/>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Open Sans SemiBold"/>
                <a:ea typeface="Open Sans SemiBold"/>
                <a:cs typeface="Open Sans SemiBold"/>
                <a:sym typeface="Open Sans SemiBold"/>
              </a:rPr>
              <a:t>dBud’s can be purchased directly through Aventido. </a:t>
            </a:r>
            <a:endParaRPr sz="2800" b="0" i="1" u="none" strike="noStrike" cap="none">
              <a:solidFill>
                <a:srgbClr val="000000"/>
              </a:solidFill>
              <a:latin typeface="Open Sans SemiBold"/>
              <a:ea typeface="Open Sans SemiBold"/>
              <a:cs typeface="Open Sans SemiBold"/>
              <a:sym typeface="Open Sans SemiBold"/>
            </a:endParaRPr>
          </a:p>
          <a:p>
            <a:pPr marL="0" marR="0" lvl="0" indent="0" algn="ctr" rtl="0">
              <a:lnSpc>
                <a:spcPct val="100000"/>
              </a:lnSpc>
              <a:spcBef>
                <a:spcPts val="0"/>
              </a:spcBef>
              <a:spcAft>
                <a:spcPts val="0"/>
              </a:spcAft>
              <a:buClr>
                <a:srgbClr val="000000"/>
              </a:buClr>
              <a:buSzPts val="2800"/>
              <a:buFont typeface="Arial"/>
              <a:buNone/>
            </a:pPr>
            <a:r>
              <a:rPr lang="en-US" sz="2800" b="0" i="1" u="none" strike="noStrike" cap="none">
                <a:solidFill>
                  <a:srgbClr val="000000"/>
                </a:solidFill>
                <a:latin typeface="Open Sans"/>
                <a:ea typeface="Open Sans"/>
                <a:cs typeface="Open Sans"/>
                <a:sym typeface="Open Sans"/>
              </a:rPr>
              <a:t>Contact Ryan for more details.</a:t>
            </a:r>
            <a:endParaRPr sz="2800" b="1" i="1" u="none" strike="noStrike" cap="none">
              <a:solidFill>
                <a:srgbClr val="000000"/>
              </a:solidFill>
              <a:latin typeface="Open Sans"/>
              <a:ea typeface="Open Sans"/>
              <a:cs typeface="Open Sans"/>
              <a:sym typeface="Open Sans"/>
            </a:endParaRPr>
          </a:p>
        </p:txBody>
      </p:sp>
      <p:pic>
        <p:nvPicPr>
          <p:cNvPr id="146" name="Google Shape;146;g2c311a2eef4_0_0" descr="dBud logo.">
            <a:extLst>
              <a:ext uri="{C183D7F6-B498-43B3-948B-1728B52AA6E4}">
                <adec:decorative xmlns:adec="http://schemas.microsoft.com/office/drawing/2017/decorative" val="0"/>
              </a:ext>
            </a:extLst>
          </p:cNvPr>
          <p:cNvPicPr preferRelativeResize="0"/>
          <p:nvPr/>
        </p:nvPicPr>
        <p:blipFill rotWithShape="1">
          <a:blip r:embed="rId3">
            <a:alphaModFix/>
          </a:blip>
          <a:srcRect l="16976" r="16657"/>
          <a:stretch/>
        </p:blipFill>
        <p:spPr>
          <a:xfrm>
            <a:off x="8774552" y="3346800"/>
            <a:ext cx="6834900" cy="2671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20" name="Google Shape;20;g2ad4528f4f0_0_11"/>
          <p:cNvSpPr txBox="1"/>
          <p:nvPr/>
        </p:nvSpPr>
        <p:spPr>
          <a:xfrm>
            <a:off x="1064250" y="4822850"/>
            <a:ext cx="11637600" cy="7776600"/>
          </a:xfrm>
          <a:prstGeom prst="rect">
            <a:avLst/>
          </a:prstGeom>
          <a:noFill/>
          <a:ln>
            <a:noFill/>
          </a:ln>
        </p:spPr>
        <p:txBody>
          <a:bodyPr spcFirstLastPara="1" wrap="square" lIns="91425" tIns="91425" rIns="91425" bIns="91425" anchor="t" anchorCtr="0">
            <a:noAutofit/>
          </a:bodyPr>
          <a:lstStyle/>
          <a:p>
            <a:pPr marL="457200" marR="0" lvl="0" indent="-450850" algn="l" rtl="0">
              <a:lnSpc>
                <a:spcPct val="100000"/>
              </a:lnSpc>
              <a:spcBef>
                <a:spcPts val="0"/>
              </a:spcBef>
              <a:spcAft>
                <a:spcPts val="0"/>
              </a:spcAft>
              <a:buClr>
                <a:srgbClr val="000000"/>
              </a:buClr>
              <a:buSzPts val="3500"/>
              <a:buFont typeface="Open Sans"/>
              <a:buChar char="●"/>
            </a:pPr>
            <a:r>
              <a:rPr lang="en-US" sz="3500" b="1" i="0" u="none" strike="noStrike" cap="none">
                <a:solidFill>
                  <a:srgbClr val="000000"/>
                </a:solidFill>
                <a:latin typeface="Open Sans"/>
                <a:ea typeface="Open Sans"/>
                <a:cs typeface="Open Sans"/>
                <a:sym typeface="Open Sans"/>
              </a:rPr>
              <a:t>About Aventido</a:t>
            </a:r>
            <a:endParaRPr sz="3500" b="1" i="0" u="none" strike="noStrike" cap="none">
              <a:solidFill>
                <a:srgbClr val="000000"/>
              </a:solidFill>
              <a:latin typeface="Open Sans"/>
              <a:ea typeface="Open Sans"/>
              <a:cs typeface="Open Sans"/>
              <a:sym typeface="Open Sans"/>
            </a:endParaRPr>
          </a:p>
          <a:p>
            <a:pPr marL="914400" marR="0" lvl="1" indent="-450850" algn="l" rtl="0">
              <a:lnSpc>
                <a:spcPct val="100000"/>
              </a:lnSpc>
              <a:spcBef>
                <a:spcPts val="0"/>
              </a:spcBef>
              <a:spcAft>
                <a:spcPts val="0"/>
              </a:spcAft>
              <a:buClr>
                <a:srgbClr val="000000"/>
              </a:buClr>
              <a:buSzPts val="3500"/>
              <a:buFont typeface="Open Sans"/>
              <a:buChar char="○"/>
            </a:pPr>
            <a:r>
              <a:rPr lang="en-US" sz="3500" b="0" i="0" u="none" strike="noStrike" cap="none">
                <a:solidFill>
                  <a:schemeClr val="dk1"/>
                </a:solidFill>
                <a:latin typeface="Open Sans"/>
                <a:ea typeface="Open Sans"/>
                <a:cs typeface="Open Sans"/>
                <a:sym typeface="Open Sans"/>
              </a:rPr>
              <a:t>Value Added PR and Global Distributor of Assistive Technology</a:t>
            </a:r>
            <a:endParaRPr sz="3500" b="0" i="0" u="none" strike="noStrike" cap="none">
              <a:solidFill>
                <a:schemeClr val="dk1"/>
              </a:solidFill>
              <a:latin typeface="Open Sans"/>
              <a:ea typeface="Open Sans"/>
              <a:cs typeface="Open Sans"/>
              <a:sym typeface="Open Sans"/>
            </a:endParaRPr>
          </a:p>
          <a:p>
            <a:pPr marL="914400" marR="0" lvl="1" indent="-450850" algn="l" rtl="0">
              <a:lnSpc>
                <a:spcPct val="100000"/>
              </a:lnSpc>
              <a:spcBef>
                <a:spcPts val="0"/>
              </a:spcBef>
              <a:spcAft>
                <a:spcPts val="0"/>
              </a:spcAft>
              <a:buClr>
                <a:srgbClr val="000000"/>
              </a:buClr>
              <a:buSzPts val="3500"/>
              <a:buFont typeface="Open Sans"/>
              <a:buChar char="○"/>
            </a:pPr>
            <a:r>
              <a:rPr lang="en-US" sz="3500" b="0" i="0" u="none" strike="noStrike" cap="none">
                <a:solidFill>
                  <a:schemeClr val="dk1"/>
                </a:solidFill>
                <a:latin typeface="Open Sans"/>
                <a:ea typeface="Open Sans"/>
                <a:cs typeface="Open Sans"/>
                <a:sym typeface="Open Sans"/>
              </a:rPr>
              <a:t>Disabled Students Allowance</a:t>
            </a:r>
            <a:endParaRPr sz="3500" b="0" i="0" u="none" strike="noStrike" cap="none">
              <a:solidFill>
                <a:schemeClr val="dk1"/>
              </a:solidFill>
              <a:latin typeface="Open Sans"/>
              <a:ea typeface="Open Sans"/>
              <a:cs typeface="Open Sans"/>
              <a:sym typeface="Open Sans"/>
            </a:endParaRPr>
          </a:p>
          <a:p>
            <a:pPr marL="914400" marR="0" lvl="1" indent="-450850" algn="l" rtl="0">
              <a:lnSpc>
                <a:spcPct val="100000"/>
              </a:lnSpc>
              <a:spcBef>
                <a:spcPts val="0"/>
              </a:spcBef>
              <a:spcAft>
                <a:spcPts val="0"/>
              </a:spcAft>
              <a:buClr>
                <a:srgbClr val="000000"/>
              </a:buClr>
              <a:buSzPts val="3500"/>
              <a:buFont typeface="Open Sans"/>
              <a:buChar char="○"/>
            </a:pPr>
            <a:r>
              <a:rPr lang="en-US" sz="3500" b="0" i="0" u="none" strike="noStrike" cap="none">
                <a:solidFill>
                  <a:schemeClr val="dk1"/>
                </a:solidFill>
                <a:latin typeface="Open Sans"/>
                <a:ea typeface="Open Sans"/>
                <a:cs typeface="Open Sans"/>
                <a:sym typeface="Open Sans"/>
              </a:rPr>
              <a:t>Access to Work Scheme</a:t>
            </a:r>
            <a:endParaRPr sz="3500" b="0" i="0" u="none" strike="noStrike" cap="none">
              <a:solidFill>
                <a:schemeClr val="dk1"/>
              </a:solidFill>
              <a:latin typeface="Open Sans"/>
              <a:ea typeface="Open Sans"/>
              <a:cs typeface="Open Sans"/>
              <a:sym typeface="Open Sans"/>
            </a:endParaRPr>
          </a:p>
          <a:p>
            <a:pPr marL="914400" marR="0" lvl="1" indent="-450850" algn="l" rtl="0">
              <a:lnSpc>
                <a:spcPct val="100000"/>
              </a:lnSpc>
              <a:spcBef>
                <a:spcPts val="0"/>
              </a:spcBef>
              <a:spcAft>
                <a:spcPts val="0"/>
              </a:spcAft>
              <a:buClr>
                <a:srgbClr val="000000"/>
              </a:buClr>
              <a:buSzPts val="3500"/>
              <a:buFont typeface="Open Sans"/>
              <a:buChar char="○"/>
            </a:pPr>
            <a:r>
              <a:rPr lang="en-US" sz="3500" b="0" i="0" u="none" strike="noStrike" cap="none">
                <a:solidFill>
                  <a:schemeClr val="dk1"/>
                </a:solidFill>
                <a:latin typeface="Open Sans"/>
                <a:ea typeface="Open Sans"/>
                <a:cs typeface="Open Sans"/>
                <a:sym typeface="Open Sans"/>
              </a:rPr>
              <a:t>Education sector</a:t>
            </a:r>
            <a:endParaRPr sz="3500" b="0" i="0" u="none" strike="noStrike" cap="none">
              <a:solidFill>
                <a:schemeClr val="dk1"/>
              </a:solidFill>
              <a:latin typeface="Open Sans"/>
              <a:ea typeface="Open Sans"/>
              <a:cs typeface="Open Sans"/>
              <a:sym typeface="Open Sans"/>
            </a:endParaRPr>
          </a:p>
          <a:p>
            <a:pPr marL="457200" marR="0" lvl="0" indent="-450850" algn="l" rtl="0">
              <a:lnSpc>
                <a:spcPct val="100000"/>
              </a:lnSpc>
              <a:spcBef>
                <a:spcPts val="0"/>
              </a:spcBef>
              <a:spcAft>
                <a:spcPts val="0"/>
              </a:spcAft>
              <a:buClr>
                <a:srgbClr val="000000"/>
              </a:buClr>
              <a:buSzPts val="3500"/>
              <a:buFont typeface="Open Sans"/>
              <a:buChar char="●"/>
            </a:pPr>
            <a:r>
              <a:rPr lang="en-US" sz="3500" b="0" i="0" u="sng" strike="noStrike" cap="none">
                <a:solidFill>
                  <a:srgbClr val="0097A7"/>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https://www.aventido.com/</a:t>
            </a:r>
            <a:endParaRPr sz="35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3000"/>
              <a:buFont typeface="Arial"/>
              <a:buNone/>
            </a:pPr>
            <a:endParaRPr sz="3500" b="0" i="0" u="none" strike="noStrike" cap="none">
              <a:solidFill>
                <a:srgbClr val="000000"/>
              </a:solidFill>
              <a:latin typeface="Open Sans"/>
              <a:ea typeface="Open Sans"/>
              <a:cs typeface="Open Sans"/>
              <a:sym typeface="Open Sans"/>
            </a:endParaRPr>
          </a:p>
          <a:p>
            <a:pPr marL="457200" marR="0" lvl="0" indent="-450850" algn="l" rtl="0">
              <a:lnSpc>
                <a:spcPct val="100000"/>
              </a:lnSpc>
              <a:spcBef>
                <a:spcPts val="0"/>
              </a:spcBef>
              <a:spcAft>
                <a:spcPts val="0"/>
              </a:spcAft>
              <a:buClr>
                <a:srgbClr val="000000"/>
              </a:buClr>
              <a:buSzPts val="3500"/>
              <a:buFont typeface="Open Sans"/>
              <a:buChar char="●"/>
            </a:pPr>
            <a:r>
              <a:rPr lang="en-US" sz="3500" b="1" i="0" u="none" strike="noStrike" cap="none">
                <a:solidFill>
                  <a:srgbClr val="000000"/>
                </a:solidFill>
                <a:latin typeface="Open Sans"/>
                <a:ea typeface="Open Sans"/>
                <a:cs typeface="Open Sans"/>
                <a:sym typeface="Open Sans"/>
              </a:rPr>
              <a:t>Ryan Peacock - Product Specialist</a:t>
            </a:r>
            <a:endParaRPr sz="3500" b="1" i="0" u="none" strike="noStrike" cap="none">
              <a:solidFill>
                <a:srgbClr val="000000"/>
              </a:solidFill>
              <a:latin typeface="Open Sans"/>
              <a:ea typeface="Open Sans"/>
              <a:cs typeface="Open Sans"/>
              <a:sym typeface="Open Sans"/>
            </a:endParaRPr>
          </a:p>
          <a:p>
            <a:pPr marL="914400" marR="0" lvl="1" indent="-450850" algn="l" rtl="0">
              <a:lnSpc>
                <a:spcPct val="100000"/>
              </a:lnSpc>
              <a:spcBef>
                <a:spcPts val="0"/>
              </a:spcBef>
              <a:spcAft>
                <a:spcPts val="0"/>
              </a:spcAft>
              <a:buClr>
                <a:srgbClr val="000000"/>
              </a:buClr>
              <a:buSzPts val="3500"/>
              <a:buFont typeface="Open Sans"/>
              <a:buChar char="○"/>
            </a:pPr>
            <a:r>
              <a:rPr lang="en-US" sz="3500" b="0" i="0" u="none" strike="noStrike" cap="none">
                <a:solidFill>
                  <a:srgbClr val="000000"/>
                </a:solidFill>
                <a:latin typeface="Open Sans"/>
                <a:ea typeface="Open Sans"/>
                <a:cs typeface="Open Sans"/>
                <a:sym typeface="Open Sans"/>
              </a:rPr>
              <a:t>dBud Volume Adjustable Earplugs</a:t>
            </a:r>
            <a:endParaRPr sz="3500" b="0" i="0" u="none" strike="noStrike" cap="none">
              <a:solidFill>
                <a:srgbClr val="000000"/>
              </a:solidFill>
              <a:latin typeface="Open Sans"/>
              <a:ea typeface="Open Sans"/>
              <a:cs typeface="Open Sans"/>
              <a:sym typeface="Open Sans"/>
            </a:endParaRPr>
          </a:p>
          <a:p>
            <a:pPr marL="914400" marR="0" lvl="1" indent="-450850" algn="l" rtl="0">
              <a:lnSpc>
                <a:spcPct val="100000"/>
              </a:lnSpc>
              <a:spcBef>
                <a:spcPts val="0"/>
              </a:spcBef>
              <a:spcAft>
                <a:spcPts val="0"/>
              </a:spcAft>
              <a:buSzPts val="3500"/>
              <a:buFont typeface="Open Sans"/>
              <a:buChar char="○"/>
            </a:pPr>
            <a:r>
              <a:rPr lang="en-US" sz="3500">
                <a:latin typeface="Open Sans"/>
                <a:ea typeface="Open Sans"/>
                <a:cs typeface="Open Sans"/>
                <a:sym typeface="Open Sans"/>
              </a:rPr>
              <a:t>Bright BSL</a:t>
            </a:r>
            <a:endParaRPr sz="3500">
              <a:latin typeface="Open Sans"/>
              <a:ea typeface="Open Sans"/>
              <a:cs typeface="Open Sans"/>
              <a:sym typeface="Open Sans"/>
            </a:endParaRPr>
          </a:p>
          <a:p>
            <a:pPr marL="914400" marR="0" lvl="1" indent="-450850" algn="l" rtl="0">
              <a:lnSpc>
                <a:spcPct val="100000"/>
              </a:lnSpc>
              <a:spcBef>
                <a:spcPts val="0"/>
              </a:spcBef>
              <a:spcAft>
                <a:spcPts val="0"/>
              </a:spcAft>
              <a:buClr>
                <a:srgbClr val="000000"/>
              </a:buClr>
              <a:buSzPts val="3500"/>
              <a:buFont typeface="Open Sans"/>
              <a:buChar char="○"/>
            </a:pPr>
            <a:r>
              <a:rPr lang="en-US" sz="3500" b="0" i="0" u="none" strike="noStrike" cap="none">
                <a:solidFill>
                  <a:srgbClr val="000000"/>
                </a:solidFill>
                <a:latin typeface="Open Sans"/>
                <a:ea typeface="Open Sans"/>
                <a:cs typeface="Open Sans"/>
                <a:sym typeface="Open Sans"/>
              </a:rPr>
              <a:t>MindMeister</a:t>
            </a:r>
            <a:endParaRPr sz="3500" b="0" i="0" u="none" strike="noStrike" cap="none">
              <a:solidFill>
                <a:srgbClr val="000000"/>
              </a:solidFill>
              <a:latin typeface="Open Sans"/>
              <a:ea typeface="Open Sans"/>
              <a:cs typeface="Open Sans"/>
              <a:sym typeface="Open Sans"/>
            </a:endParaRPr>
          </a:p>
          <a:p>
            <a:pPr marL="914400" marR="0" lvl="1" indent="-450850" algn="l" rtl="0">
              <a:lnSpc>
                <a:spcPct val="100000"/>
              </a:lnSpc>
              <a:spcBef>
                <a:spcPts val="0"/>
              </a:spcBef>
              <a:spcAft>
                <a:spcPts val="0"/>
              </a:spcAft>
              <a:buClr>
                <a:srgbClr val="000000"/>
              </a:buClr>
              <a:buSzPts val="3500"/>
              <a:buFont typeface="Open Sans"/>
              <a:buChar char="○"/>
            </a:pPr>
            <a:r>
              <a:rPr lang="en-US" sz="3500" b="0" i="0" u="none" strike="noStrike" cap="none">
                <a:solidFill>
                  <a:srgbClr val="000000"/>
                </a:solidFill>
                <a:latin typeface="Open Sans"/>
                <a:ea typeface="Open Sans"/>
                <a:cs typeface="Open Sans"/>
                <a:sym typeface="Open Sans"/>
              </a:rPr>
              <a:t>MeisterTask</a:t>
            </a:r>
            <a:endParaRPr sz="3500" b="0" i="0" u="none" strike="noStrike" cap="none">
              <a:solidFill>
                <a:srgbClr val="000000"/>
              </a:solidFill>
              <a:latin typeface="Open Sans"/>
              <a:ea typeface="Open Sans"/>
              <a:cs typeface="Open Sans"/>
              <a:sym typeface="Open Sans"/>
            </a:endParaRPr>
          </a:p>
          <a:p>
            <a:pPr marL="457200" marR="0" lvl="0" indent="-450850" algn="l" rtl="0">
              <a:lnSpc>
                <a:spcPct val="100000"/>
              </a:lnSpc>
              <a:spcBef>
                <a:spcPts val="0"/>
              </a:spcBef>
              <a:spcAft>
                <a:spcPts val="0"/>
              </a:spcAft>
              <a:buClr>
                <a:srgbClr val="000000"/>
              </a:buClr>
              <a:buSzPts val="3500"/>
              <a:buFont typeface="Open Sans"/>
              <a:buChar char="●"/>
            </a:pPr>
            <a:r>
              <a:rPr lang="en-US" sz="3500" b="0" i="0" u="none" strike="noStrike" cap="none">
                <a:solidFill>
                  <a:srgbClr val="000000"/>
                </a:solidFill>
                <a:latin typeface="Open Sans"/>
                <a:ea typeface="Open Sans"/>
                <a:cs typeface="Open Sans"/>
                <a:sym typeface="Open Sans"/>
              </a:rPr>
              <a:t>Over 10 Years Experience in DSA - Needs Assessor</a:t>
            </a:r>
            <a:endParaRPr sz="3500" b="0" i="0" u="none" strike="noStrike" cap="none">
              <a:solidFill>
                <a:srgbClr val="000000"/>
              </a:solidFill>
              <a:latin typeface="Open Sans"/>
              <a:ea typeface="Open Sans"/>
              <a:cs typeface="Open Sans"/>
              <a:sym typeface="Open Sans"/>
            </a:endParaRPr>
          </a:p>
        </p:txBody>
      </p:sp>
      <p:sp>
        <p:nvSpPr>
          <p:cNvPr id="21" name="Google Shape;21;g2ad4528f4f0_0_11"/>
          <p:cNvSpPr txBox="1">
            <a:spLocks noGrp="1"/>
          </p:cNvSpPr>
          <p:nvPr>
            <p:ph type="title" idx="4294967295"/>
          </p:nvPr>
        </p:nvSpPr>
        <p:spPr>
          <a:xfrm>
            <a:off x="1064250" y="3865950"/>
            <a:ext cx="11483100" cy="800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r>
              <a:rPr kumimoji="0" lang="en-US" sz="4000" b="1" i="0" u="none" strike="noStrike" kern="0" cap="none" spc="0" normalizeH="0" baseline="0" noProof="0" dirty="0">
                <a:ln>
                  <a:noFill/>
                </a:ln>
                <a:solidFill>
                  <a:srgbClr val="000000"/>
                </a:solidFill>
                <a:effectLst/>
                <a:uLnTx/>
                <a:uFillTx/>
                <a:latin typeface="Open Sans"/>
                <a:ea typeface="Open Sans"/>
                <a:cs typeface="Open Sans"/>
                <a:sym typeface="Open Sans"/>
              </a:rPr>
              <a:t>Introduction</a:t>
            </a:r>
          </a:p>
        </p:txBody>
      </p:sp>
      <p:pic>
        <p:nvPicPr>
          <p:cNvPr id="22" name="Google Shape;22;g2ad4528f4f0_0_11" descr="Aventido logo."/>
          <p:cNvPicPr preferRelativeResize="0"/>
          <p:nvPr/>
        </p:nvPicPr>
        <p:blipFill rotWithShape="1">
          <a:blip r:embed="rId4">
            <a:alphaModFix/>
          </a:blip>
          <a:srcRect/>
          <a:stretch/>
        </p:blipFill>
        <p:spPr>
          <a:xfrm>
            <a:off x="1064250" y="1118924"/>
            <a:ext cx="6433625" cy="1765299"/>
          </a:xfrm>
          <a:prstGeom prst="rect">
            <a:avLst/>
          </a:prstGeom>
          <a:noFill/>
          <a:ln>
            <a:noFill/>
          </a:ln>
        </p:spPr>
      </p:pic>
      <p:pic>
        <p:nvPicPr>
          <p:cNvPr id="23" name="Google Shape;23;g2ad4528f4f0_0_11" descr="A photo of our speaker Ryan Peacock smiling."/>
          <p:cNvPicPr preferRelativeResize="0"/>
          <p:nvPr/>
        </p:nvPicPr>
        <p:blipFill rotWithShape="1">
          <a:blip r:embed="rId5">
            <a:alphaModFix/>
          </a:blip>
          <a:srcRect/>
          <a:stretch/>
        </p:blipFill>
        <p:spPr>
          <a:xfrm>
            <a:off x="14349075" y="4184375"/>
            <a:ext cx="8778024" cy="87780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 name="Title 1">
            <a:extLst>
              <a:ext uri="{FF2B5EF4-FFF2-40B4-BE49-F238E27FC236}">
                <a16:creationId xmlns:a16="http://schemas.microsoft.com/office/drawing/2014/main" id="{DF7EEEA3-D366-8486-8EA3-AE8ABE8F706E}"/>
              </a:ext>
            </a:extLst>
          </p:cNvPr>
          <p:cNvSpPr>
            <a:spLocks noGrp="1"/>
          </p:cNvSpPr>
          <p:nvPr>
            <p:ph type="title" idx="4294967295"/>
          </p:nvPr>
        </p:nvSpPr>
        <p:spPr>
          <a:xfrm>
            <a:off x="1676400" y="-2651125"/>
            <a:ext cx="21031200" cy="2651125"/>
          </a:xfrm>
          <a:prstGeom prst="rect">
            <a:avLst/>
          </a:prstGeom>
        </p:spPr>
        <p:txBody>
          <a:bodyPr anchor="b"/>
          <a:lstStyle/>
          <a:p>
            <a:r>
              <a:rPr lang="en-IE" dirty="0"/>
              <a:t>Volume Adjustable Earplugs</a:t>
            </a:r>
          </a:p>
        </p:txBody>
      </p:sp>
      <p:pic>
        <p:nvPicPr>
          <p:cNvPr id="28" name="Google Shape;28;g2c311a2eef4_0_8" descr="A close up of dBud adjustable earplugs."/>
          <p:cNvPicPr preferRelativeResize="0"/>
          <p:nvPr/>
        </p:nvPicPr>
        <p:blipFill rotWithShape="1">
          <a:blip r:embed="rId3">
            <a:alphaModFix/>
          </a:blip>
          <a:srcRect/>
          <a:stretch/>
        </p:blipFill>
        <p:spPr>
          <a:xfrm>
            <a:off x="9807723" y="3067429"/>
            <a:ext cx="16481326" cy="12361025"/>
          </a:xfrm>
          <a:prstGeom prst="rect">
            <a:avLst/>
          </a:prstGeom>
          <a:noFill/>
          <a:ln>
            <a:noFill/>
          </a:ln>
        </p:spPr>
      </p:pic>
      <p:sp>
        <p:nvSpPr>
          <p:cNvPr id="29" name="Google Shape;29;g2c311a2eef4_0_8">
            <a:extLst>
              <a:ext uri="{C183D7F6-B498-43B3-948B-1728B52AA6E4}">
                <adec:decorative xmlns:adec="http://schemas.microsoft.com/office/drawing/2017/decorative" val="1"/>
              </a:ext>
            </a:extLst>
          </p:cNvPr>
          <p:cNvSpPr txBox="1"/>
          <p:nvPr/>
        </p:nvSpPr>
        <p:spPr>
          <a:xfrm>
            <a:off x="9319550" y="10008650"/>
            <a:ext cx="7260000" cy="91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rgbClr val="000000"/>
              </a:solidFill>
              <a:latin typeface="Arial"/>
              <a:ea typeface="Arial"/>
              <a:cs typeface="Arial"/>
              <a:sym typeface="Arial"/>
            </a:endParaRPr>
          </a:p>
        </p:txBody>
      </p:sp>
      <p:sp>
        <p:nvSpPr>
          <p:cNvPr id="30" name="Google Shape;30;g2c311a2eef4_0_8"/>
          <p:cNvSpPr txBox="1"/>
          <p:nvPr/>
        </p:nvSpPr>
        <p:spPr>
          <a:xfrm>
            <a:off x="703025" y="4547900"/>
            <a:ext cx="10276800" cy="8156400"/>
          </a:xfrm>
          <a:prstGeom prst="rect">
            <a:avLst/>
          </a:prstGeom>
          <a:noFill/>
          <a:ln>
            <a:noFill/>
          </a:ln>
        </p:spPr>
        <p:txBody>
          <a:bodyPr spcFirstLastPara="1" wrap="square" lIns="91425" tIns="91425" rIns="91425" bIns="91425" anchor="t" anchorCtr="0">
            <a:spAutoFit/>
          </a:bodyPr>
          <a:lstStyle/>
          <a:p>
            <a:pPr marL="457200" marR="0" lvl="0" indent="-406400" algn="l" rtl="0">
              <a:lnSpc>
                <a:spcPct val="115000"/>
              </a:lnSpc>
              <a:spcBef>
                <a:spcPts val="0"/>
              </a:spcBef>
              <a:spcAft>
                <a:spcPts val="0"/>
              </a:spcAft>
              <a:buClr>
                <a:schemeClr val="dk1"/>
              </a:buClr>
              <a:buSzPts val="2800"/>
              <a:buFont typeface="Arial"/>
              <a:buChar char="●"/>
            </a:pPr>
            <a:r>
              <a:rPr lang="en-US" sz="2800" b="1" i="0" u="none" strike="noStrike" cap="none">
                <a:solidFill>
                  <a:schemeClr val="dk1"/>
                </a:solidFill>
                <a:latin typeface="Open Sans"/>
                <a:ea typeface="Open Sans"/>
                <a:cs typeface="Open Sans"/>
                <a:sym typeface="Open Sans"/>
              </a:rPr>
              <a:t>dBud Volume Adjustable Earplugs</a:t>
            </a:r>
            <a:r>
              <a:rPr lang="en-US" sz="2800" b="0" i="0" u="none" strike="noStrike" cap="none">
                <a:solidFill>
                  <a:schemeClr val="dk1"/>
                </a:solidFill>
                <a:latin typeface="Open Sans"/>
                <a:ea typeface="Open Sans"/>
                <a:cs typeface="Open Sans"/>
                <a:sym typeface="Open Sans"/>
              </a:rPr>
              <a:t> can be recommended to support any individual, such as those with autism, ADHD, or sensory processing disorders, by providing a means to regulate and control their auditory environment. </a:t>
            </a:r>
            <a:endParaRPr sz="2800" b="0" i="0" u="none" strike="noStrike" cap="none">
              <a:solidFill>
                <a:schemeClr val="dk1"/>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3000"/>
              <a:buFont typeface="Arial"/>
              <a:buNone/>
            </a:pPr>
            <a:endParaRPr sz="2800" b="0" i="0" u="none" strike="noStrike" cap="none">
              <a:solidFill>
                <a:schemeClr val="dk1"/>
              </a:solidFill>
              <a:latin typeface="Open Sans"/>
              <a:ea typeface="Open Sans"/>
              <a:cs typeface="Open Sans"/>
              <a:sym typeface="Open Sans"/>
            </a:endParaRPr>
          </a:p>
          <a:p>
            <a:pPr marL="457200" marR="0" lvl="0" indent="-406400" algn="l" rtl="0">
              <a:lnSpc>
                <a:spcPct val="115000"/>
              </a:lnSpc>
              <a:spcBef>
                <a:spcPts val="0"/>
              </a:spcBef>
              <a:spcAft>
                <a:spcPts val="0"/>
              </a:spcAft>
              <a:buClr>
                <a:schemeClr val="dk1"/>
              </a:buClr>
              <a:buSzPts val="2800"/>
              <a:buFont typeface="Open Sans"/>
              <a:buChar char="●"/>
            </a:pPr>
            <a:r>
              <a:rPr lang="en-US" sz="2800" b="0" i="0" u="none" strike="noStrike" cap="none">
                <a:solidFill>
                  <a:schemeClr val="dk1"/>
                </a:solidFill>
                <a:latin typeface="Open Sans"/>
                <a:ea typeface="Open Sans"/>
                <a:cs typeface="Open Sans"/>
                <a:sym typeface="Open Sans"/>
              </a:rPr>
              <a:t>These individuals often experience heightened sensitivity to sensory stimuli, including sound, which can be overwhelming and lead to sensory overload or anxiety. </a:t>
            </a:r>
            <a:endParaRPr sz="28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3000"/>
              <a:buFont typeface="Arial"/>
              <a:buNone/>
            </a:pPr>
            <a:endParaRPr sz="28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3000"/>
              <a:buFont typeface="Arial"/>
              <a:buNone/>
            </a:pPr>
            <a:endParaRPr sz="28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3300"/>
              <a:buFont typeface="Arial"/>
              <a:buNone/>
            </a:pPr>
            <a:r>
              <a:rPr lang="en-US" sz="3100" b="1" i="0" u="none" strike="noStrike" cap="none">
                <a:solidFill>
                  <a:schemeClr val="dk1"/>
                </a:solidFill>
                <a:latin typeface="Open Sans"/>
                <a:ea typeface="Open Sans"/>
                <a:cs typeface="Open Sans"/>
                <a:sym typeface="Open Sans"/>
              </a:rPr>
              <a:t>The solution!</a:t>
            </a:r>
            <a:endParaRPr sz="3100" b="1"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3300"/>
              <a:buFont typeface="Arial"/>
              <a:buNone/>
            </a:pPr>
            <a:endParaRPr sz="3100" b="1" i="0" u="none" strike="noStrike" cap="none">
              <a:solidFill>
                <a:schemeClr val="dk1"/>
              </a:solidFill>
              <a:latin typeface="Open Sans"/>
              <a:ea typeface="Open Sans"/>
              <a:cs typeface="Open Sans"/>
              <a:sym typeface="Open Sans"/>
            </a:endParaRPr>
          </a:p>
          <a:p>
            <a:pPr marL="457200" marR="0" lvl="0" indent="-406400" algn="l" rtl="0">
              <a:lnSpc>
                <a:spcPct val="115000"/>
              </a:lnSpc>
              <a:spcBef>
                <a:spcPts val="0"/>
              </a:spcBef>
              <a:spcAft>
                <a:spcPts val="0"/>
              </a:spcAft>
              <a:buClr>
                <a:schemeClr val="dk1"/>
              </a:buClr>
              <a:buSzPts val="2800"/>
              <a:buFont typeface="Arial"/>
              <a:buChar char="●"/>
            </a:pPr>
            <a:r>
              <a:rPr lang="en-US" sz="2800" b="1" i="0" u="none" strike="noStrike" cap="none">
                <a:solidFill>
                  <a:schemeClr val="dk1"/>
                </a:solidFill>
                <a:latin typeface="Open Sans"/>
                <a:ea typeface="Open Sans"/>
                <a:cs typeface="Open Sans"/>
                <a:sym typeface="Open Sans"/>
              </a:rPr>
              <a:t>dBud Volume Adjustable Earplugs </a:t>
            </a:r>
            <a:r>
              <a:rPr lang="en-US" sz="2800" b="0" i="0" u="none" strike="noStrike" cap="none">
                <a:solidFill>
                  <a:schemeClr val="dk1"/>
                </a:solidFill>
                <a:highlight>
                  <a:schemeClr val="lt1"/>
                </a:highlight>
                <a:latin typeface="Open Sans"/>
                <a:ea typeface="Open Sans"/>
                <a:cs typeface="Open Sans"/>
                <a:sym typeface="Open Sans"/>
              </a:rPr>
              <a:t>offer two selectable levels of attenuation, -12dB and -24dB, allowing the user to adjust the settings depending on their environment.</a:t>
            </a:r>
            <a:endParaRPr sz="2800" b="0" i="0" u="none" strike="noStrike" cap="none">
              <a:solidFill>
                <a:schemeClr val="dk1"/>
              </a:solidFill>
              <a:latin typeface="Open Sans"/>
              <a:ea typeface="Open Sans"/>
              <a:cs typeface="Open Sans"/>
              <a:sym typeface="Open Sans"/>
            </a:endParaRPr>
          </a:p>
        </p:txBody>
      </p:sp>
      <p:pic>
        <p:nvPicPr>
          <p:cNvPr id="31" name="Google Shape;31;g2c311a2eef4_0_8">
            <a:extLst>
              <a:ext uri="{C183D7F6-B498-43B3-948B-1728B52AA6E4}">
                <adec:decorative xmlns:adec="http://schemas.microsoft.com/office/drawing/2017/decorative" val="1"/>
              </a:ext>
            </a:extLst>
          </p:cNvPr>
          <p:cNvPicPr preferRelativeResize="0"/>
          <p:nvPr/>
        </p:nvPicPr>
        <p:blipFill rotWithShape="1">
          <a:blip r:embed="rId4">
            <a:alphaModFix/>
          </a:blip>
          <a:srcRect l="16976" r="16657"/>
          <a:stretch/>
        </p:blipFill>
        <p:spPr>
          <a:xfrm>
            <a:off x="703021" y="1445100"/>
            <a:ext cx="5364726" cy="2096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2" name="Title 1">
            <a:extLst>
              <a:ext uri="{FF2B5EF4-FFF2-40B4-BE49-F238E27FC236}">
                <a16:creationId xmlns:a16="http://schemas.microsoft.com/office/drawing/2014/main" id="{1CB4D6F1-16E1-447A-2E13-D6593CFCE69C}"/>
              </a:ext>
            </a:extLst>
          </p:cNvPr>
          <p:cNvSpPr>
            <a:spLocks noGrp="1"/>
          </p:cNvSpPr>
          <p:nvPr>
            <p:ph type="title" idx="4294967295"/>
          </p:nvPr>
        </p:nvSpPr>
        <p:spPr>
          <a:xfrm>
            <a:off x="1676400" y="-2651125"/>
            <a:ext cx="21031200" cy="2651125"/>
          </a:xfrm>
          <a:prstGeom prst="rect">
            <a:avLst/>
          </a:prstGeom>
        </p:spPr>
        <p:txBody>
          <a:bodyPr anchor="b"/>
          <a:lstStyle/>
          <a:p>
            <a:r>
              <a:rPr lang="en-IE" dirty="0"/>
              <a:t>Product Features</a:t>
            </a:r>
          </a:p>
        </p:txBody>
      </p:sp>
      <p:pic>
        <p:nvPicPr>
          <p:cNvPr id="36" name="Google Shape;36;g2ad4528f4f0_0_18" descr="dBuds with an attached strap that can be worn around the neck"/>
          <p:cNvPicPr preferRelativeResize="0"/>
          <p:nvPr/>
        </p:nvPicPr>
        <p:blipFill rotWithShape="1">
          <a:blip r:embed="rId3">
            <a:alphaModFix/>
          </a:blip>
          <a:srcRect/>
          <a:stretch/>
        </p:blipFill>
        <p:spPr>
          <a:xfrm>
            <a:off x="12064550" y="444450"/>
            <a:ext cx="13101624" cy="13101624"/>
          </a:xfrm>
          <a:prstGeom prst="rect">
            <a:avLst/>
          </a:prstGeom>
          <a:noFill/>
          <a:ln>
            <a:noFill/>
          </a:ln>
        </p:spPr>
      </p:pic>
      <p:pic>
        <p:nvPicPr>
          <p:cNvPr id="37" name="Google Shape;37;g2ad4528f4f0_0_18">
            <a:extLst>
              <a:ext uri="{C183D7F6-B498-43B3-948B-1728B52AA6E4}">
                <adec:decorative xmlns:adec="http://schemas.microsoft.com/office/drawing/2017/decorative" val="1"/>
              </a:ext>
            </a:extLst>
          </p:cNvPr>
          <p:cNvPicPr preferRelativeResize="0"/>
          <p:nvPr/>
        </p:nvPicPr>
        <p:blipFill rotWithShape="1">
          <a:blip r:embed="rId4">
            <a:alphaModFix/>
          </a:blip>
          <a:srcRect l="16976" r="16657"/>
          <a:stretch/>
        </p:blipFill>
        <p:spPr>
          <a:xfrm>
            <a:off x="703021" y="1445100"/>
            <a:ext cx="5364726" cy="2096950"/>
          </a:xfrm>
          <a:prstGeom prst="rect">
            <a:avLst/>
          </a:prstGeom>
          <a:noFill/>
          <a:ln>
            <a:noFill/>
          </a:ln>
        </p:spPr>
      </p:pic>
      <p:sp>
        <p:nvSpPr>
          <p:cNvPr id="38" name="Google Shape;38;g2ad4528f4f0_0_18"/>
          <p:cNvSpPr txBox="1"/>
          <p:nvPr/>
        </p:nvSpPr>
        <p:spPr>
          <a:xfrm>
            <a:off x="752825" y="5615125"/>
            <a:ext cx="14852400" cy="7554600"/>
          </a:xfrm>
          <a:prstGeom prst="rect">
            <a:avLst/>
          </a:prstGeom>
          <a:noFill/>
          <a:ln>
            <a:noFill/>
          </a:ln>
        </p:spPr>
        <p:txBody>
          <a:bodyPr spcFirstLastPara="1" wrap="square" lIns="91425" tIns="91425" rIns="91425" bIns="91425" anchor="t" anchorCtr="0">
            <a:spAutoFit/>
          </a:bodyPr>
          <a:lstStyle/>
          <a:p>
            <a:pPr marL="457200" marR="0" lvl="0" indent="-406400" algn="l" rtl="0">
              <a:lnSpc>
                <a:spcPct val="115000"/>
              </a:lnSpc>
              <a:spcBef>
                <a:spcPts val="0"/>
              </a:spcBef>
              <a:spcAft>
                <a:spcPts val="0"/>
              </a:spcAft>
              <a:buClr>
                <a:schemeClr val="dk1"/>
              </a:buClr>
              <a:buSzPts val="2800"/>
              <a:buFont typeface="Arial"/>
              <a:buChar char="●"/>
            </a:pPr>
            <a:r>
              <a:rPr lang="en-US" sz="2800" b="1" i="0" u="none" strike="noStrike" cap="none">
                <a:solidFill>
                  <a:schemeClr val="dk1"/>
                </a:solidFill>
                <a:latin typeface="Open Sans"/>
                <a:ea typeface="Open Sans"/>
                <a:cs typeface="Open Sans"/>
                <a:sym typeface="Open Sans"/>
              </a:rPr>
              <a:t>Noise Reduction:</a:t>
            </a:r>
            <a:r>
              <a:rPr lang="en-US" sz="2800" b="0" i="0" u="none" strike="noStrike" cap="none">
                <a:solidFill>
                  <a:schemeClr val="dk1"/>
                </a:solidFill>
                <a:latin typeface="Open Sans"/>
                <a:ea typeface="Open Sans"/>
                <a:cs typeface="Open Sans"/>
                <a:sym typeface="Open Sans"/>
              </a:rPr>
              <a:t> </a:t>
            </a:r>
            <a:r>
              <a:rPr lang="en-US" sz="2800" b="1" i="0" u="none" strike="noStrike" cap="none">
                <a:solidFill>
                  <a:schemeClr val="dk1"/>
                </a:solidFill>
                <a:latin typeface="Open Sans"/>
                <a:ea typeface="Open Sans"/>
                <a:cs typeface="Open Sans"/>
                <a:sym typeface="Open Sans"/>
              </a:rPr>
              <a:t>dBud Volume Adjustable Earplugs</a:t>
            </a:r>
            <a:r>
              <a:rPr lang="en-US" sz="2800" b="0" i="0" u="none" strike="noStrike" cap="none">
                <a:solidFill>
                  <a:schemeClr val="dk1"/>
                </a:solidFill>
                <a:latin typeface="Open Sans"/>
                <a:ea typeface="Open Sans"/>
                <a:cs typeface="Open Sans"/>
                <a:sym typeface="Open Sans"/>
              </a:rPr>
              <a:t> can help reduce or block out excessive noise.</a:t>
            </a:r>
            <a:endParaRPr sz="2800" b="0" i="0" u="none" strike="noStrike" cap="none">
              <a:solidFill>
                <a:schemeClr val="dk1"/>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3000"/>
              <a:buFont typeface="Arial"/>
              <a:buNone/>
            </a:pPr>
            <a:endParaRPr sz="2800" b="0" i="0" u="none" strike="noStrike" cap="none">
              <a:solidFill>
                <a:schemeClr val="dk1"/>
              </a:solidFill>
              <a:latin typeface="Open Sans"/>
              <a:ea typeface="Open Sans"/>
              <a:cs typeface="Open Sans"/>
              <a:sym typeface="Open Sans"/>
            </a:endParaRPr>
          </a:p>
          <a:p>
            <a:pPr marL="457200" marR="0" lvl="0" indent="-406400" algn="l" rtl="0">
              <a:lnSpc>
                <a:spcPct val="115000"/>
              </a:lnSpc>
              <a:spcBef>
                <a:spcPts val="0"/>
              </a:spcBef>
              <a:spcAft>
                <a:spcPts val="0"/>
              </a:spcAft>
              <a:buClr>
                <a:schemeClr val="dk1"/>
              </a:buClr>
              <a:buSzPts val="2800"/>
              <a:buFont typeface="Arial"/>
              <a:buChar char="●"/>
            </a:pPr>
            <a:r>
              <a:rPr lang="en-US" sz="2800" b="1" i="0" u="none" strike="noStrike" cap="none">
                <a:solidFill>
                  <a:schemeClr val="dk1"/>
                </a:solidFill>
                <a:latin typeface="Open Sans"/>
                <a:ea typeface="Open Sans"/>
                <a:cs typeface="Open Sans"/>
                <a:sym typeface="Open Sans"/>
              </a:rPr>
              <a:t>Sensory Modulation:</a:t>
            </a:r>
            <a:r>
              <a:rPr lang="en-US" sz="2800" b="0" i="0" u="none" strike="noStrike" cap="none">
                <a:solidFill>
                  <a:schemeClr val="dk1"/>
                </a:solidFill>
                <a:latin typeface="Open Sans"/>
                <a:ea typeface="Open Sans"/>
                <a:cs typeface="Open Sans"/>
                <a:sym typeface="Open Sans"/>
              </a:rPr>
              <a:t> </a:t>
            </a:r>
            <a:r>
              <a:rPr lang="en-US" sz="2800" b="1" i="0" u="none" strike="noStrike" cap="none">
                <a:solidFill>
                  <a:schemeClr val="dk1"/>
                </a:solidFill>
                <a:latin typeface="Open Sans"/>
                <a:ea typeface="Open Sans"/>
                <a:cs typeface="Open Sans"/>
                <a:sym typeface="Open Sans"/>
              </a:rPr>
              <a:t>dBud Volume Adjustable Earplugs</a:t>
            </a:r>
            <a:r>
              <a:rPr lang="en-US" sz="2800" b="0" i="0" u="none" strike="noStrike" cap="none">
                <a:solidFill>
                  <a:schemeClr val="dk1"/>
                </a:solidFill>
                <a:latin typeface="Open Sans"/>
                <a:ea typeface="Open Sans"/>
                <a:cs typeface="Open Sans"/>
                <a:sym typeface="Open Sans"/>
              </a:rPr>
              <a:t> can serve as a tool for sensory modulation. Neurodiverse individuals may use them to self-regulate their sensory experiences. </a:t>
            </a:r>
            <a:endParaRPr sz="2800" b="0" i="0" u="none" strike="noStrike" cap="none">
              <a:solidFill>
                <a:schemeClr val="dk1"/>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3000"/>
              <a:buFont typeface="Arial"/>
              <a:buNone/>
            </a:pPr>
            <a:endParaRPr sz="2800" b="0" i="0" u="none" strike="noStrike" cap="none">
              <a:solidFill>
                <a:schemeClr val="dk1"/>
              </a:solidFill>
              <a:latin typeface="Open Sans"/>
              <a:ea typeface="Open Sans"/>
              <a:cs typeface="Open Sans"/>
              <a:sym typeface="Open Sans"/>
            </a:endParaRPr>
          </a:p>
          <a:p>
            <a:pPr marL="457200" marR="0" lvl="0" indent="-406400" algn="l" rtl="0">
              <a:lnSpc>
                <a:spcPct val="115000"/>
              </a:lnSpc>
              <a:spcBef>
                <a:spcPts val="0"/>
              </a:spcBef>
              <a:spcAft>
                <a:spcPts val="0"/>
              </a:spcAft>
              <a:buClr>
                <a:schemeClr val="dk1"/>
              </a:buClr>
              <a:buSzPts val="2800"/>
              <a:buFont typeface="Arial"/>
              <a:buChar char="●"/>
            </a:pPr>
            <a:r>
              <a:rPr lang="en-US" sz="2800" b="1" i="0" u="none" strike="noStrike" cap="none">
                <a:solidFill>
                  <a:schemeClr val="dk1"/>
                </a:solidFill>
                <a:latin typeface="Open Sans"/>
                <a:ea typeface="Open Sans"/>
                <a:cs typeface="Open Sans"/>
                <a:sym typeface="Open Sans"/>
              </a:rPr>
              <a:t>Increased Comfort:</a:t>
            </a:r>
            <a:r>
              <a:rPr lang="en-US" sz="2800" b="0" i="0" u="none" strike="noStrike" cap="none">
                <a:solidFill>
                  <a:schemeClr val="dk1"/>
                </a:solidFill>
                <a:latin typeface="Open Sans"/>
                <a:ea typeface="Open Sans"/>
                <a:cs typeface="Open Sans"/>
                <a:sym typeface="Open Sans"/>
              </a:rPr>
              <a:t> For many neurodiverse individuals, </a:t>
            </a:r>
            <a:r>
              <a:rPr lang="en-US" sz="2800" b="1" i="0" u="none" strike="noStrike" cap="none">
                <a:solidFill>
                  <a:schemeClr val="dk1"/>
                </a:solidFill>
                <a:latin typeface="Open Sans"/>
                <a:ea typeface="Open Sans"/>
                <a:cs typeface="Open Sans"/>
                <a:sym typeface="Open Sans"/>
              </a:rPr>
              <a:t>dBud Volume Adjustable Earplugs</a:t>
            </a:r>
            <a:r>
              <a:rPr lang="en-US" sz="2800" b="0" i="0" u="none" strike="noStrike" cap="none">
                <a:solidFill>
                  <a:schemeClr val="dk1"/>
                </a:solidFill>
                <a:latin typeface="Open Sans"/>
                <a:ea typeface="Open Sans"/>
                <a:cs typeface="Open Sans"/>
                <a:sym typeface="Open Sans"/>
              </a:rPr>
              <a:t> can provide comfort and a sense of security. </a:t>
            </a:r>
            <a:endParaRPr sz="2800" b="0" i="0" u="none" strike="noStrike" cap="none">
              <a:solidFill>
                <a:schemeClr val="dk1"/>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3000"/>
              <a:buFont typeface="Arial"/>
              <a:buNone/>
            </a:pPr>
            <a:endParaRPr sz="2800" b="0" i="0" u="none" strike="noStrike" cap="none">
              <a:solidFill>
                <a:schemeClr val="dk1"/>
              </a:solidFill>
              <a:latin typeface="Open Sans"/>
              <a:ea typeface="Open Sans"/>
              <a:cs typeface="Open Sans"/>
              <a:sym typeface="Open Sans"/>
            </a:endParaRPr>
          </a:p>
          <a:p>
            <a:pPr marL="457200" marR="0" lvl="0" indent="-406400" algn="l" rtl="0">
              <a:lnSpc>
                <a:spcPct val="115000"/>
              </a:lnSpc>
              <a:spcBef>
                <a:spcPts val="0"/>
              </a:spcBef>
              <a:spcAft>
                <a:spcPts val="0"/>
              </a:spcAft>
              <a:buClr>
                <a:schemeClr val="dk1"/>
              </a:buClr>
              <a:buSzPts val="2800"/>
              <a:buFont typeface="Arial"/>
              <a:buChar char="●"/>
            </a:pPr>
            <a:r>
              <a:rPr lang="en-US" sz="2800" b="1" i="0" u="none" strike="noStrike" cap="none">
                <a:solidFill>
                  <a:schemeClr val="dk1"/>
                </a:solidFill>
                <a:latin typeface="Open Sans"/>
                <a:ea typeface="Open Sans"/>
                <a:cs typeface="Open Sans"/>
                <a:sym typeface="Open Sans"/>
              </a:rPr>
              <a:t>Decreased Anxiety:</a:t>
            </a:r>
            <a:r>
              <a:rPr lang="en-US" sz="2800" b="0" i="0" u="none" strike="noStrike" cap="none">
                <a:solidFill>
                  <a:schemeClr val="dk1"/>
                </a:solidFill>
                <a:latin typeface="Open Sans"/>
                <a:ea typeface="Open Sans"/>
                <a:cs typeface="Open Sans"/>
                <a:sym typeface="Open Sans"/>
              </a:rPr>
              <a:t> By reducing sensory overload, </a:t>
            </a:r>
            <a:r>
              <a:rPr lang="en-US" sz="2800" b="1" i="0" u="none" strike="noStrike" cap="none">
                <a:solidFill>
                  <a:schemeClr val="dk1"/>
                </a:solidFill>
                <a:latin typeface="Open Sans"/>
                <a:ea typeface="Open Sans"/>
                <a:cs typeface="Open Sans"/>
                <a:sym typeface="Open Sans"/>
              </a:rPr>
              <a:t>dBud Volume Adjustable Earplugs</a:t>
            </a:r>
            <a:r>
              <a:rPr lang="en-US" sz="2800" b="0" i="0" u="none" strike="noStrike" cap="none">
                <a:solidFill>
                  <a:schemeClr val="dk1"/>
                </a:solidFill>
                <a:latin typeface="Open Sans"/>
                <a:ea typeface="Open Sans"/>
                <a:cs typeface="Open Sans"/>
                <a:sym typeface="Open Sans"/>
              </a:rPr>
              <a:t> can help lower anxiety levels in neurodiverse individuals.</a:t>
            </a:r>
            <a:endParaRPr sz="2800" b="0" i="0" u="none" strike="noStrike" cap="none">
              <a:solidFill>
                <a:schemeClr val="dk1"/>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3000"/>
              <a:buFont typeface="Arial"/>
              <a:buNone/>
            </a:pPr>
            <a:endParaRPr sz="2800" b="0" i="0" u="none" strike="noStrike" cap="none">
              <a:solidFill>
                <a:schemeClr val="dk1"/>
              </a:solidFill>
              <a:latin typeface="Open Sans"/>
              <a:ea typeface="Open Sans"/>
              <a:cs typeface="Open Sans"/>
              <a:sym typeface="Open Sans"/>
            </a:endParaRPr>
          </a:p>
          <a:p>
            <a:pPr marL="457200" marR="0" lvl="0" indent="-406400" algn="l" rtl="0">
              <a:lnSpc>
                <a:spcPct val="115000"/>
              </a:lnSpc>
              <a:spcBef>
                <a:spcPts val="0"/>
              </a:spcBef>
              <a:spcAft>
                <a:spcPts val="0"/>
              </a:spcAft>
              <a:buClr>
                <a:schemeClr val="dk1"/>
              </a:buClr>
              <a:buSzPts val="2800"/>
              <a:buFont typeface="Arial"/>
              <a:buChar char="●"/>
            </a:pPr>
            <a:r>
              <a:rPr lang="en-US" sz="2800" b="1" i="0" u="none" strike="noStrike" cap="none">
                <a:solidFill>
                  <a:schemeClr val="dk1"/>
                </a:solidFill>
                <a:latin typeface="Open Sans"/>
                <a:ea typeface="Open Sans"/>
                <a:cs typeface="Open Sans"/>
                <a:sym typeface="Open Sans"/>
              </a:rPr>
              <a:t>Enhanced Focus:</a:t>
            </a:r>
            <a:r>
              <a:rPr lang="en-US" sz="2800" b="0" i="0" u="none" strike="noStrike" cap="none">
                <a:solidFill>
                  <a:schemeClr val="dk1"/>
                </a:solidFill>
                <a:latin typeface="Open Sans"/>
                <a:ea typeface="Open Sans"/>
                <a:cs typeface="Open Sans"/>
                <a:sym typeface="Open Sans"/>
              </a:rPr>
              <a:t> </a:t>
            </a:r>
            <a:r>
              <a:rPr lang="en-US" sz="2800" b="1" i="0" u="none" strike="noStrike" cap="none">
                <a:solidFill>
                  <a:schemeClr val="dk1"/>
                </a:solidFill>
                <a:latin typeface="Open Sans"/>
                <a:ea typeface="Open Sans"/>
                <a:cs typeface="Open Sans"/>
                <a:sym typeface="Open Sans"/>
              </a:rPr>
              <a:t>dBud Volume Adjustable Earplugs</a:t>
            </a:r>
            <a:r>
              <a:rPr lang="en-US" sz="2800" b="0" i="0" u="none" strike="noStrike" cap="none">
                <a:solidFill>
                  <a:schemeClr val="dk1"/>
                </a:solidFill>
                <a:latin typeface="Open Sans"/>
                <a:ea typeface="Open Sans"/>
                <a:cs typeface="Open Sans"/>
                <a:sym typeface="Open Sans"/>
              </a:rPr>
              <a:t> can help individuals with attention and focus difficulties by minimizing distractions.</a:t>
            </a:r>
            <a:endParaRPr sz="2800" b="0" i="0" u="none" strike="noStrike" cap="none">
              <a:solidFill>
                <a:srgbClr val="000000"/>
              </a:solidFill>
              <a:latin typeface="Open Sans"/>
              <a:ea typeface="Open Sans"/>
              <a:cs typeface="Open Sans"/>
              <a:sym typeface="Open Sans"/>
            </a:endParaRPr>
          </a:p>
        </p:txBody>
      </p:sp>
      <p:sp>
        <p:nvSpPr>
          <p:cNvPr id="39" name="Google Shape;39;g2ad4528f4f0_0_18"/>
          <p:cNvSpPr txBox="1"/>
          <p:nvPr/>
        </p:nvSpPr>
        <p:spPr>
          <a:xfrm>
            <a:off x="703025" y="4096575"/>
            <a:ext cx="14952000" cy="1177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3600"/>
              <a:buFont typeface="Arial"/>
              <a:buNone/>
            </a:pPr>
            <a:r>
              <a:rPr lang="en-US" sz="3000" b="1" i="0" u="none" strike="noStrike" cap="none">
                <a:solidFill>
                  <a:schemeClr val="dk1"/>
                </a:solidFill>
                <a:latin typeface="Open Sans"/>
                <a:ea typeface="Open Sans"/>
                <a:cs typeface="Open Sans"/>
                <a:sym typeface="Open Sans"/>
              </a:rPr>
              <a:t>dBud Volume Adjustable Earplugs can serve several purposes in those who experience noise sensitivity:</a:t>
            </a:r>
            <a:endParaRPr sz="3000" b="1" i="0" u="none" strike="noStrike" cap="none">
              <a:solidFill>
                <a:srgbClr val="00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g1f1fd508f9f_0_0" descr="A woman with her hands over her ears looking distressed."/>
          <p:cNvSpPr/>
          <p:nvPr/>
        </p:nvSpPr>
        <p:spPr>
          <a:xfrm rot="771600">
            <a:off x="10556512" y="1741687"/>
            <a:ext cx="17226085" cy="15795524"/>
          </a:xfrm>
          <a:prstGeom prst="ellipse">
            <a:avLst/>
          </a:prstGeom>
          <a:solidFill>
            <a:srgbClr val="FF304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 name="Google Shape;45;g1f1fd508f9f_0_0"/>
          <p:cNvSpPr txBox="1"/>
          <p:nvPr/>
        </p:nvSpPr>
        <p:spPr>
          <a:xfrm>
            <a:off x="660550" y="3367500"/>
            <a:ext cx="9593400" cy="3103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3000"/>
              <a:buFont typeface="Arial"/>
              <a:buNone/>
            </a:pPr>
            <a:r>
              <a:rPr lang="en-US" sz="2400" b="1" i="1" u="none" strike="noStrike" cap="none">
                <a:solidFill>
                  <a:schemeClr val="dk1"/>
                </a:solidFill>
                <a:latin typeface="Open Sans"/>
                <a:ea typeface="Open Sans"/>
                <a:cs typeface="Open Sans"/>
                <a:sym typeface="Open Sans"/>
              </a:rPr>
              <a:t>What is sensory overload?</a:t>
            </a:r>
            <a:endParaRPr sz="2400" b="1" i="1"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3000"/>
              <a:buFont typeface="Arial"/>
              <a:buNone/>
            </a:pPr>
            <a:r>
              <a:rPr lang="en-US" sz="2400" b="0" i="1" u="none" strike="noStrike" cap="none">
                <a:solidFill>
                  <a:schemeClr val="dk1"/>
                </a:solidFill>
                <a:latin typeface="Open Sans"/>
                <a:ea typeface="Open Sans"/>
                <a:cs typeface="Open Sans"/>
                <a:sym typeface="Open Sans"/>
              </a:rPr>
              <a:t>‘’Sensory overload is when one or more of your 5 senses take in more information than your brain can process. </a:t>
            </a:r>
            <a:endParaRPr sz="2400" b="0" i="1"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3000"/>
              <a:buFont typeface="Arial"/>
              <a:buNone/>
            </a:pPr>
            <a:endParaRPr sz="2400" b="0" i="1"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3000"/>
              <a:buFont typeface="Arial"/>
              <a:buNone/>
            </a:pPr>
            <a:r>
              <a:rPr lang="en-US" sz="2400" b="0" i="1" u="none" strike="noStrike" cap="none">
                <a:solidFill>
                  <a:schemeClr val="dk1"/>
                </a:solidFill>
                <a:latin typeface="Open Sans"/>
                <a:ea typeface="Open Sans"/>
                <a:cs typeface="Open Sans"/>
                <a:sym typeface="Open Sans"/>
              </a:rPr>
              <a:t>When your brain is overwhelmed by this input, it enters fight, flight, or freeze mode in response to what feels like a crisis, making you feel unsafe or even panicky.’’</a:t>
            </a:r>
            <a:endParaRPr sz="2400" b="0" i="1" u="none" strike="noStrike" cap="none">
              <a:solidFill>
                <a:schemeClr val="dk1"/>
              </a:solidFill>
              <a:latin typeface="Open Sans"/>
              <a:ea typeface="Open Sans"/>
              <a:cs typeface="Open Sans"/>
              <a:sym typeface="Open Sans"/>
            </a:endParaRPr>
          </a:p>
        </p:txBody>
      </p:sp>
      <p:sp>
        <p:nvSpPr>
          <p:cNvPr id="46" name="Google Shape;46;g1f1fd508f9f_0_0"/>
          <p:cNvSpPr txBox="1">
            <a:spLocks noGrp="1"/>
          </p:cNvSpPr>
          <p:nvPr>
            <p:ph type="title" idx="4294967295"/>
          </p:nvPr>
        </p:nvSpPr>
        <p:spPr>
          <a:xfrm>
            <a:off x="660550" y="2053150"/>
            <a:ext cx="8934900" cy="738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00000"/>
                </a:solidFill>
                <a:effectLst/>
                <a:uLnTx/>
                <a:uFillTx/>
                <a:latin typeface="Open Sans"/>
                <a:ea typeface="Open Sans"/>
                <a:cs typeface="Open Sans"/>
                <a:sym typeface="Open Sans"/>
              </a:rPr>
              <a:t>Sensory overload</a:t>
            </a:r>
          </a:p>
        </p:txBody>
      </p:sp>
      <p:sp>
        <p:nvSpPr>
          <p:cNvPr id="47" name="Google Shape;47;g1f1fd508f9f_0_0"/>
          <p:cNvSpPr txBox="1"/>
          <p:nvPr/>
        </p:nvSpPr>
        <p:spPr>
          <a:xfrm>
            <a:off x="660550" y="6928763"/>
            <a:ext cx="8934900" cy="267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000000"/>
                </a:solidFill>
                <a:latin typeface="Open Sans"/>
                <a:ea typeface="Open Sans"/>
                <a:cs typeface="Open Sans"/>
                <a:sym typeface="Open Sans"/>
              </a:rPr>
              <a:t>Common symptoms of sensory overload</a:t>
            </a:r>
            <a:endParaRPr sz="2600" b="1"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Difficulty focusing</a:t>
            </a:r>
            <a:endParaRPr sz="2400" b="0" i="1"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Extreme irritability</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Restlessness and discomfort</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Heightened levels of stress and anxiety</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Heightened sensitivity levels</a:t>
            </a:r>
            <a:endParaRPr sz="26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Open Sans"/>
              <a:ea typeface="Open Sans"/>
              <a:cs typeface="Open Sans"/>
              <a:sym typeface="Open Sans"/>
            </a:endParaRPr>
          </a:p>
        </p:txBody>
      </p:sp>
      <p:sp>
        <p:nvSpPr>
          <p:cNvPr id="48" name="Google Shape;48;g1f1fd508f9f_0_0"/>
          <p:cNvSpPr txBox="1"/>
          <p:nvPr/>
        </p:nvSpPr>
        <p:spPr>
          <a:xfrm>
            <a:off x="660550" y="10064925"/>
            <a:ext cx="8021400" cy="342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000000"/>
                </a:solidFill>
                <a:latin typeface="Open Sans"/>
                <a:ea typeface="Open Sans"/>
                <a:cs typeface="Open Sans"/>
                <a:sym typeface="Open Sans"/>
              </a:rPr>
              <a:t>Associated conditions</a:t>
            </a:r>
            <a:endParaRPr sz="2600" b="1"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ASC</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ADHD</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Sensory processing disorder</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Post Traumatic Stress Disorder</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Fibromyalgia </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Multiple Sclerosis (MS)</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Chronic Fatigue Syndrome</a:t>
            </a:r>
            <a:endParaRPr sz="2600" b="0" i="0" u="none" strike="noStrike" cap="none">
              <a:solidFill>
                <a:srgbClr val="000000"/>
              </a:solidFill>
              <a:latin typeface="Open Sans"/>
              <a:ea typeface="Open Sans"/>
              <a:cs typeface="Open Sans"/>
              <a:sym typeface="Open Sans"/>
            </a:endParaRPr>
          </a:p>
        </p:txBody>
      </p:sp>
      <p:pic>
        <p:nvPicPr>
          <p:cNvPr id="49" name="Google Shape;49;g1f1fd508f9f_0_0">
            <a:extLst>
              <a:ext uri="{C183D7F6-B498-43B3-948B-1728B52AA6E4}">
                <adec:decorative xmlns:adec="http://schemas.microsoft.com/office/drawing/2017/decorative" val="1"/>
              </a:ext>
            </a:extLst>
          </p:cNvPr>
          <p:cNvPicPr preferRelativeResize="0"/>
          <p:nvPr/>
        </p:nvPicPr>
        <p:blipFill rotWithShape="1">
          <a:blip r:embed="rId3">
            <a:alphaModFix/>
          </a:blip>
          <a:srcRect l="16976" r="16657"/>
          <a:stretch/>
        </p:blipFill>
        <p:spPr>
          <a:xfrm>
            <a:off x="660548" y="425550"/>
            <a:ext cx="3056526" cy="1194725"/>
          </a:xfrm>
          <a:prstGeom prst="rect">
            <a:avLst/>
          </a:prstGeom>
          <a:noFill/>
          <a:ln>
            <a:noFill/>
          </a:ln>
        </p:spPr>
      </p:pic>
      <p:pic>
        <p:nvPicPr>
          <p:cNvPr id="50" name="Google Shape;50;g1f1fd508f9f_0_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656450" y="22800"/>
            <a:ext cx="13961201" cy="13961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8">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8">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8">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8">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descr="A young boy with his hand over his ear."/>
          <p:cNvSpPr/>
          <p:nvPr/>
        </p:nvSpPr>
        <p:spPr>
          <a:xfrm rot="771600">
            <a:off x="10407837" y="-42513"/>
            <a:ext cx="17226085" cy="15795524"/>
          </a:xfrm>
          <a:prstGeom prst="ellipse">
            <a:avLst/>
          </a:prstGeom>
          <a:solidFill>
            <a:srgbClr val="FF304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56" name="Google Shape;56;p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668000" y="0"/>
            <a:ext cx="13716000" cy="13716000"/>
          </a:xfrm>
          <a:prstGeom prst="rect">
            <a:avLst/>
          </a:prstGeom>
          <a:noFill/>
          <a:ln>
            <a:noFill/>
          </a:ln>
        </p:spPr>
      </p:pic>
      <p:sp>
        <p:nvSpPr>
          <p:cNvPr id="57" name="Google Shape;57;p13"/>
          <p:cNvSpPr txBox="1"/>
          <p:nvPr/>
        </p:nvSpPr>
        <p:spPr>
          <a:xfrm>
            <a:off x="660550" y="3367500"/>
            <a:ext cx="9593400" cy="1403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3000"/>
              <a:buFont typeface="Arial"/>
              <a:buNone/>
            </a:pPr>
            <a:r>
              <a:rPr lang="en-US" sz="2400" b="1" i="1" u="none" strike="noStrike" cap="none">
                <a:solidFill>
                  <a:schemeClr val="dk1"/>
                </a:solidFill>
                <a:latin typeface="Open Sans"/>
                <a:ea typeface="Open Sans"/>
                <a:cs typeface="Open Sans"/>
                <a:sym typeface="Open Sans"/>
              </a:rPr>
              <a:t>What is noise sensitivity?</a:t>
            </a:r>
            <a:endParaRPr sz="2400" b="1" i="1"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3000"/>
              <a:buFont typeface="Arial"/>
              <a:buNone/>
            </a:pPr>
            <a:r>
              <a:rPr lang="en-US" sz="2400" b="0" i="1" u="none" strike="noStrike" cap="none">
                <a:solidFill>
                  <a:schemeClr val="dk1"/>
                </a:solidFill>
                <a:latin typeface="Open Sans"/>
                <a:ea typeface="Open Sans"/>
                <a:cs typeface="Open Sans"/>
                <a:sym typeface="Open Sans"/>
              </a:rPr>
              <a:t>‘’Noise sensitivity refers to an individual’s heightened or exaggerated response to sounds”</a:t>
            </a:r>
            <a:endParaRPr sz="2400" b="0" i="1" u="none" strike="noStrike" cap="none">
              <a:solidFill>
                <a:schemeClr val="dk1"/>
              </a:solidFill>
              <a:latin typeface="Open Sans"/>
              <a:ea typeface="Open Sans"/>
              <a:cs typeface="Open Sans"/>
              <a:sym typeface="Open Sans"/>
            </a:endParaRPr>
          </a:p>
        </p:txBody>
      </p:sp>
      <p:sp>
        <p:nvSpPr>
          <p:cNvPr id="58" name="Google Shape;58;p13"/>
          <p:cNvSpPr txBox="1">
            <a:spLocks noGrp="1"/>
          </p:cNvSpPr>
          <p:nvPr>
            <p:ph type="title" idx="4294967295"/>
          </p:nvPr>
        </p:nvSpPr>
        <p:spPr>
          <a:xfrm>
            <a:off x="660550" y="2053150"/>
            <a:ext cx="8934900" cy="738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00000"/>
                </a:solidFill>
                <a:effectLst/>
                <a:uLnTx/>
                <a:uFillTx/>
                <a:latin typeface="Open Sans"/>
                <a:ea typeface="Open Sans"/>
                <a:cs typeface="Open Sans"/>
                <a:sym typeface="Open Sans"/>
              </a:rPr>
              <a:t>Noise Sensitivity</a:t>
            </a:r>
          </a:p>
        </p:txBody>
      </p:sp>
      <p:pic>
        <p:nvPicPr>
          <p:cNvPr id="59" name="Google Shape;59;p13">
            <a:extLst>
              <a:ext uri="{C183D7F6-B498-43B3-948B-1728B52AA6E4}">
                <adec:decorative xmlns:adec="http://schemas.microsoft.com/office/drawing/2017/decorative" val="1"/>
              </a:ext>
            </a:extLst>
          </p:cNvPr>
          <p:cNvPicPr preferRelativeResize="0"/>
          <p:nvPr/>
        </p:nvPicPr>
        <p:blipFill rotWithShape="1">
          <a:blip r:embed="rId4">
            <a:alphaModFix/>
          </a:blip>
          <a:srcRect l="16976" r="16657"/>
          <a:stretch/>
        </p:blipFill>
        <p:spPr>
          <a:xfrm>
            <a:off x="660548" y="425550"/>
            <a:ext cx="3056526" cy="1194725"/>
          </a:xfrm>
          <a:prstGeom prst="rect">
            <a:avLst/>
          </a:prstGeom>
          <a:noFill/>
          <a:ln>
            <a:noFill/>
          </a:ln>
        </p:spPr>
      </p:pic>
      <p:sp>
        <p:nvSpPr>
          <p:cNvPr id="60" name="Google Shape;60;p13"/>
          <p:cNvSpPr txBox="1"/>
          <p:nvPr/>
        </p:nvSpPr>
        <p:spPr>
          <a:xfrm>
            <a:off x="660550" y="5346661"/>
            <a:ext cx="8934900" cy="495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000000"/>
                </a:solidFill>
                <a:latin typeface="Open Sans"/>
                <a:ea typeface="Open Sans"/>
                <a:cs typeface="Open Sans"/>
                <a:sym typeface="Open Sans"/>
              </a:rPr>
              <a:t>Common symptoms or impacts associated with Noise Sensitivity:</a:t>
            </a:r>
            <a:endParaRPr sz="2600" b="1"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Sensory overload</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Overwhelm</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Mental fatigue</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Attention and concentration</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Engagement</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Processing speed</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Stress</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Anxiety</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Misinterpretation</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Misunderstanding</a:t>
            </a:r>
            <a:endParaRPr sz="2600" b="0" i="0" u="none" strike="noStrike" cap="none">
              <a:solidFill>
                <a:srgbClr val="000000"/>
              </a:solidFill>
              <a:latin typeface="Open Sans"/>
              <a:ea typeface="Open Sans"/>
              <a:cs typeface="Open Sans"/>
              <a:sym typeface="Open Sans"/>
            </a:endParaRPr>
          </a:p>
        </p:txBody>
      </p:sp>
      <p:sp>
        <p:nvSpPr>
          <p:cNvPr id="61" name="Google Shape;61;p13"/>
          <p:cNvSpPr txBox="1"/>
          <p:nvPr/>
        </p:nvSpPr>
        <p:spPr>
          <a:xfrm>
            <a:off x="660550" y="10877200"/>
            <a:ext cx="8934900" cy="1505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3600"/>
              <a:buFont typeface="Arial"/>
              <a:buNone/>
            </a:pPr>
            <a:r>
              <a:rPr lang="en-US" sz="2600" b="0" i="0" u="none" strike="noStrike" cap="none">
                <a:solidFill>
                  <a:srgbClr val="000000"/>
                </a:solidFill>
                <a:latin typeface="Open Sans SemiBold"/>
                <a:ea typeface="Open Sans SemiBold"/>
                <a:cs typeface="Open Sans SemiBold"/>
                <a:sym typeface="Open Sans SemiBold"/>
              </a:rPr>
              <a:t>All of the above can have a negative impact on an individual's ability to fully engage at school, university or in the workplace.</a:t>
            </a:r>
            <a:endParaRPr sz="2600" b="0" i="0" u="none" strike="noStrike" cap="none">
              <a:solidFill>
                <a:srgbClr val="000000"/>
              </a:solidFill>
              <a:latin typeface="Open Sans SemiBold"/>
              <a:ea typeface="Open Sans SemiBold"/>
              <a:cs typeface="Open Sans SemiBold"/>
              <a:sym typeface="Open Sans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0">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0">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0">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0">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b08e3170a6_0_19"/>
          <p:cNvSpPr txBox="1"/>
          <p:nvPr/>
        </p:nvSpPr>
        <p:spPr>
          <a:xfrm>
            <a:off x="660550" y="8048475"/>
            <a:ext cx="9593400" cy="3103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3000"/>
              <a:buFont typeface="Arial"/>
              <a:buNone/>
            </a:pPr>
            <a:r>
              <a:rPr lang="en-US" sz="2400" b="1" i="1" u="none" strike="noStrike" cap="none">
                <a:solidFill>
                  <a:schemeClr val="dk1"/>
                </a:solidFill>
                <a:latin typeface="Open Sans"/>
                <a:ea typeface="Open Sans"/>
                <a:cs typeface="Open Sans"/>
                <a:sym typeface="Open Sans"/>
              </a:rPr>
              <a:t>Uncomfortably loud</a:t>
            </a:r>
            <a:endParaRPr sz="2400" b="1" i="1"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3000"/>
              <a:buFont typeface="Arial"/>
              <a:buNone/>
            </a:pPr>
            <a:r>
              <a:rPr lang="en-US" sz="2400" b="0" i="1" u="none" strike="noStrike" cap="none">
                <a:solidFill>
                  <a:schemeClr val="dk1"/>
                </a:solidFill>
                <a:latin typeface="Open Sans"/>
                <a:ea typeface="Open Sans"/>
                <a:cs typeface="Open Sans"/>
                <a:sym typeface="Open Sans"/>
              </a:rPr>
              <a:t>The noise levels at the IES are usually kept to a good, manageable level! but of course it can get loud when large groups are gathered at the same time. For example, the corridors between classes, and lunchtime in the school canteen, can feel very uncomfortable for children with sound sensitivity. This often becomes and </a:t>
            </a:r>
            <a:r>
              <a:rPr lang="en-US" sz="2400" b="1" i="1" u="none" strike="noStrike" cap="none">
                <a:solidFill>
                  <a:schemeClr val="dk1"/>
                </a:solidFill>
                <a:latin typeface="Open Sans"/>
                <a:ea typeface="Open Sans"/>
                <a:cs typeface="Open Sans"/>
                <a:sym typeface="Open Sans"/>
              </a:rPr>
              <a:t>anxious struggle,</a:t>
            </a:r>
            <a:r>
              <a:rPr lang="en-US" sz="2400" b="0" i="1" u="none" strike="noStrike" cap="none">
                <a:solidFill>
                  <a:schemeClr val="dk1"/>
                </a:solidFill>
                <a:latin typeface="Open Sans"/>
                <a:ea typeface="Open Sans"/>
                <a:cs typeface="Open Sans"/>
                <a:sym typeface="Open Sans"/>
              </a:rPr>
              <a:t> instead of a relaxing break with their friends. </a:t>
            </a:r>
            <a:endParaRPr sz="2400" b="0" i="1" u="none" strike="noStrike" cap="none">
              <a:solidFill>
                <a:schemeClr val="dk1"/>
              </a:solidFill>
              <a:latin typeface="Open Sans"/>
              <a:ea typeface="Open Sans"/>
              <a:cs typeface="Open Sans"/>
              <a:sym typeface="Open Sans"/>
            </a:endParaRPr>
          </a:p>
        </p:txBody>
      </p:sp>
      <p:pic>
        <p:nvPicPr>
          <p:cNvPr id="67" name="Google Shape;67;g2b08e3170a6_0_1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658400" y="11476625"/>
            <a:ext cx="9899848" cy="2097925"/>
          </a:xfrm>
          <a:prstGeom prst="rect">
            <a:avLst/>
          </a:prstGeom>
          <a:noFill/>
          <a:ln>
            <a:noFill/>
          </a:ln>
        </p:spPr>
      </p:pic>
      <p:sp>
        <p:nvSpPr>
          <p:cNvPr id="68" name="Google Shape;68;g2b08e3170a6_0_19"/>
          <p:cNvSpPr txBox="1"/>
          <p:nvPr/>
        </p:nvSpPr>
        <p:spPr>
          <a:xfrm>
            <a:off x="660550" y="2097625"/>
            <a:ext cx="9593400" cy="2678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3000"/>
              <a:buFont typeface="Arial"/>
              <a:buNone/>
            </a:pPr>
            <a:r>
              <a:rPr lang="en-US" sz="2400" b="1" i="1" u="none" strike="noStrike" cap="none">
                <a:solidFill>
                  <a:schemeClr val="dk1"/>
                </a:solidFill>
                <a:latin typeface="Open Sans"/>
                <a:ea typeface="Open Sans"/>
                <a:cs typeface="Open Sans"/>
                <a:sym typeface="Open Sans"/>
              </a:rPr>
              <a:t>Noise that makes it difficult to focus</a:t>
            </a:r>
            <a:endParaRPr sz="2400" b="1" i="1"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3000"/>
              <a:buFont typeface="Arial"/>
              <a:buNone/>
            </a:pPr>
            <a:r>
              <a:rPr lang="en-US" sz="2400" b="0" i="1" u="none" strike="noStrike" cap="none">
                <a:solidFill>
                  <a:schemeClr val="dk1"/>
                </a:solidFill>
                <a:latin typeface="Open Sans"/>
                <a:ea typeface="Open Sans"/>
                <a:cs typeface="Open Sans"/>
                <a:sym typeface="Open Sans"/>
              </a:rPr>
              <a:t>Children with ADHD and Autism struggle with sensitive hearing, which causes both concentration issues and loudness discomfort. </a:t>
            </a:r>
            <a:endParaRPr sz="2400" b="0" i="1"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3000"/>
              <a:buFont typeface="Arial"/>
              <a:buNone/>
            </a:pPr>
            <a:endParaRPr sz="2400" b="0" i="1"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3000"/>
              <a:buFont typeface="Arial"/>
              <a:buNone/>
            </a:pPr>
            <a:r>
              <a:rPr lang="en-US" sz="2400" b="0" i="1" u="none" strike="noStrike" cap="none">
                <a:solidFill>
                  <a:schemeClr val="dk1"/>
                </a:solidFill>
                <a:latin typeface="Open Sans"/>
                <a:ea typeface="Open Sans"/>
                <a:cs typeface="Open Sans"/>
                <a:sym typeface="Open Sans"/>
              </a:rPr>
              <a:t>Sara: - sounds that aren’t very loud at all can feel annoying or upsetting, and make these children constantly lose their focus in class.</a:t>
            </a:r>
            <a:endParaRPr sz="2400" b="0" i="1" u="none" strike="noStrike" cap="none">
              <a:solidFill>
                <a:schemeClr val="dk1"/>
              </a:solidFill>
              <a:latin typeface="Open Sans"/>
              <a:ea typeface="Open Sans"/>
              <a:cs typeface="Open Sans"/>
              <a:sym typeface="Open Sans"/>
            </a:endParaRPr>
          </a:p>
        </p:txBody>
      </p:sp>
      <p:pic>
        <p:nvPicPr>
          <p:cNvPr id="69" name="Google Shape;69;g2b08e3170a6_0_19">
            <a:extLst>
              <a:ext uri="{C183D7F6-B498-43B3-948B-1728B52AA6E4}">
                <adec:decorative xmlns:adec="http://schemas.microsoft.com/office/drawing/2017/decorative" val="1"/>
              </a:ext>
            </a:extLst>
          </p:cNvPr>
          <p:cNvPicPr preferRelativeResize="0"/>
          <p:nvPr/>
        </p:nvPicPr>
        <p:blipFill rotWithShape="1">
          <a:blip r:embed="rId4">
            <a:alphaModFix/>
          </a:blip>
          <a:srcRect l="16976" r="16657"/>
          <a:stretch/>
        </p:blipFill>
        <p:spPr>
          <a:xfrm>
            <a:off x="660548" y="425550"/>
            <a:ext cx="3056526" cy="1194725"/>
          </a:xfrm>
          <a:prstGeom prst="rect">
            <a:avLst/>
          </a:prstGeom>
          <a:noFill/>
          <a:ln>
            <a:noFill/>
          </a:ln>
        </p:spPr>
      </p:pic>
      <p:sp>
        <p:nvSpPr>
          <p:cNvPr id="70" name="Google Shape;70;g2b08e3170a6_0_19"/>
          <p:cNvSpPr txBox="1"/>
          <p:nvPr/>
        </p:nvSpPr>
        <p:spPr>
          <a:xfrm>
            <a:off x="660550" y="5089317"/>
            <a:ext cx="8934900" cy="267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000000"/>
                </a:solidFill>
                <a:latin typeface="Open Sans"/>
                <a:ea typeface="Open Sans"/>
                <a:cs typeface="Open Sans"/>
                <a:sym typeface="Open Sans"/>
              </a:rPr>
              <a:t>Examples:</a:t>
            </a:r>
            <a:endParaRPr sz="2600" b="1"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The sound of pencils on paper</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The tapping on laptops</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Flipping pages in a book</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Subtle chatting in group-work</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Somebody going to the bathroom</a:t>
            </a:r>
            <a:endParaRPr sz="2600" b="0" i="0" u="none" strike="noStrike" cap="none">
              <a:solidFill>
                <a:srgbClr val="000000"/>
              </a:solidFill>
              <a:latin typeface="Open Sans"/>
              <a:ea typeface="Open Sans"/>
              <a:cs typeface="Open Sans"/>
              <a:sym typeface="Open Sans"/>
            </a:endParaRPr>
          </a:p>
        </p:txBody>
      </p:sp>
      <p:grpSp>
        <p:nvGrpSpPr>
          <p:cNvPr id="71" name="Google Shape;71;g2b08e3170a6_0_19">
            <a:extLst>
              <a:ext uri="{C183D7F6-B498-43B3-948B-1728B52AA6E4}">
                <adec:decorative xmlns:adec="http://schemas.microsoft.com/office/drawing/2017/decorative" val="1"/>
              </a:ext>
            </a:extLst>
          </p:cNvPr>
          <p:cNvGrpSpPr/>
          <p:nvPr/>
        </p:nvGrpSpPr>
        <p:grpSpPr>
          <a:xfrm>
            <a:off x="12237457" y="8133325"/>
            <a:ext cx="12146536" cy="2494130"/>
            <a:chOff x="12237732" y="8685950"/>
            <a:chExt cx="12146536" cy="2494130"/>
          </a:xfrm>
        </p:grpSpPr>
        <p:sp>
          <p:nvSpPr>
            <p:cNvPr id="72" name="Google Shape;72;g2b08e3170a6_0_19"/>
            <p:cNvSpPr txBox="1"/>
            <p:nvPr/>
          </p:nvSpPr>
          <p:spPr>
            <a:xfrm>
              <a:off x="12503968" y="10441180"/>
              <a:ext cx="11880300" cy="738900"/>
            </a:xfrm>
            <a:prstGeom prst="rect">
              <a:avLst/>
            </a:prstGeom>
            <a:solidFill>
              <a:srgbClr val="FF3042"/>
            </a:solid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a:solidFill>
                    <a:schemeClr val="lt1"/>
                  </a:solidFill>
                  <a:latin typeface="Open Sans"/>
                  <a:ea typeface="Open Sans"/>
                  <a:cs typeface="Open Sans"/>
                  <a:sym typeface="Open Sans"/>
                </a:rPr>
                <a:t>PHONES NOT ALLOWED IN CLASS</a:t>
              </a:r>
              <a:endParaRPr sz="3600" b="1" i="0" u="none" strike="noStrike" cap="none">
                <a:solidFill>
                  <a:schemeClr val="lt1"/>
                </a:solidFill>
                <a:latin typeface="Open Sans"/>
                <a:ea typeface="Open Sans"/>
                <a:cs typeface="Open Sans"/>
                <a:sym typeface="Open Sans"/>
              </a:endParaRPr>
            </a:p>
          </p:txBody>
        </p:sp>
        <p:pic>
          <p:nvPicPr>
            <p:cNvPr id="73" name="Google Shape;73;g2b08e3170a6_0_19"/>
            <p:cNvPicPr preferRelativeResize="0"/>
            <p:nvPr/>
          </p:nvPicPr>
          <p:blipFill rotWithShape="1">
            <a:blip r:embed="rId5">
              <a:alphaModFix/>
            </a:blip>
            <a:srcRect/>
            <a:stretch/>
          </p:blipFill>
          <p:spPr>
            <a:xfrm>
              <a:off x="12237732" y="8685950"/>
              <a:ext cx="2482697" cy="2482699"/>
            </a:xfrm>
            <a:prstGeom prst="rect">
              <a:avLst/>
            </a:prstGeom>
            <a:noFill/>
            <a:ln>
              <a:noFill/>
            </a:ln>
          </p:spPr>
        </p:pic>
      </p:grpSp>
      <p:grpSp>
        <p:nvGrpSpPr>
          <p:cNvPr id="74" name="Google Shape;74;g2b08e3170a6_0_19">
            <a:extLst>
              <a:ext uri="{C183D7F6-B498-43B3-948B-1728B52AA6E4}">
                <adec:decorative xmlns:adec="http://schemas.microsoft.com/office/drawing/2017/decorative" val="1"/>
              </a:ext>
            </a:extLst>
          </p:cNvPr>
          <p:cNvGrpSpPr/>
          <p:nvPr/>
        </p:nvGrpSpPr>
        <p:grpSpPr>
          <a:xfrm>
            <a:off x="12006699" y="2229299"/>
            <a:ext cx="12377294" cy="2944199"/>
            <a:chOff x="12006974" y="2781924"/>
            <a:chExt cx="12377294" cy="2944199"/>
          </a:xfrm>
        </p:grpSpPr>
        <p:sp>
          <p:nvSpPr>
            <p:cNvPr id="75" name="Google Shape;75;g2b08e3170a6_0_19"/>
            <p:cNvSpPr txBox="1"/>
            <p:nvPr/>
          </p:nvSpPr>
          <p:spPr>
            <a:xfrm>
              <a:off x="12503968" y="4705492"/>
              <a:ext cx="11880300" cy="738900"/>
            </a:xfrm>
            <a:prstGeom prst="rect">
              <a:avLst/>
            </a:prstGeom>
            <a:solidFill>
              <a:srgbClr val="FF3042"/>
            </a:solid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chemeClr val="lt1"/>
                  </a:solidFill>
                  <a:latin typeface="Open Sans"/>
                  <a:ea typeface="Open Sans"/>
                  <a:cs typeface="Open Sans"/>
                  <a:sym typeface="Open Sans"/>
                </a:rPr>
                <a:t>TOO BULKY AND INDISCREET</a:t>
              </a:r>
              <a:endParaRPr sz="3600" b="1" i="0" u="none" strike="noStrike" cap="none" dirty="0">
                <a:solidFill>
                  <a:schemeClr val="lt1"/>
                </a:solidFill>
                <a:latin typeface="Open Sans"/>
                <a:ea typeface="Open Sans"/>
                <a:cs typeface="Open Sans"/>
                <a:sym typeface="Open Sans"/>
              </a:endParaRPr>
            </a:p>
          </p:txBody>
        </p:sp>
        <p:pic>
          <p:nvPicPr>
            <p:cNvPr id="76" name="Google Shape;76;g2b08e3170a6_0_19"/>
            <p:cNvPicPr preferRelativeResize="0"/>
            <p:nvPr/>
          </p:nvPicPr>
          <p:blipFill rotWithShape="1">
            <a:blip r:embed="rId6">
              <a:alphaModFix/>
            </a:blip>
            <a:srcRect/>
            <a:stretch/>
          </p:blipFill>
          <p:spPr>
            <a:xfrm>
              <a:off x="12006974" y="2781924"/>
              <a:ext cx="2944199" cy="2944199"/>
            </a:xfrm>
            <a:prstGeom prst="rect">
              <a:avLst/>
            </a:prstGeom>
            <a:noFill/>
            <a:ln>
              <a:noFill/>
            </a:ln>
          </p:spPr>
        </p:pic>
      </p:grpSp>
      <p:grpSp>
        <p:nvGrpSpPr>
          <p:cNvPr id="77" name="Google Shape;77;g2b08e3170a6_0_19">
            <a:extLst>
              <a:ext uri="{C183D7F6-B498-43B3-948B-1728B52AA6E4}">
                <adec:decorative xmlns:adec="http://schemas.microsoft.com/office/drawing/2017/decorative" val="1"/>
              </a:ext>
            </a:extLst>
          </p:cNvPr>
          <p:cNvGrpSpPr/>
          <p:nvPr/>
        </p:nvGrpSpPr>
        <p:grpSpPr>
          <a:xfrm>
            <a:off x="12139749" y="5173499"/>
            <a:ext cx="12244244" cy="2678100"/>
            <a:chOff x="12140024" y="5726124"/>
            <a:chExt cx="12244244" cy="2678100"/>
          </a:xfrm>
        </p:grpSpPr>
        <p:sp>
          <p:nvSpPr>
            <p:cNvPr id="78" name="Google Shape;78;g2b08e3170a6_0_19"/>
            <p:cNvSpPr txBox="1"/>
            <p:nvPr/>
          </p:nvSpPr>
          <p:spPr>
            <a:xfrm>
              <a:off x="12503968" y="7429230"/>
              <a:ext cx="11880300" cy="738900"/>
            </a:xfrm>
            <a:prstGeom prst="rect">
              <a:avLst/>
            </a:prstGeom>
            <a:solidFill>
              <a:srgbClr val="FF3042"/>
            </a:solid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dirty="0">
                  <a:solidFill>
                    <a:schemeClr val="lt1"/>
                  </a:solidFill>
                  <a:latin typeface="Open Sans"/>
                  <a:ea typeface="Open Sans"/>
                  <a:cs typeface="Open Sans"/>
                  <a:sym typeface="Open Sans"/>
                </a:rPr>
                <a:t>TOO EASY TO LOSE</a:t>
              </a:r>
              <a:endParaRPr sz="3600" b="1" i="0" u="none" strike="noStrike" cap="none" dirty="0">
                <a:solidFill>
                  <a:schemeClr val="lt1"/>
                </a:solidFill>
                <a:latin typeface="Open Sans"/>
                <a:ea typeface="Open Sans"/>
                <a:cs typeface="Open Sans"/>
                <a:sym typeface="Open Sans"/>
              </a:endParaRPr>
            </a:p>
          </p:txBody>
        </p:sp>
        <p:pic>
          <p:nvPicPr>
            <p:cNvPr id="79" name="Google Shape;79;g2b08e3170a6_0_19"/>
            <p:cNvPicPr preferRelativeResize="0"/>
            <p:nvPr/>
          </p:nvPicPr>
          <p:blipFill rotWithShape="1">
            <a:blip r:embed="rId7">
              <a:alphaModFix/>
            </a:blip>
            <a:srcRect/>
            <a:stretch/>
          </p:blipFill>
          <p:spPr>
            <a:xfrm>
              <a:off x="12140024" y="5726124"/>
              <a:ext cx="2678100" cy="2678100"/>
            </a:xfrm>
            <a:prstGeom prst="rect">
              <a:avLst/>
            </a:prstGeom>
            <a:noFill/>
            <a:ln>
              <a:noFill/>
            </a:ln>
          </p:spPr>
        </p:pic>
      </p:grpSp>
      <p:pic>
        <p:nvPicPr>
          <p:cNvPr id="80" name="Google Shape;80;g2b08e3170a6_0_1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825750" y="11476625"/>
            <a:ext cx="9899848" cy="2097925"/>
          </a:xfrm>
          <a:prstGeom prst="rect">
            <a:avLst/>
          </a:prstGeom>
          <a:noFill/>
          <a:ln>
            <a:noFill/>
          </a:ln>
        </p:spPr>
      </p:pic>
      <p:sp>
        <p:nvSpPr>
          <p:cNvPr id="81" name="Google Shape;81;g2b08e3170a6_0_19"/>
          <p:cNvSpPr txBox="1">
            <a:spLocks noGrp="1"/>
          </p:cNvSpPr>
          <p:nvPr>
            <p:ph type="title" idx="4294967295"/>
          </p:nvPr>
        </p:nvSpPr>
        <p:spPr>
          <a:xfrm>
            <a:off x="12558250" y="1620275"/>
            <a:ext cx="8934900" cy="738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
                <a:srgbClr val="000000"/>
              </a:buClr>
              <a:buSzPts val="3600"/>
              <a:buFont typeface="Arial"/>
              <a:buNone/>
              <a:tabLst/>
              <a:defRPr/>
            </a:pPr>
            <a:r>
              <a:rPr kumimoji="0" lang="en-US" sz="3600" b="1" i="0" u="none" strike="noStrike" kern="0" cap="none" spc="0" normalizeH="0" baseline="0" noProof="0" dirty="0">
                <a:ln>
                  <a:noFill/>
                </a:ln>
                <a:solidFill>
                  <a:srgbClr val="000000"/>
                </a:solidFill>
                <a:effectLst/>
                <a:uLnTx/>
                <a:uFillTx/>
                <a:latin typeface="Open Sans"/>
                <a:ea typeface="Open Sans"/>
                <a:cs typeface="Open Sans"/>
                <a:sym typeface="Open Sans"/>
              </a:rPr>
              <a:t>Traditional 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0">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0">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Title 1">
            <a:extLst>
              <a:ext uri="{FF2B5EF4-FFF2-40B4-BE49-F238E27FC236}">
                <a16:creationId xmlns:a16="http://schemas.microsoft.com/office/drawing/2014/main" id="{D66BCAAD-2556-4105-D58D-849C61D61727}"/>
              </a:ext>
            </a:extLst>
          </p:cNvPr>
          <p:cNvSpPr>
            <a:spLocks noGrp="1"/>
          </p:cNvSpPr>
          <p:nvPr>
            <p:ph type="title" idx="4294967295"/>
          </p:nvPr>
        </p:nvSpPr>
        <p:spPr>
          <a:xfrm>
            <a:off x="1676400" y="-2651125"/>
            <a:ext cx="21031200" cy="2651125"/>
          </a:xfrm>
          <a:prstGeom prst="rect">
            <a:avLst/>
          </a:prstGeom>
        </p:spPr>
        <p:txBody>
          <a:bodyPr anchor="b"/>
          <a:lstStyle/>
          <a:p>
            <a:r>
              <a:rPr lang="en-IE" dirty="0"/>
              <a:t>What does the product include?</a:t>
            </a:r>
          </a:p>
        </p:txBody>
      </p:sp>
      <p:sp>
        <p:nvSpPr>
          <p:cNvPr id="90" name="Google Shape;90;g2b08e3170a6_0_43"/>
          <p:cNvSpPr txBox="1"/>
          <p:nvPr/>
        </p:nvSpPr>
        <p:spPr>
          <a:xfrm>
            <a:off x="660550" y="2206326"/>
            <a:ext cx="8934900" cy="311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000000"/>
                </a:solidFill>
                <a:latin typeface="Open Sans"/>
                <a:ea typeface="Open Sans"/>
                <a:cs typeface="Open Sans"/>
                <a:sym typeface="Open Sans"/>
              </a:rPr>
              <a:t>What’s in the box?</a:t>
            </a:r>
            <a:endParaRPr sz="26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600"/>
              <a:buFont typeface="Arial"/>
              <a:buNone/>
            </a:pPr>
            <a:endParaRPr sz="2600" b="1"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x1 Pair of dBud earplugs</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x3 Pairs of memory foam eartips (S,M,L)</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x5 Pairs of silicone eartips (XS,S,M,L,XL)</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Attachable leash</a:t>
            </a:r>
            <a:endParaRPr sz="2600" b="0" i="0" u="none" strike="noStrike" cap="none">
              <a:solidFill>
                <a:srgbClr val="000000"/>
              </a:solidFill>
              <a:latin typeface="Open Sans"/>
              <a:ea typeface="Open Sans"/>
              <a:cs typeface="Open Sans"/>
              <a:sym typeface="Open Sans"/>
            </a:endParaRPr>
          </a:p>
          <a:p>
            <a:pPr marL="457200" marR="0" lvl="0" indent="-3937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000000"/>
                </a:solidFill>
                <a:latin typeface="Open Sans"/>
                <a:ea typeface="Open Sans"/>
                <a:cs typeface="Open Sans"/>
                <a:sym typeface="Open Sans"/>
              </a:rPr>
              <a:t>Carrying case</a:t>
            </a:r>
            <a:endParaRPr sz="2600" b="0" i="0" u="none" strike="noStrike" cap="none">
              <a:solidFill>
                <a:srgbClr val="000000"/>
              </a:solidFill>
              <a:latin typeface="Open Sans"/>
              <a:ea typeface="Open Sans"/>
              <a:cs typeface="Open Sans"/>
              <a:sym typeface="Open Sans"/>
            </a:endParaRPr>
          </a:p>
        </p:txBody>
      </p:sp>
      <p:pic>
        <p:nvPicPr>
          <p:cNvPr id="86" name="Google Shape;86;g2b08e3170a6_0_43" descr="dBuds with a small carry case."/>
          <p:cNvPicPr preferRelativeResize="0"/>
          <p:nvPr/>
        </p:nvPicPr>
        <p:blipFill rotWithShape="1">
          <a:blip r:embed="rId3">
            <a:alphaModFix/>
          </a:blip>
          <a:srcRect l="16592" t="16021" r="24549"/>
          <a:stretch/>
        </p:blipFill>
        <p:spPr>
          <a:xfrm>
            <a:off x="460875" y="5475350"/>
            <a:ext cx="8222249" cy="8981500"/>
          </a:xfrm>
          <a:prstGeom prst="rect">
            <a:avLst/>
          </a:prstGeom>
          <a:noFill/>
          <a:ln>
            <a:noFill/>
          </a:ln>
        </p:spPr>
      </p:pic>
      <p:pic>
        <p:nvPicPr>
          <p:cNvPr id="87" name="Google Shape;87;g2b08e3170a6_0_4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3162900" y="330213"/>
            <a:ext cx="12482826" cy="12482826"/>
          </a:xfrm>
          <a:prstGeom prst="rect">
            <a:avLst/>
          </a:prstGeom>
          <a:noFill/>
          <a:ln>
            <a:noFill/>
          </a:ln>
        </p:spPr>
      </p:pic>
      <p:pic>
        <p:nvPicPr>
          <p:cNvPr id="88" name="Google Shape;88;g2b08e3170a6_0_43" descr="Different sized silicone or foam tips for the ear plugs."/>
          <p:cNvPicPr preferRelativeResize="0"/>
          <p:nvPr/>
        </p:nvPicPr>
        <p:blipFill rotWithShape="1">
          <a:blip r:embed="rId5">
            <a:alphaModFix/>
          </a:blip>
          <a:srcRect l="25518" r="22087"/>
          <a:stretch/>
        </p:blipFill>
        <p:spPr>
          <a:xfrm>
            <a:off x="7694604" y="6139899"/>
            <a:ext cx="5571575" cy="5990625"/>
          </a:xfrm>
          <a:prstGeom prst="rect">
            <a:avLst/>
          </a:prstGeom>
          <a:noFill/>
          <a:ln>
            <a:noFill/>
          </a:ln>
        </p:spPr>
      </p:pic>
      <p:pic>
        <p:nvPicPr>
          <p:cNvPr id="89" name="Google Shape;89;g2b08e3170a6_0_43">
            <a:extLst>
              <a:ext uri="{C183D7F6-B498-43B3-948B-1728B52AA6E4}">
                <adec:decorative xmlns:adec="http://schemas.microsoft.com/office/drawing/2017/decorative" val="1"/>
              </a:ext>
            </a:extLst>
          </p:cNvPr>
          <p:cNvPicPr preferRelativeResize="0"/>
          <p:nvPr/>
        </p:nvPicPr>
        <p:blipFill rotWithShape="1">
          <a:blip r:embed="rId6">
            <a:alphaModFix/>
          </a:blip>
          <a:srcRect l="16976" r="16657"/>
          <a:stretch/>
        </p:blipFill>
        <p:spPr>
          <a:xfrm>
            <a:off x="660548" y="425550"/>
            <a:ext cx="3056526" cy="1194725"/>
          </a:xfrm>
          <a:prstGeom prst="rect">
            <a:avLst/>
          </a:prstGeom>
          <a:noFill/>
          <a:ln>
            <a:noFill/>
          </a:ln>
        </p:spPr>
      </p:pic>
      <p:pic>
        <p:nvPicPr>
          <p:cNvPr id="91" name="Google Shape;91;g2b08e3170a6_0_43">
            <a:extLst>
              <a:ext uri="{C183D7F6-B498-43B3-948B-1728B52AA6E4}">
                <adec:decorative xmlns:adec="http://schemas.microsoft.com/office/drawing/2017/decorative" val="1"/>
              </a:ext>
            </a:extLst>
          </p:cNvPr>
          <p:cNvPicPr preferRelativeResize="0"/>
          <p:nvPr/>
        </p:nvPicPr>
        <p:blipFill rotWithShape="1">
          <a:blip r:embed="rId7">
            <a:alphaModFix/>
          </a:blip>
          <a:srcRect l="38847" t="11901" r="39087" b="17635"/>
          <a:stretch/>
        </p:blipFill>
        <p:spPr>
          <a:xfrm>
            <a:off x="13602929" y="1898850"/>
            <a:ext cx="2286001" cy="1058077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2b08e3170a6_0_1" descr="A photo of a woman with dBuds around her neck. Beside her we see dBuds in a pink shade and black."/>
          <p:cNvPicPr preferRelativeResize="0"/>
          <p:nvPr/>
        </p:nvPicPr>
        <p:blipFill rotWithShape="1">
          <a:blip r:embed="rId3">
            <a:alphaModFix/>
          </a:blip>
          <a:srcRect/>
          <a:stretch/>
        </p:blipFill>
        <p:spPr>
          <a:xfrm>
            <a:off x="0" y="42875"/>
            <a:ext cx="24384000" cy="13715974"/>
          </a:xfrm>
          <a:prstGeom prst="rect">
            <a:avLst/>
          </a:prstGeom>
          <a:noFill/>
          <a:ln>
            <a:noFill/>
          </a:ln>
        </p:spPr>
      </p:pic>
      <p:sp>
        <p:nvSpPr>
          <p:cNvPr id="2" name="Title 1">
            <a:extLst>
              <a:ext uri="{FF2B5EF4-FFF2-40B4-BE49-F238E27FC236}">
                <a16:creationId xmlns:a16="http://schemas.microsoft.com/office/drawing/2014/main" id="{1CDDC535-2CC7-947C-4078-1F7994B230F3}"/>
              </a:ext>
            </a:extLst>
          </p:cNvPr>
          <p:cNvSpPr>
            <a:spLocks noGrp="1"/>
          </p:cNvSpPr>
          <p:nvPr>
            <p:ph type="title" idx="4294967295"/>
          </p:nvPr>
        </p:nvSpPr>
        <p:spPr>
          <a:xfrm>
            <a:off x="1676400" y="-2651125"/>
            <a:ext cx="21031200" cy="2651125"/>
          </a:xfrm>
          <a:prstGeom prst="rect">
            <a:avLst/>
          </a:prstGeom>
        </p:spPr>
        <p:txBody>
          <a:bodyPr anchor="b"/>
          <a:lstStyle/>
          <a:p>
            <a:r>
              <a:rPr lang="en-IE" dirty="0"/>
              <a:t>Colour Ways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18236C5C5AA44EA07659CC33D883B7" ma:contentTypeVersion="14" ma:contentTypeDescription="Create a new document." ma:contentTypeScope="" ma:versionID="206f9f41976e7bdbe090e98417f74dfd">
  <xsd:schema xmlns:xsd="http://www.w3.org/2001/XMLSchema" xmlns:xs="http://www.w3.org/2001/XMLSchema" xmlns:p="http://schemas.microsoft.com/office/2006/metadata/properties" xmlns:ns2="1316e479-0dd5-4804-90b2-b021d65978fe" xmlns:ns3="4ce5584e-5f0e-4fd3-a3b6-c328330b3f2d" targetNamespace="http://schemas.microsoft.com/office/2006/metadata/properties" ma:root="true" ma:fieldsID="719117e93edd2620bf8247540d9572a1" ns2:_="" ns3:_="">
    <xsd:import namespace="1316e479-0dd5-4804-90b2-b021d65978fe"/>
    <xsd:import namespace="4ce5584e-5f0e-4fd3-a3b6-c328330b3f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6e479-0dd5-4804-90b2-b021d6597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e5584e-5f0e-4fd3-a3b6-c328330b3f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7cb71a9-d6a4-4de9-8779-cae39dc6d9da}" ma:internalName="TaxCatchAll" ma:showField="CatchAllData" ma:web="4ce5584e-5f0e-4fd3-a3b6-c328330b3f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F094DA-D25C-465F-B7F7-99DD7090845B}">
  <ds:schemaRefs>
    <ds:schemaRef ds:uri="http://schemas.microsoft.com/sharepoint/v3/contenttype/forms"/>
  </ds:schemaRefs>
</ds:datastoreItem>
</file>

<file path=customXml/itemProps2.xml><?xml version="1.0" encoding="utf-8"?>
<ds:datastoreItem xmlns:ds="http://schemas.openxmlformats.org/officeDocument/2006/customXml" ds:itemID="{63FDB224-2BE9-4DE2-A8CA-8E4781C04D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6e479-0dd5-4804-90b2-b021d65978fe"/>
    <ds:schemaRef ds:uri="4ce5584e-5f0e-4fd3-a3b6-c328330b3f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1322</Words>
  <Application>Microsoft Office PowerPoint</Application>
  <PresentationFormat>Custom</PresentationFormat>
  <Paragraphs>128</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Open Sans</vt:lpstr>
      <vt:lpstr>Open Sans SemiBold</vt:lpstr>
      <vt:lpstr>Arial</vt:lpstr>
      <vt:lpstr>Open Sans Light</vt:lpstr>
      <vt:lpstr>Office Theme</vt:lpstr>
      <vt:lpstr>Volume Adjustable Earplugs</vt:lpstr>
      <vt:lpstr>Introduction</vt:lpstr>
      <vt:lpstr>Volume Adjustable Earplugs</vt:lpstr>
      <vt:lpstr>Product Features</vt:lpstr>
      <vt:lpstr>Sensory overload</vt:lpstr>
      <vt:lpstr>Noise Sensitivity</vt:lpstr>
      <vt:lpstr>Traditional Solutions:</vt:lpstr>
      <vt:lpstr>What does the product include?</vt:lpstr>
      <vt:lpstr>Colour Ways</vt:lpstr>
      <vt:lpstr>PowerPoint Presentation</vt:lpstr>
      <vt:lpstr>PowerPoint Presentation</vt:lpstr>
      <vt:lpstr>Acoustics</vt:lpstr>
      <vt:lpstr>PowerPoint Presentation</vt:lpstr>
      <vt:lpstr>PowerPoint Presentation</vt:lpstr>
      <vt:lpstr>Case Studies</vt:lpstr>
      <vt:lpstr>Example Funding Body Query</vt:lpstr>
      <vt:lpstr>How to do I purchase a pair of dBud’s?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Volume Adjustable Earplugs</dc:title>
  <cp:lastModifiedBy>Jessica Dunne</cp:lastModifiedBy>
  <cp:revision>1</cp:revision>
  <dcterms:modified xsi:type="dcterms:W3CDTF">2024-05-16T10:39:18Z</dcterms:modified>
</cp:coreProperties>
</file>