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0" r:id="rId5"/>
    <p:sldId id="566" r:id="rId6"/>
    <p:sldId id="565" r:id="rId7"/>
    <p:sldId id="567" r:id="rId8"/>
    <p:sldId id="569" r:id="rId9"/>
    <p:sldId id="570" r:id="rId10"/>
    <p:sldId id="572" r:id="rId11"/>
    <p:sldId id="573" r:id="rId12"/>
    <p:sldId id="574" r:id="rId13"/>
    <p:sldId id="5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FBD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D380F-E1CF-2751-8E6E-E1B9FB6CE45D}" v="1" dt="2024-05-16T14:36:39.241"/>
    <p1510:client id="{4BD245F8-18F7-8680-5FBB-C3F7F09387D7}" v="130" dt="2024-05-16T14:35:28.392"/>
    <p1510:client id="{9ED592A2-109E-4950-AD8E-C2ED35D39533}" v="96" dt="2024-05-16T14:09:13.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snapToGrid="0">
      <p:cViewPr>
        <p:scale>
          <a:sx n="50" d="100"/>
          <a:sy n="50" d="100"/>
        </p:scale>
        <p:origin x="40" y="2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EFD12-A551-4F9F-845F-C7226CC563AD}" type="datetimeFigureOut">
              <a:rPr lang="en-IE" smtClean="0"/>
              <a:t>16/05/2024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C963A-4F6D-4B32-8B35-EE9964828C7A}" type="slidenum">
              <a:rPr lang="en-IE" smtClean="0"/>
              <a:t>‹#›</a:t>
            </a:fld>
            <a:endParaRPr lang="en-IE"/>
          </a:p>
        </p:txBody>
      </p:sp>
    </p:spTree>
    <p:extLst>
      <p:ext uri="{BB962C8B-B14F-4D97-AF65-F5344CB8AC3E}">
        <p14:creationId xmlns:p14="http://schemas.microsoft.com/office/powerpoint/2010/main" val="344147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8BB6-DA7A-1158-74AA-5AB77B68B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5F209-8B2C-352A-70C7-2A3D50E9C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0FC1-05F9-4DD2-8861-3C286FE7B996}"/>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55E87823-6B21-F6B2-F231-C1D99B2CE468}"/>
              </a:ext>
            </a:extLst>
          </p:cNvPr>
          <p:cNvSpPr>
            <a:spLocks noGrp="1"/>
          </p:cNvSpPr>
          <p:nvPr>
            <p:ph type="sldNum" sz="quarter" idx="5"/>
          </p:nvPr>
        </p:nvSpPr>
        <p:spPr/>
        <p:txBody>
          <a:bodyPr/>
          <a:lstStyle/>
          <a:p>
            <a:fld id="{79701A13-0805-4C59-80DA-D87CECEC7B70}" type="slidenum">
              <a:rPr lang="en-IE" smtClean="0"/>
              <a:t>2</a:t>
            </a:fld>
            <a:endParaRPr lang="en-IE"/>
          </a:p>
        </p:txBody>
      </p:sp>
    </p:spTree>
    <p:extLst>
      <p:ext uri="{BB962C8B-B14F-4D97-AF65-F5344CB8AC3E}">
        <p14:creationId xmlns:p14="http://schemas.microsoft.com/office/powerpoint/2010/main" val="319944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p:cNvSpPr>
            <a:spLocks noGrp="1"/>
          </p:cNvSpPr>
          <p:nvPr>
            <p:ph type="sldNum" sz="quarter" idx="5"/>
          </p:nvPr>
        </p:nvSpPr>
        <p:spPr/>
        <p:txBody>
          <a:bodyPr/>
          <a:lstStyle/>
          <a:p>
            <a:fld id="{79701A13-0805-4C59-80DA-D87CECEC7B70}" type="slidenum">
              <a:rPr lang="en-IE" smtClean="0"/>
              <a:t>3</a:t>
            </a:fld>
            <a:endParaRPr lang="en-IE"/>
          </a:p>
        </p:txBody>
      </p:sp>
    </p:spTree>
    <p:extLst>
      <p:ext uri="{BB962C8B-B14F-4D97-AF65-F5344CB8AC3E}">
        <p14:creationId xmlns:p14="http://schemas.microsoft.com/office/powerpoint/2010/main" val="140634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52C2-EC6F-2016-9CB7-407B89F37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AED29-5D20-FF82-F12F-E854BB5CF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2BBE3-8C91-CF4A-9C0C-6EE0958A2B5D}"/>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E4A20011-AAE2-6504-AD5C-053F3BA07108}"/>
              </a:ext>
            </a:extLst>
          </p:cNvPr>
          <p:cNvSpPr>
            <a:spLocks noGrp="1"/>
          </p:cNvSpPr>
          <p:nvPr>
            <p:ph type="sldNum" sz="quarter" idx="5"/>
          </p:nvPr>
        </p:nvSpPr>
        <p:spPr/>
        <p:txBody>
          <a:bodyPr/>
          <a:lstStyle/>
          <a:p>
            <a:fld id="{79701A13-0805-4C59-80DA-D87CECEC7B70}" type="slidenum">
              <a:rPr lang="en-IE" smtClean="0"/>
              <a:t>4</a:t>
            </a:fld>
            <a:endParaRPr lang="en-IE"/>
          </a:p>
        </p:txBody>
      </p:sp>
    </p:spTree>
    <p:extLst>
      <p:ext uri="{BB962C8B-B14F-4D97-AF65-F5344CB8AC3E}">
        <p14:creationId xmlns:p14="http://schemas.microsoft.com/office/powerpoint/2010/main" val="240893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83721-C651-3BB4-50D6-18A05E61C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AC122-2F2B-B202-7BD0-201AEC56B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DF52A-7F5D-54B6-A8EC-FBC691739076}"/>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0A76C10F-C3B9-E025-33E7-D4815D92643C}"/>
              </a:ext>
            </a:extLst>
          </p:cNvPr>
          <p:cNvSpPr>
            <a:spLocks noGrp="1"/>
          </p:cNvSpPr>
          <p:nvPr>
            <p:ph type="sldNum" sz="quarter" idx="5"/>
          </p:nvPr>
        </p:nvSpPr>
        <p:spPr/>
        <p:txBody>
          <a:bodyPr/>
          <a:lstStyle/>
          <a:p>
            <a:fld id="{79701A13-0805-4C59-80DA-D87CECEC7B70}" type="slidenum">
              <a:rPr lang="en-IE" smtClean="0"/>
              <a:t>5</a:t>
            </a:fld>
            <a:endParaRPr lang="en-IE"/>
          </a:p>
        </p:txBody>
      </p:sp>
    </p:spTree>
    <p:extLst>
      <p:ext uri="{BB962C8B-B14F-4D97-AF65-F5344CB8AC3E}">
        <p14:creationId xmlns:p14="http://schemas.microsoft.com/office/powerpoint/2010/main" val="88072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EFC9-0DB0-5703-5988-EE1E19590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A70B6-0ED8-699C-2339-97D7E79B1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0F0BF-DA4B-D8D2-F479-7CD0FF7ED717}"/>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F5F73F77-9B3F-FDF2-AFC7-9BD55BD61E12}"/>
              </a:ext>
            </a:extLst>
          </p:cNvPr>
          <p:cNvSpPr>
            <a:spLocks noGrp="1"/>
          </p:cNvSpPr>
          <p:nvPr>
            <p:ph type="sldNum" sz="quarter" idx="5"/>
          </p:nvPr>
        </p:nvSpPr>
        <p:spPr/>
        <p:txBody>
          <a:bodyPr/>
          <a:lstStyle/>
          <a:p>
            <a:fld id="{79701A13-0805-4C59-80DA-D87CECEC7B70}" type="slidenum">
              <a:rPr lang="en-IE" smtClean="0"/>
              <a:t>6</a:t>
            </a:fld>
            <a:endParaRPr lang="en-IE"/>
          </a:p>
        </p:txBody>
      </p:sp>
    </p:spTree>
    <p:extLst>
      <p:ext uri="{BB962C8B-B14F-4D97-AF65-F5344CB8AC3E}">
        <p14:creationId xmlns:p14="http://schemas.microsoft.com/office/powerpoint/2010/main" val="303410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E0F52-E9A8-A5B2-C91D-FEA478FA9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764FF-3FDF-8F14-A0F7-10DF26B01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C7CD7-1000-6DDE-2B5B-31BA75E9E6B4}"/>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29E3D11C-B2E5-64E0-735E-3A8D36B908F5}"/>
              </a:ext>
            </a:extLst>
          </p:cNvPr>
          <p:cNvSpPr>
            <a:spLocks noGrp="1"/>
          </p:cNvSpPr>
          <p:nvPr>
            <p:ph type="sldNum" sz="quarter" idx="5"/>
          </p:nvPr>
        </p:nvSpPr>
        <p:spPr/>
        <p:txBody>
          <a:bodyPr/>
          <a:lstStyle/>
          <a:p>
            <a:fld id="{79701A13-0805-4C59-80DA-D87CECEC7B70}" type="slidenum">
              <a:rPr lang="en-IE" smtClean="0"/>
              <a:t>7</a:t>
            </a:fld>
            <a:endParaRPr lang="en-IE"/>
          </a:p>
        </p:txBody>
      </p:sp>
    </p:spTree>
    <p:extLst>
      <p:ext uri="{BB962C8B-B14F-4D97-AF65-F5344CB8AC3E}">
        <p14:creationId xmlns:p14="http://schemas.microsoft.com/office/powerpoint/2010/main" val="298903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6968-D326-81D2-0727-AE575A924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F25DB-699D-AB3F-B42A-C920AB642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B7D10-C1EB-C227-FA18-E2EBCB600AA2}"/>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3B7BF4E9-93C5-8183-84BE-F9987C1C9A10}"/>
              </a:ext>
            </a:extLst>
          </p:cNvPr>
          <p:cNvSpPr>
            <a:spLocks noGrp="1"/>
          </p:cNvSpPr>
          <p:nvPr>
            <p:ph type="sldNum" sz="quarter" idx="5"/>
          </p:nvPr>
        </p:nvSpPr>
        <p:spPr/>
        <p:txBody>
          <a:bodyPr/>
          <a:lstStyle/>
          <a:p>
            <a:fld id="{79701A13-0805-4C59-80DA-D87CECEC7B70}" type="slidenum">
              <a:rPr lang="en-IE" smtClean="0"/>
              <a:t>8</a:t>
            </a:fld>
            <a:endParaRPr lang="en-IE"/>
          </a:p>
        </p:txBody>
      </p:sp>
    </p:spTree>
    <p:extLst>
      <p:ext uri="{BB962C8B-B14F-4D97-AF65-F5344CB8AC3E}">
        <p14:creationId xmlns:p14="http://schemas.microsoft.com/office/powerpoint/2010/main" val="397357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7ADE-74EC-EA60-A9E6-44BCF3ACA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571E9-CBA7-E490-5A47-50D96718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AA3BF-8EF4-67D8-541F-7F8085D4F3E0}"/>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09441EF8-30CE-A649-FF04-46F59CB89764}"/>
              </a:ext>
            </a:extLst>
          </p:cNvPr>
          <p:cNvSpPr>
            <a:spLocks noGrp="1"/>
          </p:cNvSpPr>
          <p:nvPr>
            <p:ph type="sldNum" sz="quarter" idx="5"/>
          </p:nvPr>
        </p:nvSpPr>
        <p:spPr/>
        <p:txBody>
          <a:bodyPr/>
          <a:lstStyle/>
          <a:p>
            <a:fld id="{79701A13-0805-4C59-80DA-D87CECEC7B70}" type="slidenum">
              <a:rPr lang="en-IE" smtClean="0"/>
              <a:t>9</a:t>
            </a:fld>
            <a:endParaRPr lang="en-IE"/>
          </a:p>
        </p:txBody>
      </p:sp>
    </p:spTree>
    <p:extLst>
      <p:ext uri="{BB962C8B-B14F-4D97-AF65-F5344CB8AC3E}">
        <p14:creationId xmlns:p14="http://schemas.microsoft.com/office/powerpoint/2010/main" val="207377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E83C-B4E1-43D0-8757-32FEE6BDA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6E3C6-0069-0D6C-CE33-E95614838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E7072-BA75-896D-EE45-1F7966011F3A}"/>
              </a:ext>
            </a:extLst>
          </p:cNvPr>
          <p:cNvSpPr>
            <a:spLocks noGrp="1"/>
          </p:cNvSpPr>
          <p:nvPr>
            <p:ph type="body" idx="1"/>
          </p:nvPr>
        </p:nvSpPr>
        <p:spPr/>
        <p:txBody>
          <a:bodyPr/>
          <a:lstStyle/>
          <a:p>
            <a:pPr>
              <a:defRPr/>
            </a:pPr>
            <a:r>
              <a:rPr lang="en-IE" sz="1600" b="1" i="0">
                <a:solidFill>
                  <a:srgbClr val="201F1E"/>
                </a:solidFill>
                <a:effectLst/>
                <a:latin typeface="Century Gothic"/>
              </a:rPr>
              <a:t>Using Technology started for us in our Self advocacy meetings with the Liffey Voices in 2014. Assistive and Accessible technology is important for us. It helps us to be able to access information and to create our own information for others to understand our challenges and give us a voice to self advocate.</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i="0">
                <a:solidFill>
                  <a:srgbClr val="201F1E"/>
                </a:solidFill>
                <a:effectLst/>
                <a:latin typeface="Century Gothic"/>
              </a:rPr>
              <a:t>We started using Little Story Creator and then moved to the Book Creator and then onto Adobe Spark. </a:t>
            </a:r>
            <a:br>
              <a:rPr lang="en-IE" sz="1600" i="0">
                <a:effectLst/>
                <a:latin typeface="Century Gothic" panose="020B0502020202020204" pitchFamily="34" charset="0"/>
              </a:rPr>
            </a:br>
            <a:r>
              <a:rPr lang="en-IE" sz="1600" b="1" i="0">
                <a:solidFill>
                  <a:srgbClr val="201F1E"/>
                </a:solidFill>
                <a:effectLst/>
                <a:latin typeface="Century Gothic"/>
              </a:rPr>
              <a:t>This changed everything we no longer had to ask Sarah or other staff to type our minutes or write our emails.</a:t>
            </a:r>
            <a:r>
              <a:rPr lang="en-IE" sz="1600" b="1">
                <a:solidFill>
                  <a:srgbClr val="201F1E"/>
                </a:solidFill>
                <a:latin typeface="Century Gothic"/>
              </a:rPr>
              <a:t> </a:t>
            </a:r>
            <a:endParaRPr lang="en-IE" sz="1600" b="1" i="0">
              <a:solidFill>
                <a:srgbClr val="201F1E"/>
              </a:solidFill>
              <a:effectLst/>
              <a:latin typeface="Century Gothic" panose="020B0502020202020204" pitchFamily="34" charset="0"/>
            </a:endParaRPr>
          </a:p>
          <a:p>
            <a:pPr>
              <a:defRPr/>
            </a:pPr>
            <a:r>
              <a:rPr lang="en-IE" sz="1600" b="1" i="0">
                <a:solidFill>
                  <a:srgbClr val="201F1E"/>
                </a:solidFill>
                <a:effectLst/>
                <a:latin typeface="Century Gothic"/>
              </a:rPr>
              <a:t>We ended up teaching the staff and others</a:t>
            </a:r>
            <a:r>
              <a:rPr lang="en-IE" sz="1600" b="1">
                <a:solidFill>
                  <a:srgbClr val="201F1E"/>
                </a:solidFill>
                <a:latin typeface="Century Gothic"/>
              </a:rPr>
              <a:t>, </a:t>
            </a:r>
            <a:r>
              <a:rPr lang="en-IE" sz="1600" b="1" i="0">
                <a:solidFill>
                  <a:srgbClr val="201F1E"/>
                </a:solidFill>
                <a:effectLst/>
                <a:latin typeface="Century Gothic"/>
              </a:rPr>
              <a:t>showing them what Text to speech was and Speech to text.</a:t>
            </a:r>
            <a:r>
              <a:rPr lang="en-IE" sz="1600" b="1">
                <a:solidFill>
                  <a:srgbClr val="201F1E"/>
                </a:solidFill>
                <a:latin typeface="Century Gothic"/>
              </a:rPr>
              <a:t> </a:t>
            </a:r>
            <a:endParaRPr lang="en-IE" sz="1600">
              <a:latin typeface="Century Gothic" panose="020B0502020202020204" pitchFamily="34" charset="0"/>
            </a:endParaRPr>
          </a:p>
          <a:p>
            <a:endParaRPr lang="en-IE"/>
          </a:p>
        </p:txBody>
      </p:sp>
      <p:sp>
        <p:nvSpPr>
          <p:cNvPr id="4" name="Slide Number Placeholder 3">
            <a:extLst>
              <a:ext uri="{FF2B5EF4-FFF2-40B4-BE49-F238E27FC236}">
                <a16:creationId xmlns:a16="http://schemas.microsoft.com/office/drawing/2014/main" id="{EE0B110C-488C-1EE4-BF82-AE547FBD2A59}"/>
              </a:ext>
            </a:extLst>
          </p:cNvPr>
          <p:cNvSpPr>
            <a:spLocks noGrp="1"/>
          </p:cNvSpPr>
          <p:nvPr>
            <p:ph type="sldNum" sz="quarter" idx="5"/>
          </p:nvPr>
        </p:nvSpPr>
        <p:spPr/>
        <p:txBody>
          <a:bodyPr/>
          <a:lstStyle/>
          <a:p>
            <a:fld id="{79701A13-0805-4C59-80DA-D87CECEC7B70}" type="slidenum">
              <a:rPr lang="en-IE" smtClean="0"/>
              <a:t>10</a:t>
            </a:fld>
            <a:endParaRPr lang="en-IE"/>
          </a:p>
        </p:txBody>
      </p:sp>
    </p:spTree>
    <p:extLst>
      <p:ext uri="{BB962C8B-B14F-4D97-AF65-F5344CB8AC3E}">
        <p14:creationId xmlns:p14="http://schemas.microsoft.com/office/powerpoint/2010/main" val="299486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A047-5FD4-A9AB-B911-EF10B55BBF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B85877-68C3-67CB-4683-9D6EA3B06CD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D7C9476-49E8-473F-A198-14B4F2ACB90E}"/>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5" name="Footer Placeholder 4">
            <a:extLst>
              <a:ext uri="{FF2B5EF4-FFF2-40B4-BE49-F238E27FC236}">
                <a16:creationId xmlns:a16="http://schemas.microsoft.com/office/drawing/2014/main" id="{742E1536-ADA5-2F5C-8846-893C903533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9F4526-01EE-C8C4-2A69-A4C1761E441A}"/>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12025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4200-20FC-52A2-0A91-AC3EAB84B77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3703C2-DC42-82CC-4216-92EC90B14CF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E8EBE6-8717-5172-88FC-96F274DFC92C}"/>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5" name="Footer Placeholder 4">
            <a:extLst>
              <a:ext uri="{FF2B5EF4-FFF2-40B4-BE49-F238E27FC236}">
                <a16:creationId xmlns:a16="http://schemas.microsoft.com/office/drawing/2014/main" id="{3E241897-1418-2539-E40B-AAAA735A19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27740-C274-DF0F-6C39-1421B14B0FA1}"/>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310870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A58266-783B-6EB4-5D64-CCA8AEBB2DC9}"/>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AFCAE0-5FEA-B20C-6919-8341D676FB3A}"/>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1018FB-9547-1A6F-4A32-B197CA634D09}"/>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5" name="Footer Placeholder 4">
            <a:extLst>
              <a:ext uri="{FF2B5EF4-FFF2-40B4-BE49-F238E27FC236}">
                <a16:creationId xmlns:a16="http://schemas.microsoft.com/office/drawing/2014/main" id="{870FC9ED-8344-858D-6E5D-64C339A582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404628-6661-D317-4A60-0591BD374781}"/>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229136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76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44B377-5B06-5744-C1E5-99F8806D6635}"/>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5" name="Footer Placeholder 4">
            <a:extLst>
              <a:ext uri="{FF2B5EF4-FFF2-40B4-BE49-F238E27FC236}">
                <a16:creationId xmlns:a16="http://schemas.microsoft.com/office/drawing/2014/main" id="{F558916A-B7D3-7B1C-AE7D-DA03F58A9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372BF3-C1F3-7CA5-1BC0-8CA8C3697C0C}"/>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38266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B8C9-C367-D333-5837-B0A479F1D11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8C0DABE-3C8B-8A5E-606F-FD03B57A5B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5DD93A-2C53-371D-B0CA-217CD74498A4}"/>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5" name="Footer Placeholder 4">
            <a:extLst>
              <a:ext uri="{FF2B5EF4-FFF2-40B4-BE49-F238E27FC236}">
                <a16:creationId xmlns:a16="http://schemas.microsoft.com/office/drawing/2014/main" id="{89CFF789-6459-5369-7F02-4C757D55F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3998F6-E02C-57C2-4D9E-C94FD345163E}"/>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8715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21F2-6386-2D99-139C-6ABA0237F30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22F8BB-593D-3C33-5E2E-F20D17AB67D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6DEF-2DF9-DD34-3A0B-34DF406C87E7}"/>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0FE4DE-6B8E-9F54-29A7-B68395145034}"/>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6" name="Footer Placeholder 5">
            <a:extLst>
              <a:ext uri="{FF2B5EF4-FFF2-40B4-BE49-F238E27FC236}">
                <a16:creationId xmlns:a16="http://schemas.microsoft.com/office/drawing/2014/main" id="{2B937061-42C6-080D-4BBB-BE64E453A0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EB127A-2652-75B1-7433-C81DDC5D53D8}"/>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46250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4D2B-0964-2296-CDE8-38B66DDC5BD2}"/>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8E4A23-B251-2292-4014-85BB279C35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99DBD-E9D5-D16A-02B3-7CBB91AF5EEB}"/>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9CEF24-7E09-65DF-3020-EC074CCA52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15D36E-3A12-5882-1C4E-F3266F9C6C99}"/>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5B2476-84BD-4ECF-0B4B-71D2203D429B}"/>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8" name="Footer Placeholder 7">
            <a:extLst>
              <a:ext uri="{FF2B5EF4-FFF2-40B4-BE49-F238E27FC236}">
                <a16:creationId xmlns:a16="http://schemas.microsoft.com/office/drawing/2014/main" id="{626BFF9C-4156-8A7D-1D88-618455970C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5BA92E8-144A-8C23-7C11-562ADE5D82DB}"/>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372973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0647-173C-3049-BB29-A940ADD2EF4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1A47F1-98BF-F23D-0BE1-8ED3388B9E8F}"/>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4" name="Footer Placeholder 3">
            <a:extLst>
              <a:ext uri="{FF2B5EF4-FFF2-40B4-BE49-F238E27FC236}">
                <a16:creationId xmlns:a16="http://schemas.microsoft.com/office/drawing/2014/main" id="{84EC5636-9B46-89BB-83BE-175198A888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F4AB80-1B75-BD69-DDAF-D27E8A41BB55}"/>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139490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39C19-5785-2CFE-B9B1-737162B8667F}"/>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3" name="Footer Placeholder 2">
            <a:extLst>
              <a:ext uri="{FF2B5EF4-FFF2-40B4-BE49-F238E27FC236}">
                <a16:creationId xmlns:a16="http://schemas.microsoft.com/office/drawing/2014/main" id="{2564AFE7-C63D-8CE9-277C-0129A45872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7C817A-AD9B-EF73-8E58-8B0E4D70B936}"/>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66371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1A1F-7C50-2F82-1050-ABE8F6BB75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3E049F7-7B00-0142-E28F-3BA3FEE7BD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E93492-D630-FA90-DB9E-30EBA9D9B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B247A5-E296-203F-F1E9-E9D70720D26A}"/>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6" name="Footer Placeholder 5">
            <a:extLst>
              <a:ext uri="{FF2B5EF4-FFF2-40B4-BE49-F238E27FC236}">
                <a16:creationId xmlns:a16="http://schemas.microsoft.com/office/drawing/2014/main" id="{D4FB2B8C-F33C-494D-EDC3-66808D6F65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C82290-7307-EEC0-3E23-E9D4CFA938C0}"/>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264649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9701-7D30-BF85-1C81-A8FD8C43B90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48D357-510F-EBD0-57A0-DE2CD0861DE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B13E2E-0438-DACC-CE1C-82A57D8EDF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79636A-B22A-D581-CFB2-5DA11AFADF5E}"/>
              </a:ext>
            </a:extLst>
          </p:cNvPr>
          <p:cNvSpPr>
            <a:spLocks noGrp="1"/>
          </p:cNvSpPr>
          <p:nvPr>
            <p:ph type="dt" sz="half" idx="10"/>
          </p:nvPr>
        </p:nvSpPr>
        <p:spPr>
          <a:xfrm>
            <a:off x="838200" y="6356350"/>
            <a:ext cx="2743200" cy="365125"/>
          </a:xfrm>
          <a:prstGeom prst="rect">
            <a:avLst/>
          </a:prstGeom>
        </p:spPr>
        <p:txBody>
          <a:bodyPr/>
          <a:lstStyle/>
          <a:p>
            <a:fld id="{62C6A5CE-B47E-3741-AA56-C0449AE7BE14}" type="datetimeFigureOut">
              <a:rPr lang="en-US" smtClean="0"/>
              <a:t>5/16/2024</a:t>
            </a:fld>
            <a:endParaRPr lang="en-US"/>
          </a:p>
        </p:txBody>
      </p:sp>
      <p:sp>
        <p:nvSpPr>
          <p:cNvPr id="6" name="Footer Placeholder 5">
            <a:extLst>
              <a:ext uri="{FF2B5EF4-FFF2-40B4-BE49-F238E27FC236}">
                <a16:creationId xmlns:a16="http://schemas.microsoft.com/office/drawing/2014/main" id="{7EB39397-6152-1486-FA1C-8C1E68D2CF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977F04-D993-D45A-C6C6-338328FFDEA8}"/>
              </a:ext>
            </a:extLst>
          </p:cNvPr>
          <p:cNvSpPr>
            <a:spLocks noGrp="1"/>
          </p:cNvSpPr>
          <p:nvPr>
            <p:ph type="sldNum" sz="quarter" idx="12"/>
          </p:nvPr>
        </p:nvSpPr>
        <p:spPr>
          <a:xfrm>
            <a:off x="8610600" y="6356350"/>
            <a:ext cx="2743200" cy="365125"/>
          </a:xfrm>
          <a:prstGeom prst="rect">
            <a:avLst/>
          </a:prstGeom>
        </p:spPr>
        <p:txBody>
          <a:bodyPr/>
          <a:lstStyle/>
          <a:p>
            <a:fld id="{02AF0D0F-BE92-C945-A787-6F43B1E53ABA}" type="slidenum">
              <a:rPr lang="en-US" smtClean="0"/>
              <a:t>‹#›</a:t>
            </a:fld>
            <a:endParaRPr lang="en-US"/>
          </a:p>
        </p:txBody>
      </p:sp>
    </p:spTree>
    <p:extLst>
      <p:ext uri="{BB962C8B-B14F-4D97-AF65-F5344CB8AC3E}">
        <p14:creationId xmlns:p14="http://schemas.microsoft.com/office/powerpoint/2010/main" val="20561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47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10EE52B-5678-DA9D-8592-C397946BE8CE}"/>
              </a:ext>
            </a:extLst>
          </p:cNvPr>
          <p:cNvSpPr>
            <a:spLocks noGrp="1"/>
          </p:cNvSpPr>
          <p:nvPr>
            <p:ph type="title" idx="4294967295"/>
          </p:nvPr>
        </p:nvSpPr>
        <p:spPr>
          <a:xfrm>
            <a:off x="49513" y="2447068"/>
            <a:ext cx="5334930" cy="1475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6000" b="1" i="0" u="none" strike="noStrike" kern="1200" cap="none" spc="0" normalizeH="0" baseline="0" noProof="0" dirty="0">
                <a:ln>
                  <a:noFill/>
                </a:ln>
                <a:solidFill>
                  <a:schemeClr val="tx1"/>
                </a:solidFill>
                <a:effectLst/>
                <a:uLnTx/>
                <a:uFillTx/>
                <a:latin typeface="Century Gothic"/>
                <a:ea typeface="+mj-ea"/>
                <a:cs typeface="Calibri Light"/>
              </a:rPr>
              <a:t>SAID PROJECT</a:t>
            </a:r>
          </a:p>
        </p:txBody>
      </p:sp>
      <p:sp>
        <p:nvSpPr>
          <p:cNvPr id="5" name="Sottotitolo 2">
            <a:extLst>
              <a:ext uri="{FF2B5EF4-FFF2-40B4-BE49-F238E27FC236}">
                <a16:creationId xmlns:a16="http://schemas.microsoft.com/office/drawing/2014/main" id="{55A620AC-3AF1-787D-6DEF-8889945EB836}"/>
              </a:ext>
            </a:extLst>
          </p:cNvPr>
          <p:cNvSpPr>
            <a:spLocks noGrp="1"/>
          </p:cNvSpPr>
          <p:nvPr/>
        </p:nvSpPr>
        <p:spPr>
          <a:xfrm>
            <a:off x="0" y="4405984"/>
            <a:ext cx="5836722" cy="126448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a:latin typeface="Century Gothic"/>
              </a:rPr>
              <a:t>Presenter:  Patrick Fitzgerald</a:t>
            </a:r>
          </a:p>
          <a:p>
            <a:pPr algn="l"/>
            <a:br>
              <a:rPr lang="it-IT">
                <a:latin typeface="Century Gothic"/>
              </a:rPr>
            </a:br>
            <a:r>
              <a:rPr lang="it-IT">
                <a:latin typeface="Century Gothic"/>
              </a:rPr>
              <a:t>                   Sarah Gavra Boland</a:t>
            </a:r>
          </a:p>
        </p:txBody>
      </p:sp>
      <p:pic>
        <p:nvPicPr>
          <p:cNvPr id="17" name="Picture Placeholder 6" descr="A person holding a tablet">
            <a:extLst>
              <a:ext uri="{FF2B5EF4-FFF2-40B4-BE49-F238E27FC236}">
                <a16:creationId xmlns:a16="http://schemas.microsoft.com/office/drawing/2014/main" id="{53369413-E714-C961-4EF9-D2BE1D6C9438}"/>
              </a:ext>
            </a:extLst>
          </p:cNvPr>
          <p:cNvPicPr>
            <a:picLocks noChangeAspect="1"/>
          </p:cNvPicPr>
          <p:nvPr/>
        </p:nvPicPr>
        <p:blipFill>
          <a:blip r:embed="rId2">
            <a:extLst>
              <a:ext uri="{28A0092B-C50C-407E-A947-70E740481C1C}">
                <a14:useLocalDpi xmlns:a14="http://schemas.microsoft.com/office/drawing/2010/main" val="0"/>
              </a:ext>
            </a:extLst>
          </a:blip>
          <a:srcRect l="2164" r="2164"/>
          <a:stretch>
            <a:fillRect/>
          </a:stretch>
        </p:blipFill>
        <p:spPr>
          <a:xfrm>
            <a:off x="7047621" y="231868"/>
            <a:ext cx="4950322" cy="5905500"/>
          </a:xfrm>
          <a:custGeom>
            <a:avLst/>
            <a:gdLst>
              <a:gd name="connsiteX0" fmla="*/ 0 w 9900000"/>
              <a:gd name="connsiteY0" fmla="*/ 1650000 h 11664000"/>
              <a:gd name="connsiteX1" fmla="*/ 1650000 w 9900000"/>
              <a:gd name="connsiteY1" fmla="*/ 0 h 11664000"/>
              <a:gd name="connsiteX2" fmla="*/ 8250000 w 9900000"/>
              <a:gd name="connsiteY2" fmla="*/ 0 h 11664000"/>
              <a:gd name="connsiteX3" fmla="*/ 9900000 w 9900000"/>
              <a:gd name="connsiteY3" fmla="*/ 1650000 h 11664000"/>
              <a:gd name="connsiteX4" fmla="*/ 9900000 w 9900000"/>
              <a:gd name="connsiteY4" fmla="*/ 10014000 h 11664000"/>
              <a:gd name="connsiteX5" fmla="*/ 8250000 w 9900000"/>
              <a:gd name="connsiteY5" fmla="*/ 11664000 h 11664000"/>
              <a:gd name="connsiteX6" fmla="*/ 1650000 w 9900000"/>
              <a:gd name="connsiteY6" fmla="*/ 11664000 h 11664000"/>
              <a:gd name="connsiteX7" fmla="*/ 0 w 9900000"/>
              <a:gd name="connsiteY7" fmla="*/ 10014000 h 11664000"/>
              <a:gd name="connsiteX8" fmla="*/ 0 w 9900000"/>
              <a:gd name="connsiteY8" fmla="*/ 1650000 h 11664000"/>
              <a:gd name="connsiteX0" fmla="*/ 0 w 9900000"/>
              <a:gd name="connsiteY0" fmla="*/ 1650000 h 11664000"/>
              <a:gd name="connsiteX1" fmla="*/ 1650000 w 9900000"/>
              <a:gd name="connsiteY1" fmla="*/ 0 h 11664000"/>
              <a:gd name="connsiteX2" fmla="*/ 8250000 w 9900000"/>
              <a:gd name="connsiteY2" fmla="*/ 0 h 11664000"/>
              <a:gd name="connsiteX3" fmla="*/ 9900000 w 9900000"/>
              <a:gd name="connsiteY3" fmla="*/ 1650000 h 11664000"/>
              <a:gd name="connsiteX4" fmla="*/ 9900000 w 9900000"/>
              <a:gd name="connsiteY4" fmla="*/ 10014000 h 11664000"/>
              <a:gd name="connsiteX5" fmla="*/ 8250000 w 9900000"/>
              <a:gd name="connsiteY5" fmla="*/ 11664000 h 11664000"/>
              <a:gd name="connsiteX6" fmla="*/ 0 w 9900000"/>
              <a:gd name="connsiteY6" fmla="*/ 10014000 h 11664000"/>
              <a:gd name="connsiteX7" fmla="*/ 0 w 9900000"/>
              <a:gd name="connsiteY7" fmla="*/ 1650000 h 11664000"/>
              <a:gd name="connsiteX0" fmla="*/ 0 w 9900000"/>
              <a:gd name="connsiteY0" fmla="*/ 1650000 h 11059500"/>
              <a:gd name="connsiteX1" fmla="*/ 1650000 w 9900000"/>
              <a:gd name="connsiteY1" fmla="*/ 0 h 11059500"/>
              <a:gd name="connsiteX2" fmla="*/ 8250000 w 9900000"/>
              <a:gd name="connsiteY2" fmla="*/ 0 h 11059500"/>
              <a:gd name="connsiteX3" fmla="*/ 9900000 w 9900000"/>
              <a:gd name="connsiteY3" fmla="*/ 1650000 h 11059500"/>
              <a:gd name="connsiteX4" fmla="*/ 9900000 w 9900000"/>
              <a:gd name="connsiteY4" fmla="*/ 10014000 h 11059500"/>
              <a:gd name="connsiteX5" fmla="*/ 0 w 9900000"/>
              <a:gd name="connsiteY5" fmla="*/ 10014000 h 11059500"/>
              <a:gd name="connsiteX6" fmla="*/ 0 w 9900000"/>
              <a:gd name="connsiteY6" fmla="*/ 1650000 h 11059500"/>
              <a:gd name="connsiteX0" fmla="*/ 0 w 9900000"/>
              <a:gd name="connsiteY0" fmla="*/ 1650000 h 11059500"/>
              <a:gd name="connsiteX1" fmla="*/ 1650000 w 9900000"/>
              <a:gd name="connsiteY1" fmla="*/ 0 h 11059500"/>
              <a:gd name="connsiteX2" fmla="*/ 9900000 w 9900000"/>
              <a:gd name="connsiteY2" fmla="*/ 1650000 h 11059500"/>
              <a:gd name="connsiteX3" fmla="*/ 9900000 w 9900000"/>
              <a:gd name="connsiteY3" fmla="*/ 10014000 h 11059500"/>
              <a:gd name="connsiteX4" fmla="*/ 0 w 9900000"/>
              <a:gd name="connsiteY4" fmla="*/ 10014000 h 11059500"/>
              <a:gd name="connsiteX5" fmla="*/ 0 w 9900000"/>
              <a:gd name="connsiteY5" fmla="*/ 1650000 h 11059500"/>
              <a:gd name="connsiteX0" fmla="*/ 0 w 9900000"/>
              <a:gd name="connsiteY0" fmla="*/ 1045500 h 10455000"/>
              <a:gd name="connsiteX1" fmla="*/ 9900000 w 9900000"/>
              <a:gd name="connsiteY1" fmla="*/ 1045500 h 10455000"/>
              <a:gd name="connsiteX2" fmla="*/ 9900000 w 9900000"/>
              <a:gd name="connsiteY2" fmla="*/ 9409500 h 10455000"/>
              <a:gd name="connsiteX3" fmla="*/ 0 w 9900000"/>
              <a:gd name="connsiteY3" fmla="*/ 9409500 h 10455000"/>
              <a:gd name="connsiteX4" fmla="*/ 0 w 9900000"/>
              <a:gd name="connsiteY4" fmla="*/ 1045500 h 10455000"/>
              <a:gd name="connsiteX0" fmla="*/ 0 w 9900000"/>
              <a:gd name="connsiteY0" fmla="*/ 1045500 h 10757398"/>
              <a:gd name="connsiteX1" fmla="*/ 9900000 w 9900000"/>
              <a:gd name="connsiteY1" fmla="*/ 1045500 h 10757398"/>
              <a:gd name="connsiteX2" fmla="*/ 9900000 w 9900000"/>
              <a:gd name="connsiteY2" fmla="*/ 9409500 h 10757398"/>
              <a:gd name="connsiteX3" fmla="*/ 0 w 9900000"/>
              <a:gd name="connsiteY3" fmla="*/ 9409500 h 10757398"/>
              <a:gd name="connsiteX4" fmla="*/ 0 w 9900000"/>
              <a:gd name="connsiteY4" fmla="*/ 1045500 h 10757398"/>
              <a:gd name="connsiteX0" fmla="*/ 0 w 9900000"/>
              <a:gd name="connsiteY0" fmla="*/ 1045500 h 10757398"/>
              <a:gd name="connsiteX1" fmla="*/ 9900000 w 9900000"/>
              <a:gd name="connsiteY1" fmla="*/ 1045500 h 10757398"/>
              <a:gd name="connsiteX2" fmla="*/ 9900000 w 9900000"/>
              <a:gd name="connsiteY2" fmla="*/ 9409500 h 10757398"/>
              <a:gd name="connsiteX3" fmla="*/ 0 w 9900000"/>
              <a:gd name="connsiteY3" fmla="*/ 9409500 h 10757398"/>
              <a:gd name="connsiteX4" fmla="*/ 0 w 9900000"/>
              <a:gd name="connsiteY4" fmla="*/ 1045500 h 10757398"/>
              <a:gd name="connsiteX0" fmla="*/ 0 w 9900000"/>
              <a:gd name="connsiteY0" fmla="*/ 1045500 h 9409500"/>
              <a:gd name="connsiteX1" fmla="*/ 9900000 w 9900000"/>
              <a:gd name="connsiteY1" fmla="*/ 1045500 h 9409500"/>
              <a:gd name="connsiteX2" fmla="*/ 9900000 w 9900000"/>
              <a:gd name="connsiteY2" fmla="*/ 9409500 h 9409500"/>
              <a:gd name="connsiteX3" fmla="*/ 0 w 9900000"/>
              <a:gd name="connsiteY3" fmla="*/ 9409500 h 9409500"/>
              <a:gd name="connsiteX4" fmla="*/ 0 w 9900000"/>
              <a:gd name="connsiteY4" fmla="*/ 1045500 h 9409500"/>
              <a:gd name="connsiteX0" fmla="*/ 0 w 9900000"/>
              <a:gd name="connsiteY0" fmla="*/ 1125532 h 9489532"/>
              <a:gd name="connsiteX1" fmla="*/ 5010200 w 9900000"/>
              <a:gd name="connsiteY1" fmla="*/ 85225 h 9489532"/>
              <a:gd name="connsiteX2" fmla="*/ 9900000 w 9900000"/>
              <a:gd name="connsiteY2" fmla="*/ 1125532 h 9489532"/>
              <a:gd name="connsiteX3" fmla="*/ 9900000 w 9900000"/>
              <a:gd name="connsiteY3" fmla="*/ 9489532 h 9489532"/>
              <a:gd name="connsiteX4" fmla="*/ 0 w 9900000"/>
              <a:gd name="connsiteY4" fmla="*/ 9489532 h 9489532"/>
              <a:gd name="connsiteX5" fmla="*/ 0 w 9900000"/>
              <a:gd name="connsiteY5" fmla="*/ 1125532 h 9489532"/>
              <a:gd name="connsiteX0" fmla="*/ 0 w 9900000"/>
              <a:gd name="connsiteY0" fmla="*/ 4968326 h 13332326"/>
              <a:gd name="connsiteX1" fmla="*/ 4908600 w 9900000"/>
              <a:gd name="connsiteY1" fmla="*/ 0 h 13332326"/>
              <a:gd name="connsiteX2" fmla="*/ 9900000 w 9900000"/>
              <a:gd name="connsiteY2" fmla="*/ 4968326 h 13332326"/>
              <a:gd name="connsiteX3" fmla="*/ 9900000 w 9900000"/>
              <a:gd name="connsiteY3" fmla="*/ 13332326 h 13332326"/>
              <a:gd name="connsiteX4" fmla="*/ 0 w 9900000"/>
              <a:gd name="connsiteY4" fmla="*/ 13332326 h 13332326"/>
              <a:gd name="connsiteX5" fmla="*/ 0 w 9900000"/>
              <a:gd name="connsiteY5" fmla="*/ 4968326 h 13332326"/>
              <a:gd name="connsiteX0" fmla="*/ 0 w 9900000"/>
              <a:gd name="connsiteY0" fmla="*/ 4968326 h 13332326"/>
              <a:gd name="connsiteX1" fmla="*/ 4908600 w 9900000"/>
              <a:gd name="connsiteY1" fmla="*/ 0 h 13332326"/>
              <a:gd name="connsiteX2" fmla="*/ 9900000 w 9900000"/>
              <a:gd name="connsiteY2" fmla="*/ 4968326 h 13332326"/>
              <a:gd name="connsiteX3" fmla="*/ 9900000 w 9900000"/>
              <a:gd name="connsiteY3" fmla="*/ 13332326 h 13332326"/>
              <a:gd name="connsiteX4" fmla="*/ 0 w 9900000"/>
              <a:gd name="connsiteY4" fmla="*/ 13332326 h 13332326"/>
              <a:gd name="connsiteX5" fmla="*/ 0 w 9900000"/>
              <a:gd name="connsiteY5" fmla="*/ 4968326 h 13332326"/>
              <a:gd name="connsiteX0" fmla="*/ 0 w 9900000"/>
              <a:gd name="connsiteY0" fmla="*/ 4968326 h 13332326"/>
              <a:gd name="connsiteX1" fmla="*/ 4908600 w 9900000"/>
              <a:gd name="connsiteY1" fmla="*/ 0 h 13332326"/>
              <a:gd name="connsiteX2" fmla="*/ 9900000 w 9900000"/>
              <a:gd name="connsiteY2" fmla="*/ 4968326 h 13332326"/>
              <a:gd name="connsiteX3" fmla="*/ 9900000 w 9900000"/>
              <a:gd name="connsiteY3" fmla="*/ 13332326 h 13332326"/>
              <a:gd name="connsiteX4" fmla="*/ 0 w 9900000"/>
              <a:gd name="connsiteY4" fmla="*/ 13332326 h 13332326"/>
              <a:gd name="connsiteX5" fmla="*/ 0 w 9900000"/>
              <a:gd name="connsiteY5" fmla="*/ 4968326 h 13332326"/>
              <a:gd name="connsiteX0" fmla="*/ 0 w 9900000"/>
              <a:gd name="connsiteY0" fmla="*/ 4968326 h 13332326"/>
              <a:gd name="connsiteX1" fmla="*/ 4908600 w 9900000"/>
              <a:gd name="connsiteY1" fmla="*/ 0 h 13332326"/>
              <a:gd name="connsiteX2" fmla="*/ 9900000 w 9900000"/>
              <a:gd name="connsiteY2" fmla="*/ 4968326 h 13332326"/>
              <a:gd name="connsiteX3" fmla="*/ 9900000 w 9900000"/>
              <a:gd name="connsiteY3" fmla="*/ 13332326 h 13332326"/>
              <a:gd name="connsiteX4" fmla="*/ 0 w 9900000"/>
              <a:gd name="connsiteY4" fmla="*/ 13332326 h 13332326"/>
              <a:gd name="connsiteX5" fmla="*/ 0 w 9900000"/>
              <a:gd name="connsiteY5" fmla="*/ 4968326 h 13332326"/>
              <a:gd name="connsiteX0" fmla="*/ 0 w 9900000"/>
              <a:gd name="connsiteY0" fmla="*/ 4968326 h 13332326"/>
              <a:gd name="connsiteX1" fmla="*/ 4908600 w 9900000"/>
              <a:gd name="connsiteY1" fmla="*/ 0 h 13332326"/>
              <a:gd name="connsiteX2" fmla="*/ 9900000 w 9900000"/>
              <a:gd name="connsiteY2" fmla="*/ 4968326 h 13332326"/>
              <a:gd name="connsiteX3" fmla="*/ 9900000 w 9900000"/>
              <a:gd name="connsiteY3" fmla="*/ 13332326 h 13332326"/>
              <a:gd name="connsiteX4" fmla="*/ 0 w 9900000"/>
              <a:gd name="connsiteY4" fmla="*/ 13332326 h 13332326"/>
              <a:gd name="connsiteX5" fmla="*/ 0 w 9900000"/>
              <a:gd name="connsiteY5" fmla="*/ 4968326 h 1333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0000" h="13332326">
                <a:moveTo>
                  <a:pt x="0" y="4968326"/>
                </a:moveTo>
                <a:cubicBezTo>
                  <a:pt x="73033" y="3687659"/>
                  <a:pt x="1252000" y="0"/>
                  <a:pt x="4908600" y="0"/>
                </a:cubicBezTo>
                <a:cubicBezTo>
                  <a:pt x="8768400" y="0"/>
                  <a:pt x="9872433" y="3773674"/>
                  <a:pt x="9900000" y="4968326"/>
                </a:cubicBezTo>
                <a:lnTo>
                  <a:pt x="9900000" y="13332326"/>
                </a:lnTo>
                <a:lnTo>
                  <a:pt x="0" y="13332326"/>
                </a:lnTo>
                <a:lnTo>
                  <a:pt x="0" y="4968326"/>
                </a:lnTo>
                <a:close/>
              </a:path>
            </a:pathLst>
          </a:custGeom>
        </p:spPr>
      </p:pic>
      <p:pic>
        <p:nvPicPr>
          <p:cNvPr id="1028" name="Picture 4" descr="SAID Digital Coach logo.">
            <a:extLst>
              <a:ext uri="{FF2B5EF4-FFF2-40B4-BE49-F238E27FC236}">
                <a16:creationId xmlns:a16="http://schemas.microsoft.com/office/drawing/2014/main" id="{027EE901-B55D-576C-95DB-01F3C83E9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128" y="231868"/>
            <a:ext cx="3180616" cy="272091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Co-funded by the EU.">
            <a:extLst>
              <a:ext uri="{FF2B5EF4-FFF2-40B4-BE49-F238E27FC236}">
                <a16:creationId xmlns:a16="http://schemas.microsoft.com/office/drawing/2014/main" id="{5B5A8F77-F077-838E-DCFE-4112C8621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2782" y="6244293"/>
            <a:ext cx="2426996" cy="541493"/>
          </a:xfrm>
          <a:prstGeom prst="rect">
            <a:avLst/>
          </a:prstGeom>
        </p:spPr>
      </p:pic>
      <p:pic>
        <p:nvPicPr>
          <p:cNvPr id="13" name="Grafik 10" descr="St John of God's logo.">
            <a:extLst>
              <a:ext uri="{FF2B5EF4-FFF2-40B4-BE49-F238E27FC236}">
                <a16:creationId xmlns:a16="http://schemas.microsoft.com/office/drawing/2014/main" id="{77D6027A-12A5-4B4E-20DD-D59C0F02C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60" y="6244293"/>
            <a:ext cx="1096678" cy="415203"/>
          </a:xfrm>
          <a:prstGeom prst="rect">
            <a:avLst/>
          </a:prstGeom>
        </p:spPr>
      </p:pic>
    </p:spTree>
    <p:extLst>
      <p:ext uri="{BB962C8B-B14F-4D97-AF65-F5344CB8AC3E}">
        <p14:creationId xmlns:p14="http://schemas.microsoft.com/office/powerpoint/2010/main" val="59898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5506B-F3D8-5F04-76D0-10DC4D6599F1}"/>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12BC4D-63C4-EA69-A307-93E563F07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6F2B0D5-71BD-1AB8-6BFF-2E7A32AFB057}"/>
              </a:ext>
            </a:extLst>
          </p:cNvPr>
          <p:cNvSpPr txBox="1">
            <a:spLocks noGrp="1"/>
          </p:cNvSpPr>
          <p:nvPr>
            <p:ph type="title" idx="4294967295"/>
          </p:nvPr>
        </p:nvSpPr>
        <p:spPr>
          <a:xfrm>
            <a:off x="188574" y="1788478"/>
            <a:ext cx="66417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entury Gothic"/>
                <a:ea typeface="+mn-ea"/>
                <a:cs typeface="Calibri Light"/>
              </a:rPr>
              <a:t>My Hopes</a:t>
            </a:r>
          </a:p>
        </p:txBody>
      </p:sp>
      <p:sp>
        <p:nvSpPr>
          <p:cNvPr id="10" name="TextBox 9">
            <a:extLst>
              <a:ext uri="{FF2B5EF4-FFF2-40B4-BE49-F238E27FC236}">
                <a16:creationId xmlns:a16="http://schemas.microsoft.com/office/drawing/2014/main" id="{AD095516-7D21-75F0-0D9F-EEFD586EB366}"/>
              </a:ext>
            </a:extLst>
          </p:cNvPr>
          <p:cNvSpPr txBox="1"/>
          <p:nvPr/>
        </p:nvSpPr>
        <p:spPr>
          <a:xfrm>
            <a:off x="519168" y="2542169"/>
            <a:ext cx="6161103" cy="341632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IE" b="1">
                <a:latin typeface="Century Gothic"/>
                <a:cs typeface="Calibri"/>
              </a:rPr>
              <a:t>Help Others</a:t>
            </a:r>
            <a:r>
              <a:rPr lang="en-IE">
                <a:latin typeface="Century Gothic"/>
                <a:cs typeface="Calibri"/>
              </a:rPr>
              <a:t>: Teach and support children in learning how to use computers and other digital tools.</a:t>
            </a:r>
          </a:p>
          <a:p>
            <a:pPr marL="285750" indent="-285750">
              <a:lnSpc>
                <a:spcPct val="100000"/>
              </a:lnSpc>
              <a:buFont typeface="Arial" panose="020B0604020202020204" pitchFamily="34" charset="0"/>
              <a:buChar char="•"/>
            </a:pPr>
            <a:r>
              <a:rPr lang="en-IE" b="1">
                <a:latin typeface="Century Gothic"/>
                <a:cs typeface="Calibri"/>
              </a:rPr>
              <a:t>Build Confidence</a:t>
            </a:r>
            <a:r>
              <a:rPr lang="en-IE">
                <a:latin typeface="Century Gothic"/>
                <a:cs typeface="Calibri"/>
              </a:rPr>
              <a:t>: Show that I can be good teacher and a role model.</a:t>
            </a:r>
          </a:p>
          <a:p>
            <a:pPr marL="285750" indent="-285750">
              <a:lnSpc>
                <a:spcPct val="100000"/>
              </a:lnSpc>
              <a:buFont typeface="Arial" panose="020B0604020202020204" pitchFamily="34" charset="0"/>
              <a:buChar char="•"/>
            </a:pPr>
            <a:r>
              <a:rPr lang="en-IE" b="1">
                <a:latin typeface="Century Gothic"/>
                <a:cs typeface="Calibri"/>
              </a:rPr>
              <a:t>Gain Skills</a:t>
            </a:r>
            <a:r>
              <a:rPr lang="en-IE">
                <a:latin typeface="Century Gothic"/>
                <a:cs typeface="Calibri"/>
              </a:rPr>
              <a:t>: Learn more about technology and improve my own skills.</a:t>
            </a:r>
          </a:p>
          <a:p>
            <a:pPr marL="285750" indent="-285750">
              <a:lnSpc>
                <a:spcPct val="100000"/>
              </a:lnSpc>
              <a:buFont typeface="Arial" panose="020B0604020202020204" pitchFamily="34" charset="0"/>
              <a:buChar char="•"/>
            </a:pPr>
            <a:r>
              <a:rPr lang="en-IE" b="1">
                <a:latin typeface="Century Gothic"/>
                <a:cs typeface="Calibri"/>
              </a:rPr>
              <a:t>Make Friends</a:t>
            </a:r>
            <a:r>
              <a:rPr lang="en-IE">
                <a:latin typeface="Century Gothic"/>
                <a:cs typeface="Calibri"/>
              </a:rPr>
              <a:t>: Work with teachers and students, and build new friendships.</a:t>
            </a:r>
          </a:p>
          <a:p>
            <a:pPr marL="285750" indent="-285750">
              <a:lnSpc>
                <a:spcPct val="100000"/>
              </a:lnSpc>
              <a:buFont typeface="Arial" panose="020B0604020202020204" pitchFamily="34" charset="0"/>
              <a:buChar char="•"/>
            </a:pPr>
            <a:r>
              <a:rPr lang="en-IE" b="1">
                <a:latin typeface="Century Gothic"/>
                <a:cs typeface="Calibri"/>
              </a:rPr>
              <a:t>Feel Proud</a:t>
            </a:r>
            <a:r>
              <a:rPr lang="en-IE">
                <a:latin typeface="Century Gothic"/>
                <a:cs typeface="Calibri"/>
              </a:rPr>
              <a:t>: Achieve their goals and feel proud of their work.</a:t>
            </a:r>
          </a:p>
          <a:p>
            <a:pPr marL="285750" indent="-285750">
              <a:lnSpc>
                <a:spcPct val="100000"/>
              </a:lnSpc>
              <a:buFont typeface="Arial" panose="020B0604020202020204" pitchFamily="34" charset="0"/>
              <a:buChar char="•"/>
            </a:pPr>
            <a:r>
              <a:rPr lang="en-IE" b="1">
                <a:latin typeface="Century Gothic"/>
                <a:cs typeface="Calibri"/>
              </a:rPr>
              <a:t>Make a Difference</a:t>
            </a:r>
            <a:r>
              <a:rPr lang="en-IE">
                <a:latin typeface="Century Gothic"/>
                <a:cs typeface="Calibri"/>
              </a:rPr>
              <a:t>: Help others succeed and feel happy about my contribution.</a:t>
            </a:r>
            <a:endParaRPr lang="en-IE"/>
          </a:p>
        </p:txBody>
      </p:sp>
      <p:pic>
        <p:nvPicPr>
          <p:cNvPr id="7" name="Picture 6" descr="A group of people sitting around a table looking at iPads and talking.">
            <a:extLst>
              <a:ext uri="{FF2B5EF4-FFF2-40B4-BE49-F238E27FC236}">
                <a16:creationId xmlns:a16="http://schemas.microsoft.com/office/drawing/2014/main" id="{A75047BF-AA1C-425E-B188-ACA2259E1039}"/>
              </a:ext>
            </a:extLst>
          </p:cNvPr>
          <p:cNvPicPr>
            <a:picLocks noChangeAspect="1"/>
          </p:cNvPicPr>
          <p:nvPr/>
        </p:nvPicPr>
        <p:blipFill>
          <a:blip r:embed="rId3"/>
          <a:srcRect l="1467" r="1467"/>
          <a:stretch/>
        </p:blipFill>
        <p:spPr>
          <a:xfrm>
            <a:off x="7199440" y="10"/>
            <a:ext cx="4992560" cy="6857990"/>
          </a:xfrm>
          <a:prstGeom prst="rect">
            <a:avLst/>
          </a:prstGeom>
          <a:effectLst/>
        </p:spPr>
      </p:pic>
      <p:pic>
        <p:nvPicPr>
          <p:cNvPr id="5" name="Grafik 10">
            <a:extLst>
              <a:ext uri="{FF2B5EF4-FFF2-40B4-BE49-F238E27FC236}">
                <a16:creationId xmlns:a16="http://schemas.microsoft.com/office/drawing/2014/main" id="{2568BF68-E9DB-3582-A619-B19C7E3843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28" y="184548"/>
            <a:ext cx="1096678" cy="415203"/>
          </a:xfrm>
          <a:prstGeom prst="rect">
            <a:avLst/>
          </a:prstGeom>
        </p:spPr>
      </p:pic>
      <p:pic>
        <p:nvPicPr>
          <p:cNvPr id="8" name="Picture 4">
            <a:extLst>
              <a:ext uri="{FF2B5EF4-FFF2-40B4-BE49-F238E27FC236}">
                <a16:creationId xmlns:a16="http://schemas.microsoft.com/office/drawing/2014/main" id="{C658FD12-A690-9A1F-A031-E358198D5CA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 y="81659"/>
            <a:ext cx="1899732" cy="162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4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F28845-A2AA-AB1D-3265-F0222AAC59F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514032F-48A6-A61C-36DF-AF93AD804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00D91CC-35CA-CCCE-2643-99382B5632AB}"/>
              </a:ext>
            </a:extLst>
          </p:cNvPr>
          <p:cNvSpPr txBox="1">
            <a:spLocks noGrp="1"/>
          </p:cNvSpPr>
          <p:nvPr>
            <p:ph type="title" idx="4294967295"/>
          </p:nvPr>
        </p:nvSpPr>
        <p:spPr>
          <a:xfrm>
            <a:off x="426127" y="2073607"/>
            <a:ext cx="632090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schemeClr val="tx1"/>
                </a:solidFill>
                <a:effectLst/>
                <a:uLnTx/>
                <a:uFillTx/>
                <a:latin typeface="+mj-lt"/>
                <a:ea typeface="+mn-ea"/>
                <a:cs typeface="+mn-cs"/>
              </a:rPr>
              <a:t>What I will talk about today:</a:t>
            </a:r>
          </a:p>
        </p:txBody>
      </p:sp>
      <p:sp>
        <p:nvSpPr>
          <p:cNvPr id="10" name="TextBox 9">
            <a:extLst>
              <a:ext uri="{FF2B5EF4-FFF2-40B4-BE49-F238E27FC236}">
                <a16:creationId xmlns:a16="http://schemas.microsoft.com/office/drawing/2014/main" id="{EAE5707B-4ECD-A9C9-7E64-4BA2C8CD7A32}"/>
              </a:ext>
            </a:extLst>
          </p:cNvPr>
          <p:cNvSpPr txBox="1"/>
          <p:nvPr/>
        </p:nvSpPr>
        <p:spPr>
          <a:xfrm>
            <a:off x="426127" y="3000652"/>
            <a:ext cx="6161103" cy="3277820"/>
          </a:xfrm>
          <a:prstGeom prst="rect">
            <a:avLst/>
          </a:prstGeom>
          <a:noFill/>
        </p:spPr>
        <p:txBody>
          <a:bodyPr wrap="square" rtlCol="0">
            <a:spAutoFit/>
          </a:bodyPr>
          <a:lstStyle/>
          <a:p>
            <a:pPr marL="514350" indent="-514350">
              <a:lnSpc>
                <a:spcPct val="150000"/>
              </a:lnSpc>
              <a:buFont typeface="+mj-lt"/>
              <a:buAutoNum type="arabicPeriod"/>
            </a:pPr>
            <a:r>
              <a:rPr lang="en-US" sz="1800">
                <a:latin typeface="Century Gothic"/>
                <a:ea typeface="+mn-lt"/>
                <a:cs typeface="+mn-lt"/>
              </a:rPr>
              <a:t>What the SAID project is about.</a:t>
            </a:r>
          </a:p>
          <a:p>
            <a:pPr marL="514350" indent="-514350">
              <a:lnSpc>
                <a:spcPct val="150000"/>
              </a:lnSpc>
              <a:buFont typeface="+mj-lt"/>
              <a:buAutoNum type="arabicPeriod"/>
            </a:pPr>
            <a:r>
              <a:rPr lang="en-US" sz="1800">
                <a:latin typeface="Century Gothic"/>
                <a:ea typeface="+mn-lt"/>
                <a:cs typeface="+mn-lt"/>
              </a:rPr>
              <a:t>SAID project in Ireland</a:t>
            </a:r>
          </a:p>
          <a:p>
            <a:pPr marL="514350" indent="-514350">
              <a:lnSpc>
                <a:spcPct val="150000"/>
              </a:lnSpc>
              <a:buFont typeface="+mj-lt"/>
              <a:buAutoNum type="arabicPeriod"/>
            </a:pPr>
            <a:r>
              <a:rPr lang="en-US" sz="1800">
                <a:latin typeface="Century Gothic"/>
                <a:ea typeface="+mn-lt"/>
                <a:cs typeface="+mn-lt"/>
              </a:rPr>
              <a:t> Why I want to be a Digi Coach.</a:t>
            </a:r>
          </a:p>
          <a:p>
            <a:pPr marL="514350" indent="-514350">
              <a:lnSpc>
                <a:spcPct val="150000"/>
              </a:lnSpc>
              <a:buFont typeface="+mj-lt"/>
              <a:buAutoNum type="arabicPeriod"/>
            </a:pPr>
            <a:r>
              <a:rPr lang="en-US" sz="1800">
                <a:latin typeface="Century Gothic"/>
                <a:ea typeface="+mn-lt"/>
                <a:cs typeface="+mn-lt"/>
              </a:rPr>
              <a:t>What Digi Coaches do</a:t>
            </a:r>
          </a:p>
          <a:p>
            <a:pPr marL="514350" indent="-514350">
              <a:lnSpc>
                <a:spcPct val="150000"/>
              </a:lnSpc>
              <a:buFont typeface="+mj-lt"/>
              <a:buAutoNum type="arabicPeriod"/>
            </a:pPr>
            <a:r>
              <a:rPr lang="en-US" sz="1800">
                <a:latin typeface="Century Gothic"/>
                <a:ea typeface="+mn-lt"/>
                <a:cs typeface="+mn-lt"/>
              </a:rPr>
              <a:t>What Digi Coaches need to know</a:t>
            </a:r>
          </a:p>
          <a:p>
            <a:pPr marL="514350" indent="-514350">
              <a:lnSpc>
                <a:spcPct val="150000"/>
              </a:lnSpc>
              <a:buFont typeface="+mj-lt"/>
              <a:buAutoNum type="arabicPeriod"/>
            </a:pPr>
            <a:r>
              <a:rPr lang="en-US">
                <a:latin typeface="Century Gothic"/>
                <a:ea typeface="+mn-lt"/>
                <a:cs typeface="+mn-lt"/>
              </a:rPr>
              <a:t>How Digi Coaches are trained</a:t>
            </a:r>
            <a:endParaRPr lang="en-US" sz="1800">
              <a:latin typeface="Century Gothic"/>
              <a:ea typeface="+mn-lt"/>
              <a:cs typeface="+mn-lt"/>
            </a:endParaRPr>
          </a:p>
          <a:p>
            <a:pPr marL="514350" indent="-514350">
              <a:lnSpc>
                <a:spcPct val="150000"/>
              </a:lnSpc>
              <a:buFont typeface="+mj-lt"/>
              <a:buAutoNum type="arabicPeriod"/>
            </a:pPr>
            <a:r>
              <a:rPr lang="en-US" sz="1800">
                <a:latin typeface="Century Gothic"/>
                <a:ea typeface="+mn-lt"/>
                <a:cs typeface="+mn-lt"/>
              </a:rPr>
              <a:t>My hopes</a:t>
            </a:r>
          </a:p>
          <a:p>
            <a:endParaRPr lang="en-IE"/>
          </a:p>
        </p:txBody>
      </p:sp>
      <p:pic>
        <p:nvPicPr>
          <p:cNvPr id="7" name="Picture 6" descr="Two adults sitting in chairs and looking at an iPad">
            <a:extLst>
              <a:ext uri="{FF2B5EF4-FFF2-40B4-BE49-F238E27FC236}">
                <a16:creationId xmlns:a16="http://schemas.microsoft.com/office/drawing/2014/main" id="{0669C224-CAB1-5720-CA91-2DA8B6B82153}"/>
              </a:ext>
            </a:extLst>
          </p:cNvPr>
          <p:cNvPicPr>
            <a:picLocks noChangeAspect="1"/>
          </p:cNvPicPr>
          <p:nvPr/>
        </p:nvPicPr>
        <p:blipFill>
          <a:blip r:embed="rId3"/>
          <a:srcRect l="1467" r="1467"/>
          <a:stretch/>
        </p:blipFill>
        <p:spPr>
          <a:xfrm>
            <a:off x="7199440" y="10"/>
            <a:ext cx="4992560" cy="6857990"/>
          </a:xfrm>
          <a:prstGeom prst="rect">
            <a:avLst/>
          </a:prstGeom>
          <a:effectLst/>
        </p:spPr>
      </p:pic>
      <p:pic>
        <p:nvPicPr>
          <p:cNvPr id="5" name="Grafik 10">
            <a:extLst>
              <a:ext uri="{FF2B5EF4-FFF2-40B4-BE49-F238E27FC236}">
                <a16:creationId xmlns:a16="http://schemas.microsoft.com/office/drawing/2014/main" id="{F79E5F07-2E86-F23F-FE90-4253C32B06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849" y="207686"/>
            <a:ext cx="1096678" cy="415203"/>
          </a:xfrm>
          <a:prstGeom prst="rect">
            <a:avLst/>
          </a:prstGeom>
        </p:spPr>
      </p:pic>
      <p:pic>
        <p:nvPicPr>
          <p:cNvPr id="8" name="Picture 4">
            <a:extLst>
              <a:ext uri="{FF2B5EF4-FFF2-40B4-BE49-F238E27FC236}">
                <a16:creationId xmlns:a16="http://schemas.microsoft.com/office/drawing/2014/main" id="{A85D7EDC-106D-A66B-0A80-3AAABB73649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8" y="27755"/>
            <a:ext cx="2255278" cy="192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9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8EAFA-1CC0-E172-0811-16A1C3A2EEBC}"/>
              </a:ext>
            </a:extLst>
          </p:cNvPr>
          <p:cNvSpPr>
            <a:spLocks noGrp="1"/>
          </p:cNvSpPr>
          <p:nvPr>
            <p:ph type="title" idx="4294967295"/>
          </p:nvPr>
        </p:nvSpPr>
        <p:spPr>
          <a:xfrm>
            <a:off x="312898" y="1357085"/>
            <a:ext cx="6089759" cy="1495425"/>
          </a:xfrm>
          <a:prstGeom prst="rect">
            <a:avLst/>
          </a:prstGeom>
        </p:spPr>
        <p:txBody>
          <a:bodyPr vert="horz" lIns="91440" tIns="45720" rIns="91440" bIns="45720" rtlCol="0" anchor="ctr">
            <a:normAutofit/>
          </a:bodyPr>
          <a:lstStyle/>
          <a:p>
            <a:r>
              <a:rPr lang="en-US" sz="2800" b="1"/>
              <a:t>What is the SAID project about?</a:t>
            </a:r>
          </a:p>
        </p:txBody>
      </p:sp>
      <p:sp>
        <p:nvSpPr>
          <p:cNvPr id="3" name="Content Placeholder 2">
            <a:extLst>
              <a:ext uri="{FF2B5EF4-FFF2-40B4-BE49-F238E27FC236}">
                <a16:creationId xmlns:a16="http://schemas.microsoft.com/office/drawing/2014/main" id="{1F0B96B0-F715-9B6F-A209-D55DCE4CF1C4}"/>
              </a:ext>
            </a:extLst>
          </p:cNvPr>
          <p:cNvSpPr>
            <a:spLocks noGrp="1"/>
          </p:cNvSpPr>
          <p:nvPr>
            <p:ph idx="4294967295"/>
          </p:nvPr>
        </p:nvSpPr>
        <p:spPr>
          <a:xfrm>
            <a:off x="312898" y="2884097"/>
            <a:ext cx="6002110" cy="3729034"/>
          </a:xfrm>
          <a:prstGeom prst="rect">
            <a:avLst/>
          </a:prstGeom>
        </p:spPr>
        <p:txBody>
          <a:bodyPr vert="horz" lIns="91440" tIns="45720" rIns="91440" bIns="45720" rtlCol="0">
            <a:normAutofit/>
          </a:bodyPr>
          <a:lstStyle/>
          <a:p>
            <a:pPr marL="0">
              <a:lnSpc>
                <a:spcPct val="150000"/>
              </a:lnSpc>
            </a:pPr>
            <a:r>
              <a:rPr lang="en-US" sz="2000"/>
              <a:t>atempo is the lead of the “</a:t>
            </a:r>
            <a:r>
              <a:rPr lang="en-US" sz="2000" b="1">
                <a:solidFill>
                  <a:srgbClr val="FF0000"/>
                </a:solidFill>
              </a:rPr>
              <a:t>S</a:t>
            </a:r>
            <a:r>
              <a:rPr lang="en-US" sz="2000"/>
              <a:t>chool </a:t>
            </a:r>
            <a:r>
              <a:rPr lang="en-US" sz="2000" b="1">
                <a:solidFill>
                  <a:srgbClr val="FF0000"/>
                </a:solidFill>
              </a:rPr>
              <a:t>A</a:t>
            </a:r>
            <a:r>
              <a:rPr lang="en-US" sz="2000"/>
              <a:t>ssistance for </a:t>
            </a:r>
            <a:r>
              <a:rPr lang="en-US" sz="2000" b="1">
                <a:solidFill>
                  <a:srgbClr val="FF0000"/>
                </a:solidFill>
              </a:rPr>
              <a:t>D</a:t>
            </a:r>
            <a:r>
              <a:rPr lang="en-US" sz="2000"/>
              <a:t>igital </a:t>
            </a:r>
            <a:r>
              <a:rPr lang="en-US" sz="2000" b="1"/>
              <a:t>E</a:t>
            </a:r>
            <a:r>
              <a:rPr lang="en-US" sz="2000"/>
              <a:t>ducation”.</a:t>
            </a:r>
          </a:p>
          <a:p>
            <a:pPr marL="0">
              <a:lnSpc>
                <a:spcPct val="150000"/>
              </a:lnSpc>
            </a:pPr>
            <a:r>
              <a:rPr lang="en-US" sz="2000"/>
              <a:t>The project’s goal is to help young people with disabilities to learn digital skills and become trained Digi Coaches.</a:t>
            </a:r>
          </a:p>
          <a:p>
            <a:pPr marL="0">
              <a:lnSpc>
                <a:spcPct val="150000"/>
              </a:lnSpc>
            </a:pPr>
            <a:r>
              <a:rPr lang="en-US" sz="2000"/>
              <a:t>Digi Coached assist in teaching digital skills to children in grade 1 - 4</a:t>
            </a:r>
          </a:p>
        </p:txBody>
      </p:sp>
      <p:pic>
        <p:nvPicPr>
          <p:cNvPr id="7" name="Picture 6" descr="&#10;A group of people sitting at a table with laptops">
            <a:extLst>
              <a:ext uri="{FF2B5EF4-FFF2-40B4-BE49-F238E27FC236}">
                <a16:creationId xmlns:a16="http://schemas.microsoft.com/office/drawing/2014/main" id="{196C3665-CAB2-6206-3AAF-82BD7306B7D8}"/>
              </a:ext>
            </a:extLst>
          </p:cNvPr>
          <p:cNvPicPr>
            <a:picLocks noChangeAspect="1"/>
          </p:cNvPicPr>
          <p:nvPr/>
        </p:nvPicPr>
        <p:blipFill rotWithShape="1">
          <a:blip r:embed="rId3"/>
          <a:srcRect l="705" r="2230"/>
          <a:stretch/>
        </p:blipFill>
        <p:spPr>
          <a:xfrm>
            <a:off x="7199440" y="10"/>
            <a:ext cx="4992560" cy="6857990"/>
          </a:xfrm>
          <a:prstGeom prst="rect">
            <a:avLst/>
          </a:prstGeom>
          <a:effectLst/>
        </p:spPr>
      </p:pic>
      <p:pic>
        <p:nvPicPr>
          <p:cNvPr id="5" name="Grafik 10" descr="Ein Bild, das Grafiken, Schrift, Clipart, Design enthält.&#10;&#10;Automatisch generierte Beschreibung">
            <a:extLst>
              <a:ext uri="{FF2B5EF4-FFF2-40B4-BE49-F238E27FC236}">
                <a16:creationId xmlns:a16="http://schemas.microsoft.com/office/drawing/2014/main" id="{11390677-AE91-0322-3C5A-2C32AE81E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819" y="306770"/>
            <a:ext cx="1096678" cy="415203"/>
          </a:xfrm>
          <a:prstGeom prst="rect">
            <a:avLst/>
          </a:prstGeom>
        </p:spPr>
      </p:pic>
      <p:pic>
        <p:nvPicPr>
          <p:cNvPr id="8" name="Picture 4" descr="Ein Bild, das Text, Clipart, Smiley, Lächeln enthält.&#10;&#10;Automatisch generierte Beschreibung">
            <a:extLst>
              <a:ext uri="{FF2B5EF4-FFF2-40B4-BE49-F238E27FC236}">
                <a16:creationId xmlns:a16="http://schemas.microsoft.com/office/drawing/2014/main" id="{8BC3073E-C8CF-2C59-ABD2-81B3C97B1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51" y="55454"/>
            <a:ext cx="2036982" cy="174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5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D22138-F0E5-A62E-43AD-94BE0452ADA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35ACF9-31E8-0248-52F5-2D671AEF3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E37A31B-80D3-DFB2-9388-BFB4E785A17A}"/>
              </a:ext>
            </a:extLst>
          </p:cNvPr>
          <p:cNvSpPr txBox="1">
            <a:spLocks noGrp="1"/>
          </p:cNvSpPr>
          <p:nvPr>
            <p:ph type="title" idx="4294967295"/>
          </p:nvPr>
        </p:nvSpPr>
        <p:spPr>
          <a:xfrm>
            <a:off x="275208" y="1773825"/>
            <a:ext cx="632090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chemeClr val="tx1"/>
                </a:solidFill>
                <a:effectLst/>
                <a:uLnTx/>
                <a:uFillTx/>
                <a:latin typeface="Century Gothic"/>
                <a:ea typeface="+mn-ea"/>
                <a:cs typeface="+mn-cs"/>
              </a:rPr>
              <a:t>SAID project in Ireland</a:t>
            </a:r>
            <a:endParaRPr kumimoji="0" lang="en-GB" sz="2800" b="0" i="0" u="none" strike="noStrike" kern="1200" cap="none" spc="0" normalizeH="0" baseline="0" noProof="0" dirty="0">
              <a:ln>
                <a:noFill/>
              </a:ln>
              <a:solidFill>
                <a:schemeClr val="tx1"/>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2BE6703F-27A5-E92B-21C7-E355BBA08DA4}"/>
              </a:ext>
            </a:extLst>
          </p:cNvPr>
          <p:cNvSpPr txBox="1"/>
          <p:nvPr/>
        </p:nvSpPr>
        <p:spPr>
          <a:xfrm>
            <a:off x="275208" y="3169328"/>
            <a:ext cx="6161103" cy="2031325"/>
          </a:xfrm>
          <a:prstGeom prst="rect">
            <a:avLst/>
          </a:prstGeom>
          <a:noFill/>
        </p:spPr>
        <p:txBody>
          <a:bodyPr wrap="square" rtlCol="0">
            <a:spAutoFit/>
          </a:bodyPr>
          <a:lstStyle/>
          <a:p>
            <a:pPr marL="285750" indent="-285750">
              <a:buFont typeface="Arial" panose="020B0604020202020204" pitchFamily="34" charset="0"/>
              <a:buChar char="•"/>
            </a:pPr>
            <a:r>
              <a:rPr lang="en-IE"/>
              <a:t>There are two Digi Coach teams in Ireland. One is run by SJOG in Dublin with 4 Digi Coaches.</a:t>
            </a:r>
          </a:p>
          <a:p>
            <a:pPr marL="285750" indent="-285750">
              <a:buFont typeface="Arial" panose="020B0604020202020204" pitchFamily="34" charset="0"/>
              <a:buChar char="•"/>
            </a:pPr>
            <a:endParaRPr lang="en-IE"/>
          </a:p>
          <a:p>
            <a:pPr marL="285750" indent="-285750">
              <a:buFont typeface="Arial" panose="020B0604020202020204" pitchFamily="34" charset="0"/>
              <a:buChar char="•"/>
            </a:pPr>
            <a:endParaRPr lang="en-IE"/>
          </a:p>
          <a:p>
            <a:pPr marL="285750" indent="-285750">
              <a:buFont typeface="Arial" panose="020B0604020202020204" pitchFamily="34" charset="0"/>
              <a:buChar char="•"/>
            </a:pPr>
            <a:r>
              <a:rPr lang="en-IE"/>
              <a:t>The other down in Kerry with 4 Digi Coaches being trained.</a:t>
            </a:r>
          </a:p>
          <a:p>
            <a:endParaRPr lang="en-IE"/>
          </a:p>
        </p:txBody>
      </p:sp>
      <p:pic>
        <p:nvPicPr>
          <p:cNvPr id="5" name="Grafik 10">
            <a:extLst>
              <a:ext uri="{FF2B5EF4-FFF2-40B4-BE49-F238E27FC236}">
                <a16:creationId xmlns:a16="http://schemas.microsoft.com/office/drawing/2014/main" id="{0680A7D6-7621-2E02-C44C-728F9C5DC5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19" y="242372"/>
            <a:ext cx="1096678" cy="415203"/>
          </a:xfrm>
          <a:prstGeom prst="rect">
            <a:avLst/>
          </a:prstGeom>
        </p:spPr>
      </p:pic>
      <p:pic>
        <p:nvPicPr>
          <p:cNvPr id="8" name="Picture 4">
            <a:extLst>
              <a:ext uri="{FF2B5EF4-FFF2-40B4-BE49-F238E27FC236}">
                <a16:creationId xmlns:a16="http://schemas.microsoft.com/office/drawing/2014/main" id="{3ECA05D2-C206-7911-0630-38821D9DF25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28" y="124581"/>
            <a:ext cx="1748900" cy="14961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people sitting at a table">
            <a:extLst>
              <a:ext uri="{FF2B5EF4-FFF2-40B4-BE49-F238E27FC236}">
                <a16:creationId xmlns:a16="http://schemas.microsoft.com/office/drawing/2014/main" id="{40FFD6C1-2AD7-0602-2E43-60EB1F1B2B72}"/>
              </a:ext>
            </a:extLst>
          </p:cNvPr>
          <p:cNvPicPr>
            <a:picLocks noChangeAspect="1"/>
          </p:cNvPicPr>
          <p:nvPr/>
        </p:nvPicPr>
        <p:blipFill>
          <a:blip r:embed="rId5"/>
          <a:srcRect l="22700" r="22700"/>
          <a:stretch/>
        </p:blipFill>
        <p:spPr>
          <a:xfrm>
            <a:off x="7199440" y="10"/>
            <a:ext cx="4992560" cy="6857990"/>
          </a:xfrm>
          <a:prstGeom prst="rect">
            <a:avLst/>
          </a:prstGeom>
          <a:effectLst/>
        </p:spPr>
      </p:pic>
    </p:spTree>
    <p:extLst>
      <p:ext uri="{BB962C8B-B14F-4D97-AF65-F5344CB8AC3E}">
        <p14:creationId xmlns:p14="http://schemas.microsoft.com/office/powerpoint/2010/main" val="179410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4C5B9D-AEA1-823B-9FE5-8328FB2B104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488DD6C-87E2-32F7-6C8C-A9A74235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D139B9C-E758-0405-EEED-C6A0BE05DC8F}"/>
              </a:ext>
            </a:extLst>
          </p:cNvPr>
          <p:cNvSpPr txBox="1">
            <a:spLocks noGrp="1"/>
          </p:cNvSpPr>
          <p:nvPr>
            <p:ph type="title" idx="4294967295"/>
          </p:nvPr>
        </p:nvSpPr>
        <p:spPr>
          <a:xfrm>
            <a:off x="341239" y="1963681"/>
            <a:ext cx="66417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chemeClr val="tx1"/>
                </a:solidFill>
                <a:effectLst/>
                <a:uLnTx/>
                <a:uFillTx/>
                <a:latin typeface="Century Gothic"/>
                <a:ea typeface="+mn-ea"/>
                <a:cs typeface="+mn-cs"/>
              </a:rPr>
              <a:t>Why is it good to be a Digi Coach?</a:t>
            </a:r>
          </a:p>
        </p:txBody>
      </p:sp>
      <p:sp>
        <p:nvSpPr>
          <p:cNvPr id="10" name="TextBox 9">
            <a:extLst>
              <a:ext uri="{FF2B5EF4-FFF2-40B4-BE49-F238E27FC236}">
                <a16:creationId xmlns:a16="http://schemas.microsoft.com/office/drawing/2014/main" id="{06B71F16-7CE4-6D58-BB14-A075B846958A}"/>
              </a:ext>
            </a:extLst>
          </p:cNvPr>
          <p:cNvSpPr txBox="1"/>
          <p:nvPr/>
        </p:nvSpPr>
        <p:spPr>
          <a:xfrm>
            <a:off x="341239" y="2894121"/>
            <a:ext cx="6161103" cy="4524315"/>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a:latin typeface="Century Gothic"/>
                <a:cs typeface="Calibri"/>
              </a:rPr>
              <a:t>This project helps young people, like me, to be included in the digital world.</a:t>
            </a:r>
          </a:p>
          <a:p>
            <a:pPr>
              <a:lnSpc>
                <a:spcPct val="100000"/>
              </a:lnSpc>
            </a:pPr>
            <a:endParaRPr lang="en-US">
              <a:latin typeface="Century Gothic"/>
              <a:cs typeface="Calibri"/>
            </a:endParaRPr>
          </a:p>
          <a:p>
            <a:pPr marL="285750" indent="-285750">
              <a:lnSpc>
                <a:spcPct val="100000"/>
              </a:lnSpc>
              <a:buFont typeface="Arial" panose="020B0604020202020204" pitchFamily="34" charset="0"/>
              <a:buChar char="•"/>
            </a:pPr>
            <a:r>
              <a:rPr lang="en-US">
                <a:latin typeface="Century Gothic"/>
                <a:cs typeface="Calibri"/>
              </a:rPr>
              <a:t>It shows how everyone can be included in digital education.</a:t>
            </a:r>
          </a:p>
          <a:p>
            <a:pPr marL="285750" indent="-285750">
              <a:lnSpc>
                <a:spcPct val="100000"/>
              </a:lnSpc>
              <a:buFont typeface="Arial" panose="020B0604020202020204" pitchFamily="34" charset="0"/>
              <a:buChar char="•"/>
            </a:pPr>
            <a:endParaRPr lang="en-US">
              <a:latin typeface="Century Gothic"/>
              <a:cs typeface="Calibri"/>
            </a:endParaRPr>
          </a:p>
          <a:p>
            <a:pPr marL="285750" indent="-285750">
              <a:lnSpc>
                <a:spcPct val="100000"/>
              </a:lnSpc>
              <a:buFont typeface="Arial" panose="020B0604020202020204" pitchFamily="34" charset="0"/>
              <a:buChar char="•"/>
            </a:pPr>
            <a:r>
              <a:rPr lang="en-US">
                <a:latin typeface="Century Gothic"/>
                <a:cs typeface="Calibri"/>
              </a:rPr>
              <a:t>Children will learn that people with disabilities can be experts too. </a:t>
            </a:r>
          </a:p>
          <a:p>
            <a:pPr>
              <a:lnSpc>
                <a:spcPct val="100000"/>
              </a:lnSpc>
            </a:pPr>
            <a:endParaRPr lang="en-US">
              <a:latin typeface="Century Gothic"/>
              <a:cs typeface="Calibri"/>
            </a:endParaRPr>
          </a:p>
          <a:p>
            <a:pPr marL="285750" indent="-285750">
              <a:lnSpc>
                <a:spcPct val="100000"/>
              </a:lnSpc>
              <a:buFont typeface="Arial" panose="020B0604020202020204" pitchFamily="34" charset="0"/>
              <a:buChar char="•"/>
            </a:pPr>
            <a:r>
              <a:rPr lang="en-US">
                <a:latin typeface="Century Gothic"/>
                <a:cs typeface="Calibri"/>
              </a:rPr>
              <a:t>I can be proud of my achievements</a:t>
            </a:r>
          </a:p>
          <a:p>
            <a:pPr>
              <a:lnSpc>
                <a:spcPct val="100000"/>
              </a:lnSpc>
            </a:pPr>
            <a:endParaRPr lang="en-US">
              <a:latin typeface="Century Gothic"/>
              <a:cs typeface="Calibri"/>
            </a:endParaRPr>
          </a:p>
          <a:p>
            <a:pPr marL="285750" indent="-285750">
              <a:lnSpc>
                <a:spcPct val="100000"/>
              </a:lnSpc>
              <a:buFont typeface="Arial" panose="020B0604020202020204" pitchFamily="34" charset="0"/>
              <a:buChar char="•"/>
            </a:pPr>
            <a:r>
              <a:rPr lang="en-US">
                <a:latin typeface="Century Gothic"/>
                <a:cs typeface="Calibri"/>
              </a:rPr>
              <a:t>I can share my skills and knowledge</a:t>
            </a:r>
          </a:p>
          <a:p>
            <a:pPr marL="285750" indent="-285750">
              <a:lnSpc>
                <a:spcPct val="100000"/>
              </a:lnSpc>
              <a:buFont typeface="Arial" panose="020B0604020202020204" pitchFamily="34" charset="0"/>
              <a:buChar char="•"/>
            </a:pPr>
            <a:endParaRPr lang="en-US">
              <a:latin typeface="Century Gothic"/>
              <a:cs typeface="Calibri"/>
            </a:endParaRPr>
          </a:p>
          <a:p>
            <a:pPr>
              <a:lnSpc>
                <a:spcPct val="100000"/>
              </a:lnSpc>
            </a:pPr>
            <a:endParaRPr lang="en-US">
              <a:latin typeface="Century Gothic"/>
              <a:cs typeface="Calibri"/>
            </a:endParaRPr>
          </a:p>
          <a:p>
            <a:pPr marL="285750" indent="-285750">
              <a:buFont typeface="Arial" panose="020B0604020202020204" pitchFamily="34" charset="0"/>
              <a:buChar char="•"/>
            </a:pPr>
            <a:endParaRPr lang="en-IE"/>
          </a:p>
          <a:p>
            <a:endParaRPr lang="en-IE"/>
          </a:p>
        </p:txBody>
      </p:sp>
      <p:pic>
        <p:nvPicPr>
          <p:cNvPr id="7" name="Picture 6" descr="A group of people sitting at a table with iPads, playing and educational game">
            <a:extLst>
              <a:ext uri="{FF2B5EF4-FFF2-40B4-BE49-F238E27FC236}">
                <a16:creationId xmlns:a16="http://schemas.microsoft.com/office/drawing/2014/main" id="{6CBC64E0-5613-C929-C4CD-2D2CB4ACD2B6}"/>
              </a:ext>
            </a:extLst>
          </p:cNvPr>
          <p:cNvPicPr>
            <a:picLocks noChangeAspect="1"/>
          </p:cNvPicPr>
          <p:nvPr/>
        </p:nvPicPr>
        <p:blipFill>
          <a:blip r:embed="rId3"/>
          <a:srcRect l="1467" r="1467"/>
          <a:stretch/>
        </p:blipFill>
        <p:spPr>
          <a:xfrm>
            <a:off x="7199440" y="10"/>
            <a:ext cx="4992560" cy="6857990"/>
          </a:xfrm>
          <a:prstGeom prst="rect">
            <a:avLst/>
          </a:prstGeom>
          <a:effectLst/>
        </p:spPr>
      </p:pic>
      <p:pic>
        <p:nvPicPr>
          <p:cNvPr id="5" name="Grafik 10">
            <a:extLst>
              <a:ext uri="{FF2B5EF4-FFF2-40B4-BE49-F238E27FC236}">
                <a16:creationId xmlns:a16="http://schemas.microsoft.com/office/drawing/2014/main" id="{3BF66ED3-A176-38B2-2FFC-FB24BDE982D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28" y="184548"/>
            <a:ext cx="1096678" cy="415203"/>
          </a:xfrm>
          <a:prstGeom prst="rect">
            <a:avLst/>
          </a:prstGeom>
        </p:spPr>
      </p:pic>
      <p:pic>
        <p:nvPicPr>
          <p:cNvPr id="8" name="Picture 4">
            <a:extLst>
              <a:ext uri="{FF2B5EF4-FFF2-40B4-BE49-F238E27FC236}">
                <a16:creationId xmlns:a16="http://schemas.microsoft.com/office/drawing/2014/main" id="{7572C586-B52B-4010-42B6-C28C684523E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 y="81659"/>
            <a:ext cx="1899732" cy="162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94B4A9-2E7D-FBD7-E689-DAF84A6F256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9C7B258-29B4-A9D9-6DBA-001D393C5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s sitting at a desk playing a game on an iPad.&#10;">
            <a:extLst>
              <a:ext uri="{FF2B5EF4-FFF2-40B4-BE49-F238E27FC236}">
                <a16:creationId xmlns:a16="http://schemas.microsoft.com/office/drawing/2014/main" id="{CA4F74E5-10D3-1EC7-2B8F-09994364D4CC}"/>
              </a:ext>
            </a:extLst>
          </p:cNvPr>
          <p:cNvPicPr>
            <a:picLocks noChangeAspect="1"/>
          </p:cNvPicPr>
          <p:nvPr/>
        </p:nvPicPr>
        <p:blipFill>
          <a:blip r:embed="rId3"/>
          <a:srcRect l="1467" r="1467"/>
          <a:stretch/>
        </p:blipFill>
        <p:spPr>
          <a:xfrm>
            <a:off x="7199440" y="10"/>
            <a:ext cx="4992560" cy="6857990"/>
          </a:xfrm>
          <a:prstGeom prst="rect">
            <a:avLst/>
          </a:prstGeom>
          <a:effectLst/>
        </p:spPr>
      </p:pic>
      <p:pic>
        <p:nvPicPr>
          <p:cNvPr id="5" name="Grafik 10" descr="Ein Bild, das Grafiken, Schrift, Clipart, Design enthält.&#10;&#10;Automatisch generierte Beschreibung">
            <a:extLst>
              <a:ext uri="{FF2B5EF4-FFF2-40B4-BE49-F238E27FC236}">
                <a16:creationId xmlns:a16="http://schemas.microsoft.com/office/drawing/2014/main" id="{3DA5184D-1879-308C-44CD-3AA5546F2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28" y="184548"/>
            <a:ext cx="1096678" cy="415203"/>
          </a:xfrm>
          <a:prstGeom prst="rect">
            <a:avLst/>
          </a:prstGeom>
        </p:spPr>
      </p:pic>
      <p:pic>
        <p:nvPicPr>
          <p:cNvPr id="8" name="Picture 4" descr="Ein Bild, das Text, Clipart, Smiley, Lächeln enthält.&#10;&#10;Automatisch generierte Beschreibung">
            <a:extLst>
              <a:ext uri="{FF2B5EF4-FFF2-40B4-BE49-F238E27FC236}">
                <a16:creationId xmlns:a16="http://schemas.microsoft.com/office/drawing/2014/main" id="{6978EEB1-E270-A2DD-F9F3-94CFB42A1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 y="81659"/>
            <a:ext cx="1899732" cy="16251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F562B28-C592-601C-F6D2-F93F953BE4B0}"/>
              </a:ext>
            </a:extLst>
          </p:cNvPr>
          <p:cNvSpPr txBox="1">
            <a:spLocks noGrp="1"/>
          </p:cNvSpPr>
          <p:nvPr>
            <p:ph type="title" idx="4294967295"/>
          </p:nvPr>
        </p:nvSpPr>
        <p:spPr>
          <a:xfrm>
            <a:off x="278853" y="1706819"/>
            <a:ext cx="6641733"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entury Gothic"/>
                <a:ea typeface="+mn-ea"/>
                <a:cs typeface="Calibri Light"/>
              </a:rPr>
              <a:t>What do we do as Digi Coaches?</a:t>
            </a:r>
            <a:br>
              <a:rPr kumimoji="0" lang="en-US" sz="2800" b="0" i="0" u="none" strike="noStrike" kern="1200" cap="none" spc="0" normalizeH="0" baseline="0" noProof="0" dirty="0">
                <a:ln>
                  <a:noFill/>
                </a:ln>
                <a:solidFill>
                  <a:schemeClr val="tx1"/>
                </a:solidFill>
                <a:effectLst/>
                <a:uLnTx/>
                <a:uFillTx/>
                <a:latin typeface="Century Gothic"/>
                <a:ea typeface="+mn-ea"/>
                <a:cs typeface="+mn-cs"/>
              </a:rPr>
            </a:br>
            <a:endParaRPr kumimoji="0" lang="en-US" sz="2800" b="0" i="0" u="none" strike="noStrike" kern="1200" cap="none" spc="0" normalizeH="0" baseline="0" noProof="0" dirty="0">
              <a:ln>
                <a:noFill/>
              </a:ln>
              <a:solidFill>
                <a:schemeClr val="bg1"/>
              </a:solidFill>
              <a:effectLst/>
              <a:uLnTx/>
              <a:uFillTx/>
              <a:latin typeface="+mn-lt"/>
              <a:ea typeface="+mn-ea"/>
              <a:cs typeface="Calibri Light" panose="020F0302020204030204"/>
            </a:endParaRPr>
          </a:p>
        </p:txBody>
      </p:sp>
      <p:sp>
        <p:nvSpPr>
          <p:cNvPr id="10" name="TextBox 9">
            <a:extLst>
              <a:ext uri="{FF2B5EF4-FFF2-40B4-BE49-F238E27FC236}">
                <a16:creationId xmlns:a16="http://schemas.microsoft.com/office/drawing/2014/main" id="{46BECA96-F907-46EB-0FBC-D02623C90DE8}"/>
              </a:ext>
            </a:extLst>
          </p:cNvPr>
          <p:cNvSpPr txBox="1"/>
          <p:nvPr/>
        </p:nvSpPr>
        <p:spPr>
          <a:xfrm>
            <a:off x="519167" y="2681274"/>
            <a:ext cx="6161103" cy="4939814"/>
          </a:xfrm>
          <a:prstGeom prst="rect">
            <a:avLst/>
          </a:prstGeom>
          <a:noFill/>
        </p:spPr>
        <p:txBody>
          <a:bodyPr wrap="square" rtlCol="0">
            <a:spAutoFit/>
          </a:bodyPr>
          <a:lstStyle/>
          <a:p>
            <a:pPr marL="342900" indent="-342900">
              <a:lnSpc>
                <a:spcPct val="150000"/>
              </a:lnSpc>
              <a:buFont typeface="Arial"/>
              <a:buChar char="•"/>
            </a:pPr>
            <a:r>
              <a:rPr lang="en-GB" sz="1800">
                <a:latin typeface="Century Gothic"/>
                <a:cs typeface="Calibri"/>
              </a:rPr>
              <a:t>Digi Coaches are school assistants.</a:t>
            </a:r>
          </a:p>
          <a:p>
            <a:pPr marL="342900" indent="-342900">
              <a:lnSpc>
                <a:spcPct val="150000"/>
              </a:lnSpc>
              <a:buFont typeface="Arial"/>
              <a:buChar char="•"/>
            </a:pPr>
            <a:r>
              <a:rPr lang="en-GB">
                <a:latin typeface="Century Gothic"/>
                <a:cs typeface="Calibri"/>
              </a:rPr>
              <a:t>Digi Coaches support teachers with inclusive digital teaching</a:t>
            </a:r>
            <a:endParaRPr lang="en-GB" sz="1800">
              <a:latin typeface="Century Gothic"/>
              <a:cs typeface="Calibri"/>
            </a:endParaRPr>
          </a:p>
          <a:p>
            <a:pPr marL="342900" indent="-342900">
              <a:lnSpc>
                <a:spcPct val="150000"/>
              </a:lnSpc>
              <a:buFont typeface="Arial"/>
              <a:buChar char="•"/>
            </a:pPr>
            <a:r>
              <a:rPr lang="en-GB" sz="1800">
                <a:latin typeface="Century Gothic"/>
                <a:cs typeface="Calibri"/>
              </a:rPr>
              <a:t>We teach children: </a:t>
            </a:r>
          </a:p>
          <a:p>
            <a:pPr marL="342900" indent="-342900">
              <a:lnSpc>
                <a:spcPct val="150000"/>
              </a:lnSpc>
              <a:buFont typeface="+mj-lt"/>
              <a:buAutoNum type="arabicPeriod"/>
            </a:pPr>
            <a:r>
              <a:rPr lang="en-GB" sz="1800">
                <a:latin typeface="Century Gothic"/>
                <a:cs typeface="Calibri"/>
              </a:rPr>
              <a:t>digital skills, </a:t>
            </a:r>
          </a:p>
          <a:p>
            <a:pPr marL="342900" indent="-342900">
              <a:lnSpc>
                <a:spcPct val="150000"/>
              </a:lnSpc>
              <a:buFont typeface="+mj-lt"/>
              <a:buAutoNum type="arabicPeriod"/>
            </a:pPr>
            <a:r>
              <a:rPr lang="en-GB" sz="1800">
                <a:latin typeface="Century Gothic"/>
                <a:cs typeface="Calibri"/>
              </a:rPr>
              <a:t>how to be safe on the internet</a:t>
            </a:r>
          </a:p>
          <a:p>
            <a:pPr marL="342900" indent="-342900">
              <a:lnSpc>
                <a:spcPct val="150000"/>
              </a:lnSpc>
              <a:buFont typeface="+mj-lt"/>
              <a:buAutoNum type="arabicPeriod"/>
            </a:pPr>
            <a:r>
              <a:rPr lang="en-GB">
                <a:latin typeface="Century Gothic"/>
                <a:cs typeface="Calibri"/>
              </a:rPr>
              <a:t>we teach them educational games like: Bits Board,</a:t>
            </a:r>
          </a:p>
          <a:p>
            <a:pPr>
              <a:lnSpc>
                <a:spcPct val="150000"/>
              </a:lnSpc>
            </a:pPr>
            <a:r>
              <a:rPr lang="en-GB" sz="1800">
                <a:latin typeface="Century Gothic"/>
                <a:cs typeface="Calibri"/>
              </a:rPr>
              <a:t>      Osmo coding, Book Creator</a:t>
            </a:r>
          </a:p>
          <a:p>
            <a:pPr marL="285750" indent="-285750">
              <a:lnSpc>
                <a:spcPct val="100000"/>
              </a:lnSpc>
              <a:buFont typeface="Arial" panose="020B0604020202020204" pitchFamily="34" charset="0"/>
              <a:buChar char="•"/>
            </a:pPr>
            <a:endParaRPr lang="en-US">
              <a:latin typeface="Century Gothic"/>
              <a:cs typeface="Calibri"/>
            </a:endParaRPr>
          </a:p>
          <a:p>
            <a:pPr>
              <a:lnSpc>
                <a:spcPct val="100000"/>
              </a:lnSpc>
            </a:pPr>
            <a:endParaRPr lang="en-US">
              <a:latin typeface="Century Gothic"/>
              <a:cs typeface="Calibri"/>
            </a:endParaRPr>
          </a:p>
          <a:p>
            <a:pPr marL="285750" indent="-285750">
              <a:buFont typeface="Arial" panose="020B0604020202020204" pitchFamily="34" charset="0"/>
              <a:buChar char="•"/>
            </a:pPr>
            <a:endParaRPr lang="en-IE"/>
          </a:p>
          <a:p>
            <a:endParaRPr lang="en-IE"/>
          </a:p>
        </p:txBody>
      </p:sp>
    </p:spTree>
    <p:extLst>
      <p:ext uri="{BB962C8B-B14F-4D97-AF65-F5344CB8AC3E}">
        <p14:creationId xmlns:p14="http://schemas.microsoft.com/office/powerpoint/2010/main" val="358388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64DA3C-3F9C-DF16-EAF5-8B61C2CE036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17F78C1-8D44-7A65-05D1-EBDECC1AB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66A1DE5-1C3E-436E-B73B-7D46BD362F9F}"/>
              </a:ext>
            </a:extLst>
          </p:cNvPr>
          <p:cNvSpPr txBox="1">
            <a:spLocks noGrp="1"/>
          </p:cNvSpPr>
          <p:nvPr>
            <p:ph type="title" idx="4294967295"/>
          </p:nvPr>
        </p:nvSpPr>
        <p:spPr>
          <a:xfrm>
            <a:off x="99797" y="2159915"/>
            <a:ext cx="66417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entury Gothic"/>
                <a:ea typeface="+mn-ea"/>
                <a:cs typeface="Calibri Light"/>
              </a:rPr>
              <a:t>What Digi Coaches learn?</a:t>
            </a:r>
          </a:p>
        </p:txBody>
      </p:sp>
      <p:sp>
        <p:nvSpPr>
          <p:cNvPr id="10" name="TextBox 9">
            <a:extLst>
              <a:ext uri="{FF2B5EF4-FFF2-40B4-BE49-F238E27FC236}">
                <a16:creationId xmlns:a16="http://schemas.microsoft.com/office/drawing/2014/main" id="{8B576C84-FE4C-2EF3-4BF3-97332181F8E7}"/>
              </a:ext>
            </a:extLst>
          </p:cNvPr>
          <p:cNvSpPr txBox="1"/>
          <p:nvPr/>
        </p:nvSpPr>
        <p:spPr>
          <a:xfrm>
            <a:off x="340111" y="2923908"/>
            <a:ext cx="6161103" cy="3693319"/>
          </a:xfrm>
          <a:prstGeom prst="rect">
            <a:avLst/>
          </a:prstGeom>
          <a:noFill/>
        </p:spPr>
        <p:txBody>
          <a:bodyPr wrap="square" rtlCol="0">
            <a:spAutoFit/>
          </a:bodyPr>
          <a:lstStyle/>
          <a:p>
            <a:pPr marL="342900" indent="-342900">
              <a:lnSpc>
                <a:spcPct val="100000"/>
              </a:lnSpc>
              <a:buFont typeface="+mj-lt"/>
              <a:buAutoNum type="arabicPeriod"/>
            </a:pPr>
            <a:endParaRPr lang="en-US">
              <a:latin typeface="Century Gothic"/>
              <a:cs typeface="Calibri"/>
            </a:endParaRPr>
          </a:p>
          <a:p>
            <a:pPr marL="342900" indent="-342900">
              <a:lnSpc>
                <a:spcPct val="100000"/>
              </a:lnSpc>
              <a:buFont typeface="+mj-lt"/>
              <a:buAutoNum type="arabicPeriod"/>
            </a:pPr>
            <a:endParaRPr lang="en-US">
              <a:latin typeface="Century Gothic"/>
              <a:cs typeface="Calibri"/>
            </a:endParaRPr>
          </a:p>
          <a:p>
            <a:pPr marL="342900" indent="-342900">
              <a:buFont typeface="+mj-lt"/>
              <a:buAutoNum type="arabicPeriod"/>
            </a:pPr>
            <a:endParaRPr lang="en-IE"/>
          </a:p>
          <a:p>
            <a:pPr marL="342900" indent="-342900">
              <a:lnSpc>
                <a:spcPct val="150000"/>
              </a:lnSpc>
              <a:buFont typeface="Arial" panose="020B0604020202020204" pitchFamily="34" charset="0"/>
              <a:buChar char="•"/>
            </a:pPr>
            <a:r>
              <a:rPr lang="en-IE"/>
              <a:t>Basic digital skills like browsers, digital devices</a:t>
            </a:r>
          </a:p>
          <a:p>
            <a:pPr marL="342900" indent="-342900">
              <a:lnSpc>
                <a:spcPct val="150000"/>
              </a:lnSpc>
              <a:buFont typeface="Arial" panose="020B0604020202020204" pitchFamily="34" charset="0"/>
              <a:buChar char="•"/>
            </a:pPr>
            <a:r>
              <a:rPr lang="en-IE"/>
              <a:t>How to use the internet and social media safely. Important things like digital stress, secure passwords, fake news</a:t>
            </a:r>
          </a:p>
          <a:p>
            <a:pPr marL="342900" indent="-342900">
              <a:lnSpc>
                <a:spcPct val="150000"/>
              </a:lnSpc>
              <a:buFont typeface="Arial" panose="020B0604020202020204" pitchFamily="34" charset="0"/>
              <a:buChar char="•"/>
            </a:pPr>
            <a:r>
              <a:rPr lang="en-IE"/>
              <a:t>How to share my skills and knowledge.</a:t>
            </a:r>
          </a:p>
          <a:p>
            <a:pPr marL="342900" indent="-342900">
              <a:lnSpc>
                <a:spcPct val="150000"/>
              </a:lnSpc>
              <a:buFont typeface="+mj-lt"/>
              <a:buAutoNum type="arabicPeriod"/>
            </a:pPr>
            <a:endParaRPr lang="en-IE"/>
          </a:p>
          <a:p>
            <a:pPr marL="342900" indent="-342900">
              <a:buFont typeface="+mj-lt"/>
              <a:buAutoNum type="arabicPeriod"/>
            </a:pPr>
            <a:endParaRPr lang="en-IE"/>
          </a:p>
        </p:txBody>
      </p:sp>
      <p:pic>
        <p:nvPicPr>
          <p:cNvPr id="7" name="Picture 6" descr="Two people are playing a game at a table.">
            <a:extLst>
              <a:ext uri="{FF2B5EF4-FFF2-40B4-BE49-F238E27FC236}">
                <a16:creationId xmlns:a16="http://schemas.microsoft.com/office/drawing/2014/main" id="{35CDA2FD-3335-F639-3C75-75086D757467}"/>
              </a:ext>
            </a:extLst>
          </p:cNvPr>
          <p:cNvPicPr>
            <a:picLocks noChangeAspect="1"/>
          </p:cNvPicPr>
          <p:nvPr/>
        </p:nvPicPr>
        <p:blipFill>
          <a:blip r:embed="rId3"/>
          <a:srcRect l="1467" r="1467"/>
          <a:stretch/>
        </p:blipFill>
        <p:spPr>
          <a:xfrm>
            <a:off x="7199440" y="10"/>
            <a:ext cx="4992560" cy="6857990"/>
          </a:xfrm>
          <a:prstGeom prst="rect">
            <a:avLst/>
          </a:prstGeom>
          <a:effectLst/>
        </p:spPr>
      </p:pic>
      <p:pic>
        <p:nvPicPr>
          <p:cNvPr id="5" name="Grafik 10">
            <a:extLst>
              <a:ext uri="{FF2B5EF4-FFF2-40B4-BE49-F238E27FC236}">
                <a16:creationId xmlns:a16="http://schemas.microsoft.com/office/drawing/2014/main" id="{6BC3FB1A-FF33-8CB9-F672-FAFFE58542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28" y="184548"/>
            <a:ext cx="1096678" cy="415203"/>
          </a:xfrm>
          <a:prstGeom prst="rect">
            <a:avLst/>
          </a:prstGeom>
        </p:spPr>
      </p:pic>
      <p:pic>
        <p:nvPicPr>
          <p:cNvPr id="8" name="Picture 4">
            <a:extLst>
              <a:ext uri="{FF2B5EF4-FFF2-40B4-BE49-F238E27FC236}">
                <a16:creationId xmlns:a16="http://schemas.microsoft.com/office/drawing/2014/main" id="{B751922B-D637-F47E-3623-DA412611792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 y="81659"/>
            <a:ext cx="1899732" cy="162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32F191-BD18-19B0-6A35-647A5471C77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BA431B5-E7C1-C019-8511-46CEA53B5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36B942-CD28-8480-12DB-FE160EDC488C}"/>
              </a:ext>
            </a:extLst>
          </p:cNvPr>
          <p:cNvSpPr>
            <a:spLocks noGrp="1"/>
          </p:cNvSpPr>
          <p:nvPr>
            <p:ph type="title" idx="4294967295"/>
          </p:nvPr>
        </p:nvSpPr>
        <p:spPr>
          <a:xfrm>
            <a:off x="838200" y="-1325563"/>
            <a:ext cx="10515600" cy="1325563"/>
          </a:xfrm>
          <a:prstGeom prst="rect">
            <a:avLst/>
          </a:prstGeom>
        </p:spPr>
        <p:txBody>
          <a:bodyPr anchor="b"/>
          <a:lstStyle/>
          <a:p>
            <a:r>
              <a:rPr lang="en-IE" dirty="0"/>
              <a:t>Further Learnings </a:t>
            </a:r>
          </a:p>
        </p:txBody>
      </p:sp>
      <p:sp>
        <p:nvSpPr>
          <p:cNvPr id="2" name="TextBox 1">
            <a:extLst>
              <a:ext uri="{FF2B5EF4-FFF2-40B4-BE49-F238E27FC236}">
                <a16:creationId xmlns:a16="http://schemas.microsoft.com/office/drawing/2014/main" id="{7DAA8929-C07A-AF08-EE26-9275432A4528}"/>
              </a:ext>
            </a:extLst>
          </p:cNvPr>
          <p:cNvSpPr txBox="1">
            <a:spLocks/>
          </p:cNvSpPr>
          <p:nvPr/>
        </p:nvSpPr>
        <p:spPr>
          <a:xfrm>
            <a:off x="727969" y="2050743"/>
            <a:ext cx="5720530"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chemeClr val="tx1"/>
                </a:solidFill>
                <a:effectLst/>
                <a:uLnTx/>
                <a:uFillTx/>
                <a:latin typeface="+mn-lt"/>
                <a:ea typeface="+mn-ea"/>
                <a:cs typeface="+mn-cs"/>
              </a:rPr>
              <a:t>To use and teach fun games like: Osmo coding, Bits Board, Book creator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chemeClr val="tx1"/>
                </a:solidFill>
                <a:effectLst/>
                <a:uLnTx/>
                <a:uFillTx/>
                <a:latin typeface="+mn-lt"/>
                <a:ea typeface="+mn-ea"/>
                <a:cs typeface="+mn-cs"/>
              </a:rPr>
              <a:t>I learned to use accessibility tools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chemeClr val="tx1"/>
                </a:solidFill>
                <a:effectLst/>
                <a:uLnTx/>
                <a:uFillTx/>
                <a:latin typeface="+mn-lt"/>
                <a:ea typeface="+mn-ea"/>
                <a:cs typeface="+mn-cs"/>
              </a:rPr>
              <a:t>Communication skills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chemeClr val="tx1"/>
                </a:solidFill>
                <a:effectLst/>
                <a:uLnTx/>
                <a:uFillTx/>
                <a:latin typeface="+mn-lt"/>
                <a:ea typeface="+mn-ea"/>
                <a:cs typeface="+mn-cs"/>
              </a:rPr>
              <a:t>I practiced sharing what I know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chemeClr val="tx1"/>
                </a:solidFill>
                <a:effectLst/>
                <a:uLnTx/>
                <a:uFillTx/>
                <a:latin typeface="+mn-lt"/>
                <a:ea typeface="+mn-ea"/>
                <a:cs typeface="+mn-cs"/>
              </a:rPr>
              <a:t>To be patient </a:t>
            </a:r>
          </a:p>
        </p:txBody>
      </p:sp>
      <p:pic>
        <p:nvPicPr>
          <p:cNvPr id="7" name="Picture 6" descr="A person playing with a game on an iPad&#10;">
            <a:extLst>
              <a:ext uri="{FF2B5EF4-FFF2-40B4-BE49-F238E27FC236}">
                <a16:creationId xmlns:a16="http://schemas.microsoft.com/office/drawing/2014/main" id="{EDF0E52F-A0A0-60AC-69B6-3E390A82C3B6}"/>
              </a:ext>
            </a:extLst>
          </p:cNvPr>
          <p:cNvPicPr>
            <a:picLocks noChangeAspect="1"/>
          </p:cNvPicPr>
          <p:nvPr/>
        </p:nvPicPr>
        <p:blipFill>
          <a:blip r:embed="rId3"/>
          <a:srcRect l="1467" r="1467"/>
          <a:stretch/>
        </p:blipFill>
        <p:spPr>
          <a:xfrm>
            <a:off x="7199440" y="10"/>
            <a:ext cx="4992560" cy="6857990"/>
          </a:xfrm>
          <a:prstGeom prst="rect">
            <a:avLst/>
          </a:prstGeom>
          <a:effectLst/>
        </p:spPr>
      </p:pic>
      <p:pic>
        <p:nvPicPr>
          <p:cNvPr id="5" name="Grafik 10">
            <a:extLst>
              <a:ext uri="{FF2B5EF4-FFF2-40B4-BE49-F238E27FC236}">
                <a16:creationId xmlns:a16="http://schemas.microsoft.com/office/drawing/2014/main" id="{7E615246-BD93-640A-854F-2B000E072B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28" y="184548"/>
            <a:ext cx="1096678" cy="415203"/>
          </a:xfrm>
          <a:prstGeom prst="rect">
            <a:avLst/>
          </a:prstGeom>
        </p:spPr>
      </p:pic>
      <p:pic>
        <p:nvPicPr>
          <p:cNvPr id="8" name="Picture 4">
            <a:extLst>
              <a:ext uri="{FF2B5EF4-FFF2-40B4-BE49-F238E27FC236}">
                <a16:creationId xmlns:a16="http://schemas.microsoft.com/office/drawing/2014/main" id="{2FE31879-AEE2-C7E9-ABF4-F97C24A1557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 y="81659"/>
            <a:ext cx="1899732" cy="162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9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5B09D2-D18C-977B-EB6E-AE2E323E7505}"/>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4E3CCC-2021-A99C-6FC1-CD33EE644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DD9A578-6169-9613-A77A-47D8944C187B}"/>
              </a:ext>
            </a:extLst>
          </p:cNvPr>
          <p:cNvSpPr txBox="1">
            <a:spLocks noGrp="1"/>
          </p:cNvSpPr>
          <p:nvPr>
            <p:ph type="title" idx="4294967295"/>
          </p:nvPr>
        </p:nvSpPr>
        <p:spPr>
          <a:xfrm>
            <a:off x="99797" y="2159915"/>
            <a:ext cx="66417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entury Gothic"/>
                <a:ea typeface="+mn-ea"/>
                <a:cs typeface="Calibri Light"/>
              </a:rPr>
              <a:t>What Digi being trained?</a:t>
            </a:r>
          </a:p>
        </p:txBody>
      </p:sp>
      <p:sp>
        <p:nvSpPr>
          <p:cNvPr id="10" name="TextBox 9">
            <a:extLst>
              <a:ext uri="{FF2B5EF4-FFF2-40B4-BE49-F238E27FC236}">
                <a16:creationId xmlns:a16="http://schemas.microsoft.com/office/drawing/2014/main" id="{969C2BCA-EFF1-1D9C-A541-0A226B6E6AEE}"/>
              </a:ext>
            </a:extLst>
          </p:cNvPr>
          <p:cNvSpPr txBox="1"/>
          <p:nvPr/>
        </p:nvSpPr>
        <p:spPr>
          <a:xfrm>
            <a:off x="366746" y="3266983"/>
            <a:ext cx="6161103" cy="313932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a:latin typeface="Century Gothic"/>
                <a:cs typeface="Calibri"/>
              </a:rPr>
              <a:t>We started with the easiest, the basic skills. We learned step-by-step</a:t>
            </a:r>
          </a:p>
          <a:p>
            <a:pPr marL="285750" indent="-285750">
              <a:lnSpc>
                <a:spcPct val="100000"/>
              </a:lnSpc>
              <a:buFont typeface="Arial" panose="020B0604020202020204" pitchFamily="34" charset="0"/>
              <a:buChar char="•"/>
            </a:pPr>
            <a:r>
              <a:rPr lang="en-US">
                <a:latin typeface="Century Gothic"/>
                <a:cs typeface="Calibri"/>
              </a:rPr>
              <a:t>We have Digi Coach Cards for all the topics to help us remember </a:t>
            </a:r>
          </a:p>
          <a:p>
            <a:pPr marL="285750" indent="-285750">
              <a:lnSpc>
                <a:spcPct val="100000"/>
              </a:lnSpc>
              <a:buFont typeface="Arial" panose="020B0604020202020204" pitchFamily="34" charset="0"/>
              <a:buChar char="•"/>
            </a:pPr>
            <a:r>
              <a:rPr lang="en-US">
                <a:latin typeface="Century Gothic"/>
                <a:cs typeface="Calibri"/>
              </a:rPr>
              <a:t>We did role-plays with each other</a:t>
            </a:r>
          </a:p>
          <a:p>
            <a:pPr marL="285750" indent="-285750">
              <a:lnSpc>
                <a:spcPct val="100000"/>
              </a:lnSpc>
              <a:buFont typeface="Arial" panose="020B0604020202020204" pitchFamily="34" charset="0"/>
              <a:buChar char="•"/>
            </a:pPr>
            <a:r>
              <a:rPr lang="en-US">
                <a:latin typeface="Century Gothic"/>
                <a:cs typeface="Calibri"/>
              </a:rPr>
              <a:t>We went down to Kerry and taught what we learned</a:t>
            </a:r>
          </a:p>
          <a:p>
            <a:pPr marL="285750" indent="-285750">
              <a:lnSpc>
                <a:spcPct val="100000"/>
              </a:lnSpc>
              <a:buFont typeface="Arial" panose="020B0604020202020204" pitchFamily="34" charset="0"/>
              <a:buChar char="•"/>
            </a:pPr>
            <a:r>
              <a:rPr lang="en-US">
                <a:latin typeface="Century Gothic"/>
                <a:cs typeface="Calibri"/>
              </a:rPr>
              <a:t>We practice by teaching our peers </a:t>
            </a:r>
          </a:p>
          <a:p>
            <a:pPr>
              <a:lnSpc>
                <a:spcPct val="100000"/>
              </a:lnSpc>
            </a:pPr>
            <a:endParaRPr lang="en-US">
              <a:latin typeface="Century Gothic"/>
              <a:cs typeface="Calibri"/>
            </a:endParaRPr>
          </a:p>
          <a:p>
            <a:pPr marL="285750" indent="-285750">
              <a:buFont typeface="Arial" panose="020B0604020202020204" pitchFamily="34" charset="0"/>
              <a:buChar char="•"/>
            </a:pPr>
            <a:endParaRPr lang="en-IE"/>
          </a:p>
          <a:p>
            <a:endParaRPr lang="en-IE"/>
          </a:p>
        </p:txBody>
      </p:sp>
      <p:pic>
        <p:nvPicPr>
          <p:cNvPr id="7" name="Picture 6" descr="Digi coach card example. It explains how to turn devices on and off and how to guide learners through that process.">
            <a:extLst>
              <a:ext uri="{FF2B5EF4-FFF2-40B4-BE49-F238E27FC236}">
                <a16:creationId xmlns:a16="http://schemas.microsoft.com/office/drawing/2014/main" id="{44CF32F9-7D0C-B9FB-A8B5-0A0FD76E7570}"/>
              </a:ext>
            </a:extLst>
          </p:cNvPr>
          <p:cNvPicPr>
            <a:picLocks noChangeAspect="1"/>
          </p:cNvPicPr>
          <p:nvPr/>
        </p:nvPicPr>
        <p:blipFill>
          <a:blip r:embed="rId3"/>
          <a:srcRect t="2828" b="2828"/>
          <a:stretch/>
        </p:blipFill>
        <p:spPr>
          <a:xfrm>
            <a:off x="7199440" y="10"/>
            <a:ext cx="4992560" cy="6857990"/>
          </a:xfrm>
          <a:prstGeom prst="rect">
            <a:avLst/>
          </a:prstGeom>
          <a:effectLst/>
        </p:spPr>
      </p:pic>
      <p:pic>
        <p:nvPicPr>
          <p:cNvPr id="5" name="Grafik 10">
            <a:extLst>
              <a:ext uri="{FF2B5EF4-FFF2-40B4-BE49-F238E27FC236}">
                <a16:creationId xmlns:a16="http://schemas.microsoft.com/office/drawing/2014/main" id="{E4AAB3F8-E692-F531-7621-D60A2491D9D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28" y="184548"/>
            <a:ext cx="1096678" cy="415203"/>
          </a:xfrm>
          <a:prstGeom prst="rect">
            <a:avLst/>
          </a:prstGeom>
        </p:spPr>
      </p:pic>
      <p:pic>
        <p:nvPicPr>
          <p:cNvPr id="8" name="Picture 4">
            <a:extLst>
              <a:ext uri="{FF2B5EF4-FFF2-40B4-BE49-F238E27FC236}">
                <a16:creationId xmlns:a16="http://schemas.microsoft.com/office/drawing/2014/main" id="{8E518564-FB98-0B9F-3BAB-3873C8B3147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 y="81659"/>
            <a:ext cx="1899732" cy="162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56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4" ma:contentTypeDescription="Create a new document." ma:contentTypeScope="" ma:versionID="206f9f41976e7bdbe090e98417f74dfd">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719117e93edd2620bf8247540d9572a1"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Props1.xml><?xml version="1.0" encoding="utf-8"?>
<ds:datastoreItem xmlns:ds="http://schemas.openxmlformats.org/officeDocument/2006/customXml" ds:itemID="{089A61C4-5E77-4977-97BF-001E9F3A866D}">
  <ds:schemaRefs>
    <ds:schemaRef ds:uri="http://schemas.microsoft.com/sharepoint/v3/contenttype/forms"/>
  </ds:schemaRefs>
</ds:datastoreItem>
</file>

<file path=customXml/itemProps2.xml><?xml version="1.0" encoding="utf-8"?>
<ds:datastoreItem xmlns:ds="http://schemas.openxmlformats.org/officeDocument/2006/customXml" ds:itemID="{851FED5B-EC8F-4079-87F5-A67E3470E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47B190-ADA2-443F-9505-0C3348009450}">
  <ds:schemaRefs>
    <ds:schemaRef ds:uri="54afd057-f0ad-4b55-abf4-41869553f751"/>
    <ds:schemaRef ds:uri="56c599c7-5918-4bc7-b41d-4782a7a13d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316e479-0dd5-4804-90b2-b021d65978fe"/>
    <ds:schemaRef ds:uri="4ce5584e-5f0e-4fd3-a3b6-c328330b3f2d"/>
  </ds:schemaRefs>
</ds:datastoreItem>
</file>

<file path=docProps/app.xml><?xml version="1.0" encoding="utf-8"?>
<Properties xmlns="http://schemas.openxmlformats.org/officeDocument/2006/extended-properties" xmlns:vt="http://schemas.openxmlformats.org/officeDocument/2006/docPropsVTypes">
  <TotalTime>9</TotalTime>
  <Words>1563</Words>
  <Application>Microsoft Office PowerPoint</Application>
  <PresentationFormat>Widescreen</PresentationFormat>
  <Paragraphs>109</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SAID PROJECT</vt:lpstr>
      <vt:lpstr>What I will talk about today:</vt:lpstr>
      <vt:lpstr>What is the SAID project about?</vt:lpstr>
      <vt:lpstr>SAID project in Ireland</vt:lpstr>
      <vt:lpstr>Why is it good to be a Digi Coach?</vt:lpstr>
      <vt:lpstr>What do we do as Digi Coaches? </vt:lpstr>
      <vt:lpstr>What Digi Coaches learn?</vt:lpstr>
      <vt:lpstr>Further Learnings </vt:lpstr>
      <vt:lpstr>What Digi being trained?</vt:lpstr>
      <vt:lpstr>My Hopes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B00130823 Adam Gibney</dc:creator>
  <cp:lastModifiedBy>Jessica Dunne</cp:lastModifiedBy>
  <cp:revision>5</cp:revision>
  <dcterms:created xsi:type="dcterms:W3CDTF">2023-02-28T11:06:09Z</dcterms:created>
  <dcterms:modified xsi:type="dcterms:W3CDTF">2024-05-16T15:28:01Z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ies>
</file>