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heme/theme3.xml" ContentType="application/vnd.openxmlformats-officedocument.theme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2"/>
  </p:notesMasterIdLst>
  <p:sldIdLst>
    <p:sldId id="256" r:id="rId6"/>
    <p:sldId id="288" r:id="rId7"/>
    <p:sldId id="290" r:id="rId8"/>
    <p:sldId id="289" r:id="rId9"/>
    <p:sldId id="287" r:id="rId10"/>
    <p:sldId id="286" r:id="rId11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3B3F"/>
    <a:srgbClr val="006262"/>
    <a:srgbClr val="FFFFFF"/>
    <a:srgbClr val="043B3E"/>
    <a:srgbClr val="6E5093"/>
    <a:srgbClr val="990033"/>
    <a:srgbClr val="FF9999"/>
    <a:srgbClr val="FF6600"/>
    <a:srgbClr val="09A145"/>
    <a:srgbClr val="6C97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21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C7A73D-8D0B-4E57-ABF3-518405A76D04}" type="datetimeFigureOut">
              <a:rPr lang="en-IE" smtClean="0"/>
              <a:t>11/03/2024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D2654-B49D-4875-A03B-2B93728FB09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63096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4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5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6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7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9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0355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063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35373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4672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8287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2701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6198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42586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67321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33576751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352502"/>
            <a:ext cx="3932237" cy="351648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445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43768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15476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03662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61198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2132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047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1034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773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3731928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352502"/>
            <a:ext cx="3932237" cy="351648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856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4797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11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Google Shape;8;p1">
            <a:extLst>
              <a:ext uri="{FF2B5EF4-FFF2-40B4-BE49-F238E27FC236}">
                <a16:creationId xmlns:a16="http://schemas.microsoft.com/office/drawing/2014/main" id="{FA1B5EA7-73F0-4DFD-A1FB-E39447DAEF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875283"/>
            <a:ext cx="12192000" cy="984353"/>
          </a:xfrm>
          <a:prstGeom prst="rect">
            <a:avLst/>
          </a:prstGeom>
          <a:solidFill>
            <a:srgbClr val="2C595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CC0561E3-5540-4E51-9BE6-DA83A1E62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00431" y="5877959"/>
            <a:ext cx="984353" cy="984353"/>
          </a:xfrm>
          <a:prstGeom prst="rtTriangle">
            <a:avLst/>
          </a:prstGeom>
          <a:solidFill>
            <a:srgbClr val="6C97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Google Shape;12;p1">
            <a:extLst>
              <a:ext uri="{FF2B5EF4-FFF2-40B4-BE49-F238E27FC236}">
                <a16:creationId xmlns:a16="http://schemas.microsoft.com/office/drawing/2014/main" id="{893615C0-78BB-4DD2-B773-9387F5E7E28C}"/>
              </a:ext>
            </a:extLst>
          </p:cNvPr>
          <p:cNvSpPr txBox="1"/>
          <p:nvPr userDrawn="1"/>
        </p:nvSpPr>
        <p:spPr>
          <a:xfrm>
            <a:off x="7078694" y="6174341"/>
            <a:ext cx="2049010" cy="547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+mj-lt"/>
                <a:ea typeface="Twentieth Century"/>
                <a:cs typeface="Twentieth Century"/>
                <a:sym typeface="Twentieth Century"/>
              </a:rPr>
              <a:t>@aheadireland	</a:t>
            </a:r>
            <a:endParaRPr>
              <a:solidFill>
                <a:srgbClr val="FFFFFF"/>
              </a:solidFill>
              <a:latin typeface="+mj-lt"/>
              <a:ea typeface="Twentieth Century"/>
              <a:cs typeface="Twentieth Century"/>
              <a:sym typeface="Twentieth Century"/>
            </a:endParaRPr>
          </a:p>
        </p:txBody>
      </p:sp>
      <p:pic>
        <p:nvPicPr>
          <p:cNvPr id="9" name="Google Shape;15;p1" descr="Facebook Logo">
            <a:extLst>
              <a:ext uri="{FF2B5EF4-FFF2-40B4-BE49-F238E27FC236}">
                <a16:creationId xmlns:a16="http://schemas.microsoft.com/office/drawing/2014/main" id="{FFE7E155-AA03-4A09-A709-B36E7B6DB1BF}"/>
              </a:ext>
            </a:extLst>
          </p:cNvPr>
          <p:cNvPicPr preferRelativeResize="0"/>
          <p:nvPr userDrawn="1"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278514" y="6210633"/>
            <a:ext cx="273037" cy="52333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2;p1">
            <a:extLst>
              <a:ext uri="{FF2B5EF4-FFF2-40B4-BE49-F238E27FC236}">
                <a16:creationId xmlns:a16="http://schemas.microsoft.com/office/drawing/2014/main" id="{F152B2B3-B5FE-4955-9650-212D456EE203}"/>
              </a:ext>
            </a:extLst>
          </p:cNvPr>
          <p:cNvSpPr txBox="1"/>
          <p:nvPr userDrawn="1"/>
        </p:nvSpPr>
        <p:spPr>
          <a:xfrm>
            <a:off x="4755989" y="6174341"/>
            <a:ext cx="1156885" cy="471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+mj-lt"/>
                <a:ea typeface="Twentieth Century"/>
                <a:cs typeface="Twentieth Century"/>
                <a:sym typeface="Twentieth Century"/>
              </a:rPr>
              <a:t>/ahead.ie		</a:t>
            </a:r>
            <a:endParaRPr>
              <a:solidFill>
                <a:srgbClr val="FFFFFF"/>
              </a:solidFill>
              <a:latin typeface="+mj-lt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1" name="Google Shape;12;p1">
            <a:extLst>
              <a:ext uri="{FF2B5EF4-FFF2-40B4-BE49-F238E27FC236}">
                <a16:creationId xmlns:a16="http://schemas.microsoft.com/office/drawing/2014/main" id="{856EEC15-EDE7-4DDA-A68F-A30C86314B40}"/>
              </a:ext>
            </a:extLst>
          </p:cNvPr>
          <p:cNvSpPr txBox="1"/>
          <p:nvPr userDrawn="1"/>
        </p:nvSpPr>
        <p:spPr>
          <a:xfrm>
            <a:off x="9637989" y="6174341"/>
            <a:ext cx="2343807" cy="677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+mj-lt"/>
                <a:ea typeface="Twentieth Century"/>
                <a:cs typeface="Twentieth Century"/>
                <a:sym typeface="Twentieth Century"/>
              </a:rPr>
              <a:t>www.ahead.ie 	</a:t>
            </a:r>
            <a:endParaRPr>
              <a:solidFill>
                <a:srgbClr val="FFFFFF"/>
              </a:solidFill>
              <a:latin typeface="+mj-lt"/>
              <a:ea typeface="Twentieth Century"/>
              <a:cs typeface="Twentieth Century"/>
              <a:sym typeface="Twentieth Century"/>
            </a:endParaRPr>
          </a:p>
        </p:txBody>
      </p:sp>
      <p:pic>
        <p:nvPicPr>
          <p:cNvPr id="12" name="Picture 11" descr="AHEAD logo in white">
            <a:extLst>
              <a:ext uri="{FF2B5EF4-FFF2-40B4-BE49-F238E27FC236}">
                <a16:creationId xmlns:a16="http://schemas.microsoft.com/office/drawing/2014/main" id="{977DCE68-5165-438E-88D4-6CB50402F2B8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011" y="6174341"/>
            <a:ext cx="3243397" cy="399935"/>
          </a:xfrm>
          <a:prstGeom prst="rect">
            <a:avLst/>
          </a:prstGeom>
        </p:spPr>
      </p:pic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A8A71979-04A3-47C0-8DD5-ABB3AB487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76684" y="5882131"/>
            <a:ext cx="984353" cy="984353"/>
          </a:xfrm>
          <a:prstGeom prst="rtTriangle">
            <a:avLst/>
          </a:prstGeom>
          <a:solidFill>
            <a:srgbClr val="6C97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Google Shape;14;p1" descr="Twitter Logo">
            <a:extLst>
              <a:ext uri="{FF2B5EF4-FFF2-40B4-BE49-F238E27FC236}">
                <a16:creationId xmlns:a16="http://schemas.microsoft.com/office/drawing/2014/main" id="{EC201EB0-A09D-4432-9B2A-E41449CCF4AC}"/>
              </a:ext>
            </a:extLst>
          </p:cNvPr>
          <p:cNvPicPr preferRelativeResize="0"/>
          <p:nvPr userDrawn="1"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6463795" y="6248021"/>
            <a:ext cx="551457" cy="44855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335110E8-8E9B-4559-A061-13D62B1A47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66296" y="5881212"/>
            <a:ext cx="984353" cy="984353"/>
          </a:xfrm>
          <a:prstGeom prst="rtTriangle">
            <a:avLst/>
          </a:prstGeom>
          <a:solidFill>
            <a:srgbClr val="6C97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Google Shape;13;p1" descr="Website logo">
            <a:extLst>
              <a:ext uri="{FF2B5EF4-FFF2-40B4-BE49-F238E27FC236}">
                <a16:creationId xmlns:a16="http://schemas.microsoft.com/office/drawing/2014/main" id="{758BB0C0-5177-44EB-B0CE-2212C01CEB08}"/>
              </a:ext>
            </a:extLst>
          </p:cNvPr>
          <p:cNvPicPr preferRelativeResize="0"/>
          <p:nvPr userDrawn="1"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9152681" y="6146034"/>
            <a:ext cx="415636" cy="482804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3"/>
    </p:custDataLst>
    <p:extLst>
      <p:ext uri="{BB962C8B-B14F-4D97-AF65-F5344CB8AC3E}">
        <p14:creationId xmlns:p14="http://schemas.microsoft.com/office/powerpoint/2010/main" val="2271552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</p:spTree>
    <p:custDataLst>
      <p:tags r:id="rId13"/>
    </p:custDataLst>
    <p:extLst>
      <p:ext uri="{BB962C8B-B14F-4D97-AF65-F5344CB8AC3E}">
        <p14:creationId xmlns:p14="http://schemas.microsoft.com/office/powerpoint/2010/main" val="168598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105" y="1140717"/>
            <a:ext cx="6649467" cy="1821028"/>
          </a:xfrm>
        </p:spPr>
        <p:txBody>
          <a:bodyPr>
            <a:normAutofit/>
          </a:bodyPr>
          <a:lstStyle/>
          <a:p>
            <a:pPr algn="r"/>
            <a:r>
              <a:rPr lang="en-IE" dirty="0">
                <a:solidFill>
                  <a:srgbClr val="006262"/>
                </a:solidFill>
              </a:rPr>
              <a:t>AHEAD Strategic Plan 2024-28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9584" y="3960940"/>
            <a:ext cx="6004264" cy="1655762"/>
          </a:xfrm>
        </p:spPr>
        <p:txBody>
          <a:bodyPr/>
          <a:lstStyle/>
          <a:p>
            <a:pPr algn="r"/>
            <a:r>
              <a:rPr lang="en-IE" dirty="0"/>
              <a:t>Mar 20</a:t>
            </a:r>
            <a:r>
              <a:rPr lang="en-IE" baseline="30000" dirty="0"/>
              <a:t>th</a:t>
            </a:r>
            <a:r>
              <a:rPr lang="en-IE" dirty="0"/>
              <a:t> 2024</a:t>
            </a:r>
          </a:p>
          <a:p>
            <a:endParaRPr lang="en-IE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4239CC0-D4C8-4657-8E07-72612A1BA0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410450" y="1028700"/>
            <a:ext cx="0" cy="44767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B2C817D8-FEA5-C298-9A38-EB69441DC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1329" y="1028700"/>
            <a:ext cx="3202921" cy="44767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58079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1741A05-9637-E98F-E398-826878CF95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33416" y="2532924"/>
            <a:ext cx="541228" cy="1792149"/>
          </a:xfrm>
          <a:prstGeom prst="roundRect">
            <a:avLst/>
          </a:prstGeom>
          <a:solidFill>
            <a:srgbClr val="00626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3EEE7EA-6A5D-A1FF-C4F6-6F3518D11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103" y="2533959"/>
            <a:ext cx="3414921" cy="1792149"/>
          </a:xfrm>
          <a:solidFill>
            <a:srgbClr val="006262"/>
          </a:solidFill>
        </p:spPr>
        <p:txBody>
          <a:bodyPr>
            <a:normAutofit/>
          </a:bodyPr>
          <a:lstStyle/>
          <a:p>
            <a:r>
              <a:rPr lang="en-GB" sz="4000" b="0" i="0" u="none" strike="noStrike" baseline="0" dirty="0">
                <a:solidFill>
                  <a:srgbClr val="FFFFFF"/>
                </a:solidFill>
                <a:latin typeface="Fedra Sans Alt Std Medium"/>
              </a:rPr>
              <a:t>Development Process</a:t>
            </a:r>
            <a:endParaRPr lang="en-GB" sz="8000" dirty="0">
              <a:solidFill>
                <a:srgbClr val="FFFFFF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C6853D4-9020-F863-2133-4EF63E67F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402" y="2532925"/>
            <a:ext cx="927701" cy="17921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78DB559-9B42-2E16-CBBA-FC79528CD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9515"/>
          <a:stretch/>
        </p:blipFill>
        <p:spPr>
          <a:xfrm>
            <a:off x="5779023" y="504825"/>
            <a:ext cx="1137666" cy="58483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13A5C08-6DCD-125F-7D6B-D9F3F8F1896D}"/>
              </a:ext>
            </a:extLst>
          </p:cNvPr>
          <p:cNvSpPr txBox="1"/>
          <p:nvPr/>
        </p:nvSpPr>
        <p:spPr>
          <a:xfrm>
            <a:off x="7064103" y="859536"/>
            <a:ext cx="371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0" u="none" strike="noStrike" baseline="0" dirty="0">
                <a:solidFill>
                  <a:srgbClr val="0C3B3F"/>
                </a:solidFill>
                <a:latin typeface="FedraSansStd-Bold"/>
              </a:rPr>
              <a:t>Strategic Oversight</a:t>
            </a:r>
            <a:endParaRPr lang="en-GB" sz="2400" dirty="0">
              <a:solidFill>
                <a:srgbClr val="0C3B3F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6B1DDB-8BFE-C539-288E-6E02860DAC4C}"/>
              </a:ext>
            </a:extLst>
          </p:cNvPr>
          <p:cNvSpPr txBox="1"/>
          <p:nvPr/>
        </p:nvSpPr>
        <p:spPr>
          <a:xfrm>
            <a:off x="7064103" y="2302091"/>
            <a:ext cx="4578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0" u="none" strike="noStrike" baseline="0" dirty="0">
                <a:solidFill>
                  <a:srgbClr val="0C3B3F"/>
                </a:solidFill>
                <a:latin typeface="FedraSansStd-Bold"/>
              </a:rPr>
              <a:t>Strong Foundations</a:t>
            </a:r>
            <a:endParaRPr lang="en-GB" sz="2400" dirty="0">
              <a:solidFill>
                <a:srgbClr val="0C3B3F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216B3F-97A7-1334-F336-79313D244EEB}"/>
              </a:ext>
            </a:extLst>
          </p:cNvPr>
          <p:cNvSpPr txBox="1"/>
          <p:nvPr/>
        </p:nvSpPr>
        <p:spPr>
          <a:xfrm>
            <a:off x="7064103" y="3698926"/>
            <a:ext cx="4578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0" u="none" strike="noStrike" baseline="0" dirty="0">
                <a:solidFill>
                  <a:srgbClr val="0C3B3F"/>
                </a:solidFill>
                <a:latin typeface="FedraSansStd-Bold"/>
              </a:rPr>
              <a:t>Deep Stakeholder Engagement</a:t>
            </a:r>
            <a:endParaRPr lang="en-GB" sz="2400" dirty="0">
              <a:solidFill>
                <a:srgbClr val="0C3B3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7EC8EC-44DB-C85F-8ECC-22FD48E12676}"/>
              </a:ext>
            </a:extLst>
          </p:cNvPr>
          <p:cNvSpPr txBox="1"/>
          <p:nvPr/>
        </p:nvSpPr>
        <p:spPr>
          <a:xfrm>
            <a:off x="7064103" y="5334851"/>
            <a:ext cx="4866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0" u="none" strike="noStrike" baseline="0" dirty="0">
                <a:solidFill>
                  <a:srgbClr val="0C3B3F"/>
                </a:solidFill>
                <a:latin typeface="FedraSansStd-Bold"/>
              </a:rPr>
              <a:t>Iterative Design with Staff &amp; Board</a:t>
            </a:r>
            <a:endParaRPr lang="en-GB" sz="2400" dirty="0">
              <a:solidFill>
                <a:srgbClr val="0C3B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906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191ECCA-4D84-4C3F-B5B7-AA45DA81FE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933951" y="0"/>
            <a:ext cx="7258050" cy="6858000"/>
          </a:xfrm>
          <a:prstGeom prst="rect">
            <a:avLst/>
          </a:prstGeom>
          <a:solidFill>
            <a:srgbClr val="0C3B3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1741A05-9637-E98F-E398-826878CF95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33416" y="2532924"/>
            <a:ext cx="541228" cy="1792149"/>
          </a:xfrm>
          <a:prstGeom prst="roundRect">
            <a:avLst/>
          </a:prstGeom>
          <a:solidFill>
            <a:srgbClr val="00626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3EEE7EA-6A5D-A1FF-C4F6-6F3518D11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103" y="2533959"/>
            <a:ext cx="3414921" cy="1792149"/>
          </a:xfrm>
          <a:solidFill>
            <a:srgbClr val="006262"/>
          </a:solidFill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  <a:latin typeface="Fedra Sans Alt Std Medium"/>
              </a:rPr>
              <a:t>Our Mission &amp; Vision</a:t>
            </a:r>
            <a:endParaRPr lang="en-GB" sz="8000" dirty="0">
              <a:solidFill>
                <a:srgbClr val="FFFFFF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C6853D4-9020-F863-2133-4EF63E67F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402" y="2532925"/>
            <a:ext cx="927701" cy="179214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13A5C08-6DCD-125F-7D6B-D9F3F8F1896D}"/>
              </a:ext>
            </a:extLst>
          </p:cNvPr>
          <p:cNvSpPr txBox="1"/>
          <p:nvPr/>
        </p:nvSpPr>
        <p:spPr>
          <a:xfrm>
            <a:off x="5534025" y="746194"/>
            <a:ext cx="622935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i="0" u="none" strike="noStrike" baseline="0" dirty="0">
                <a:solidFill>
                  <a:schemeClr val="bg1"/>
                </a:solidFill>
                <a:latin typeface="FedraSansStd-Bold"/>
              </a:rPr>
              <a:t>Our Mission</a:t>
            </a:r>
          </a:p>
          <a:p>
            <a:endParaRPr lang="en-GB" sz="2400" b="1" i="0" u="none" strike="noStrike" baseline="0" dirty="0">
              <a:solidFill>
                <a:schemeClr val="bg1"/>
              </a:solidFill>
              <a:latin typeface="FedraSansStd-Bold"/>
            </a:endParaRPr>
          </a:p>
          <a:p>
            <a:r>
              <a:rPr lang="en-GB" sz="2400" b="1" i="0" u="none" strike="noStrike" baseline="0" dirty="0">
                <a:solidFill>
                  <a:schemeClr val="bg1"/>
                </a:solidFill>
                <a:latin typeface="FedraSansStd-Bold"/>
              </a:rPr>
              <a:t>AHEAD works with and for disabled people to shape inclusive and empowering environments in tertiary education and employment.</a:t>
            </a:r>
          </a:p>
          <a:p>
            <a:endParaRPr lang="en-GB" sz="2400" b="1" i="0" u="none" strike="noStrike" baseline="0" dirty="0">
              <a:solidFill>
                <a:schemeClr val="bg1"/>
              </a:solidFill>
              <a:latin typeface="FedraSansStd-Bold"/>
            </a:endParaRPr>
          </a:p>
          <a:p>
            <a:endParaRPr lang="en-GB" sz="2400" b="1" dirty="0">
              <a:solidFill>
                <a:schemeClr val="bg1"/>
              </a:solidFill>
              <a:latin typeface="FedraSansStd-Bold"/>
            </a:endParaRPr>
          </a:p>
          <a:p>
            <a:r>
              <a:rPr lang="en-GB" sz="3600" b="1" dirty="0">
                <a:solidFill>
                  <a:schemeClr val="bg1"/>
                </a:solidFill>
                <a:latin typeface="FedraSansStd-Bold"/>
              </a:rPr>
              <a:t>Our Vision</a:t>
            </a:r>
          </a:p>
          <a:p>
            <a:endParaRPr lang="en-GB" sz="2400" b="1" dirty="0">
              <a:solidFill>
                <a:schemeClr val="bg1"/>
              </a:solidFill>
              <a:latin typeface="FedraSansStd-Bold"/>
            </a:endParaRPr>
          </a:p>
          <a:p>
            <a:r>
              <a:rPr lang="en-GB" sz="2400" b="1" dirty="0">
                <a:solidFill>
                  <a:schemeClr val="bg1"/>
                </a:solidFill>
                <a:latin typeface="FedraSansStd-Bold"/>
              </a:rPr>
              <a:t>An equitable society where people with disabilities have the power and opportunity to flourish through education and employment.</a:t>
            </a:r>
          </a:p>
        </p:txBody>
      </p:sp>
    </p:spTree>
    <p:extLst>
      <p:ext uri="{BB962C8B-B14F-4D97-AF65-F5344CB8AC3E}">
        <p14:creationId xmlns:p14="http://schemas.microsoft.com/office/powerpoint/2010/main" val="3565023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1741A05-9637-E98F-E398-826878CF95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33416" y="2532924"/>
            <a:ext cx="541228" cy="1792149"/>
          </a:xfrm>
          <a:prstGeom prst="roundRect">
            <a:avLst/>
          </a:prstGeom>
          <a:solidFill>
            <a:srgbClr val="00626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3EEE7EA-6A5D-A1FF-C4F6-6F3518D11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103" y="2533959"/>
            <a:ext cx="3414921" cy="1792149"/>
          </a:xfrm>
          <a:solidFill>
            <a:srgbClr val="006262"/>
          </a:solidFill>
        </p:spPr>
        <p:txBody>
          <a:bodyPr>
            <a:normAutofit/>
          </a:bodyPr>
          <a:lstStyle/>
          <a:p>
            <a:r>
              <a:rPr lang="en-GB" sz="5400" b="0" i="0" u="none" strike="noStrike" baseline="0" dirty="0">
                <a:solidFill>
                  <a:srgbClr val="FFFFFF"/>
                </a:solidFill>
                <a:latin typeface="Fedra Sans Alt Std Medium"/>
              </a:rPr>
              <a:t>Our Values</a:t>
            </a:r>
            <a:endParaRPr lang="en-GB" sz="11500" dirty="0">
              <a:solidFill>
                <a:srgbClr val="FFFFFF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C6853D4-9020-F863-2133-4EF63E67F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402" y="2532925"/>
            <a:ext cx="927701" cy="1792149"/>
          </a:xfrm>
          <a:prstGeom prst="rect">
            <a:avLst/>
          </a:prstGeom>
        </p:spPr>
      </p:pic>
      <p:pic>
        <p:nvPicPr>
          <p:cNvPr id="3" name="Picture 2" descr="Equity &amp; Rights&#10;People &amp; Community&#10;Collaboration &amp; Trust&#10;Creativity &amp; Innovation&#10;Adaptability &amp; Responsiveness&#10;Accountability &amp; Integrity">
            <a:extLst>
              <a:ext uri="{FF2B5EF4-FFF2-40B4-BE49-F238E27FC236}">
                <a16:creationId xmlns:a16="http://schemas.microsoft.com/office/drawing/2014/main" id="{C8D67C27-E903-35D0-D9B3-B24A47D9DA1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3895" r="1"/>
          <a:stretch/>
        </p:blipFill>
        <p:spPr>
          <a:xfrm>
            <a:off x="6802371" y="36376"/>
            <a:ext cx="1429974" cy="499309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9EE8DDA-5F3B-8442-8910-D83B68C0A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2141"/>
          <a:stretch/>
        </p:blipFill>
        <p:spPr>
          <a:xfrm>
            <a:off x="8993988" y="1755248"/>
            <a:ext cx="1429974" cy="4993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796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1741A05-9637-E98F-E398-826878CF95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33416" y="2532924"/>
            <a:ext cx="541228" cy="1792149"/>
          </a:xfrm>
          <a:prstGeom prst="roundRect">
            <a:avLst/>
          </a:prstGeom>
          <a:solidFill>
            <a:srgbClr val="00626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3EEE7EA-6A5D-A1FF-C4F6-6F3518D11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103" y="2533959"/>
            <a:ext cx="3414921" cy="1792149"/>
          </a:xfrm>
          <a:solidFill>
            <a:srgbClr val="006262"/>
          </a:solidFill>
        </p:spPr>
        <p:txBody>
          <a:bodyPr>
            <a:normAutofit/>
          </a:bodyPr>
          <a:lstStyle/>
          <a:p>
            <a:r>
              <a:rPr lang="en-GB" sz="5400" b="0" i="0" u="none" strike="noStrike" baseline="0" dirty="0">
                <a:solidFill>
                  <a:srgbClr val="FFFFFF"/>
                </a:solidFill>
                <a:latin typeface="Fedra Sans Alt Std Medium"/>
              </a:rPr>
              <a:t>Strategic Objectives </a:t>
            </a:r>
            <a:endParaRPr lang="en-GB" sz="11500" dirty="0">
              <a:solidFill>
                <a:srgbClr val="FFFFFF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C6853D4-9020-F863-2133-4EF63E67F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402" y="2532925"/>
            <a:ext cx="927701" cy="1792149"/>
          </a:xfrm>
          <a:prstGeom prst="rect">
            <a:avLst/>
          </a:prstGeom>
        </p:spPr>
      </p:pic>
      <p:pic>
        <p:nvPicPr>
          <p:cNvPr id="16" name="Picture 15" descr="A: Lived Experience&#10;Engage and partner with learners and graduates to create supportive communities and amplify the lived experience of disability&#10;B: National Policy&#10;Affect change in national policy to positively impact on the inclusion of disabled people and the realisation of their rights&#10;C: Organisational Change&#10;Facilitate education providers and employers to strategically embed universal design, inclusion, and the empowerment of disabled people&#10;D: Individual Capacity&#10;Build the capacity of people to be disability-inclusive in their roles, and to advocate for inclusion in their organisations&#10;E: Collaboration &amp; Communication&#10;Foster collaboration and communicate effectively with stakeholders to support our mission and vision&#10;F: Good Governance&#10;Maintain and develop good governance to sustain the organisation">
            <a:extLst>
              <a:ext uri="{FF2B5EF4-FFF2-40B4-BE49-F238E27FC236}">
                <a16:creationId xmlns:a16="http://schemas.microsoft.com/office/drawing/2014/main" id="{A1BEE878-C33B-E69C-419B-D8DB3ACF02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5725" y="-2"/>
            <a:ext cx="64925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891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9775" y="1341772"/>
            <a:ext cx="5581650" cy="3763628"/>
          </a:xfrm>
        </p:spPr>
        <p:txBody>
          <a:bodyPr>
            <a:normAutofit fontScale="90000"/>
          </a:bodyPr>
          <a:lstStyle/>
          <a:p>
            <a:pPr algn="l"/>
            <a:r>
              <a:rPr lang="en-IE" dirty="0"/>
              <a:t>Thank you to all who contributed to the development of this plan!</a:t>
            </a:r>
            <a:br>
              <a:rPr lang="en-IE" dirty="0"/>
            </a:br>
            <a:endParaRPr lang="en-I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0C79087-179C-E550-0632-FEA828243B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854" y="809625"/>
            <a:ext cx="3202921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4243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5mCxFb8A"/>
  <p:tag name="ARTICULATE_SLIDE_THUMBNAIL_REFRESH" val="1"/>
  <p:tag name="ARTICULATE_PROJECT_OPEN" val="0"/>
  <p:tag name="ARTICULATE_SLIDE_COUNT" val="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04adec5-321f-46c9-8d8f-d278d5019d73">
      <Terms xmlns="http://schemas.microsoft.com/office/infopath/2007/PartnerControls"/>
    </lcf76f155ced4ddcb4097134ff3c332f>
    <TaxCatchAll xmlns="98a9eb8c-6a01-428e-9f5d-17b5596ff27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946560433F2B4BAC6115A870028350" ma:contentTypeVersion="17" ma:contentTypeDescription="Create a new document." ma:contentTypeScope="" ma:versionID="504a4eee48183cc64ffa4f8ca4e8fda6">
  <xsd:schema xmlns:xsd="http://www.w3.org/2001/XMLSchema" xmlns:xs="http://www.w3.org/2001/XMLSchema" xmlns:p="http://schemas.microsoft.com/office/2006/metadata/properties" xmlns:ns2="f04adec5-321f-46c9-8d8f-d278d5019d73" xmlns:ns3="98a9eb8c-6a01-428e-9f5d-17b5596ff277" targetNamespace="http://schemas.microsoft.com/office/2006/metadata/properties" ma:root="true" ma:fieldsID="cf20f95ca4649c41c8b81b9c4d626c3f" ns2:_="" ns3:_="">
    <xsd:import namespace="f04adec5-321f-46c9-8d8f-d278d5019d73"/>
    <xsd:import namespace="98a9eb8c-6a01-428e-9f5d-17b5596ff2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4adec5-321f-46c9-8d8f-d278d5019d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18109bd-626c-4cb5-b457-7c830300b9d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a9eb8c-6a01-428e-9f5d-17b5596ff27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47ea14bd-29b4-46a6-9b71-aedf54cf4907}" ma:internalName="TaxCatchAll" ma:showField="CatchAllData" ma:web="98a9eb8c-6a01-428e-9f5d-17b5596ff2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2AF05E-AC85-4575-96A7-0CB551DB5C35}">
  <ds:schemaRefs>
    <ds:schemaRef ds:uri="08bc5d0b-0754-4961-97d7-107622ce32d0"/>
    <ds:schemaRef ds:uri="581bb530-5988-420c-ac06-6ab112aad2d4"/>
    <ds:schemaRef ds:uri="f44b590d-ba36-4f29-88cd-da1e6fced68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38DE04D-DF46-4D83-AEEB-DF773BC72014}"/>
</file>

<file path=customXml/itemProps3.xml><?xml version="1.0" encoding="utf-8"?>
<ds:datastoreItem xmlns:ds="http://schemas.openxmlformats.org/officeDocument/2006/customXml" ds:itemID="{51F710C0-C923-4CB9-97E4-03351FD6F3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86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Fedra Sans Alt Std Medium</vt:lpstr>
      <vt:lpstr>FedraSansStd-Bold</vt:lpstr>
      <vt:lpstr>Tw Cen MT</vt:lpstr>
      <vt:lpstr>Office Theme</vt:lpstr>
      <vt:lpstr>1_Office Theme</vt:lpstr>
      <vt:lpstr>AHEAD Strategic Plan 2024-28</vt:lpstr>
      <vt:lpstr>Development Process</vt:lpstr>
      <vt:lpstr>Our Mission &amp; Vision</vt:lpstr>
      <vt:lpstr>Our Values</vt:lpstr>
      <vt:lpstr>Strategic Objectives </vt:lpstr>
      <vt:lpstr>Thank you to all who contributed to the development of this plan!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Dara Ryder</dc:creator>
  <cp:lastModifiedBy>Dara Ryder</cp:lastModifiedBy>
  <cp:revision>3</cp:revision>
  <dcterms:created xsi:type="dcterms:W3CDTF">2018-04-13T09:57:38Z</dcterms:created>
  <dcterms:modified xsi:type="dcterms:W3CDTF">2024-03-11T17:37:44Z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95725FFA-EDBD-44D1-8FEE-7A272E4E4258</vt:lpwstr>
  </property>
  <property fmtid="{D5CDD505-2E9C-101B-9397-08002B2CF9AE}" pid="3" name="ArticulatePath">
    <vt:lpwstr>What is UDL</vt:lpwstr>
  </property>
  <property fmtid="{D5CDD505-2E9C-101B-9397-08002B2CF9AE}" pid="4" name="ContentTypeId">
    <vt:lpwstr>0x01010069946560433F2B4BAC6115A870028350</vt:lpwstr>
  </property>
  <property fmtid="{D5CDD505-2E9C-101B-9397-08002B2CF9AE}" pid="5" name="Order">
    <vt:r8>67600</vt:r8>
  </property>
  <property fmtid="{D5CDD505-2E9C-101B-9397-08002B2CF9AE}" pid="6" name="MediaServiceImageTags">
    <vt:lpwstr/>
  </property>
</Properties>
</file>