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Lst>
  <p:notesMasterIdLst>
    <p:notesMasterId r:id="rId41"/>
  </p:notesMasterIdLst>
  <p:sldIdLst>
    <p:sldId id="258" r:id="rId6"/>
    <p:sldId id="322" r:id="rId7"/>
    <p:sldId id="341" r:id="rId8"/>
    <p:sldId id="318" r:id="rId9"/>
    <p:sldId id="334" r:id="rId10"/>
    <p:sldId id="326" r:id="rId11"/>
    <p:sldId id="335" r:id="rId12"/>
    <p:sldId id="336" r:id="rId13"/>
    <p:sldId id="333" r:id="rId14"/>
    <p:sldId id="308" r:id="rId15"/>
    <p:sldId id="320" r:id="rId16"/>
    <p:sldId id="301" r:id="rId17"/>
    <p:sldId id="307" r:id="rId18"/>
    <p:sldId id="306" r:id="rId19"/>
    <p:sldId id="339" r:id="rId20"/>
    <p:sldId id="323" r:id="rId21"/>
    <p:sldId id="317" r:id="rId22"/>
    <p:sldId id="289" r:id="rId23"/>
    <p:sldId id="311" r:id="rId24"/>
    <p:sldId id="312" r:id="rId25"/>
    <p:sldId id="292" r:id="rId26"/>
    <p:sldId id="295" r:id="rId27"/>
    <p:sldId id="296" r:id="rId28"/>
    <p:sldId id="302" r:id="rId29"/>
    <p:sldId id="304" r:id="rId30"/>
    <p:sldId id="305" r:id="rId31"/>
    <p:sldId id="298" r:id="rId32"/>
    <p:sldId id="324" r:id="rId33"/>
    <p:sldId id="293" r:id="rId34"/>
    <p:sldId id="327" r:id="rId35"/>
    <p:sldId id="328" r:id="rId36"/>
    <p:sldId id="329" r:id="rId37"/>
    <p:sldId id="330" r:id="rId38"/>
    <p:sldId id="342" r:id="rId39"/>
    <p:sldId id="272" r:id="rId40"/>
  </p:sldIdLst>
  <p:sldSz cx="12192000" cy="6858000"/>
  <p:notesSz cx="6858000" cy="9144000"/>
  <p:embeddedFontLst>
    <p:embeddedFont>
      <p:font typeface="Montserrat" panose="00000500000000000000" pitchFamily="2" charset="0"/>
      <p:regular r:id="rId42"/>
      <p:bold r:id="rId43"/>
      <p:italic r:id="rId44"/>
      <p:boldItalic r:id="rId45"/>
    </p:embeddedFont>
    <p:embeddedFont>
      <p:font typeface="Montserrat ExtraBold" panose="00000900000000000000" pitchFamily="2" charset="0"/>
      <p:bold r:id="rId46"/>
      <p:boldItalic r:id="rId47"/>
    </p:embeddedFont>
    <p:embeddedFont>
      <p:font typeface="Montserrat SemiBold" panose="00000700000000000000" pitchFamily="2" charset="0"/>
      <p:bold r:id="rId48"/>
      <p:boldItalic r:id="rId49"/>
    </p:embeddedFont>
    <p:embeddedFont>
      <p:font typeface="Open Sans" panose="020B0606030504020204" pitchFamily="34" charset="0"/>
      <p:regular r:id="rId50"/>
      <p:bold r:id="rId51"/>
      <p:italic r:id="rId52"/>
      <p:boldItalic r:id="rId53"/>
    </p:embeddedFont>
    <p:embeddedFont>
      <p:font typeface="Roboto Slab" pitchFamily="2" charset="0"/>
      <p:regular r:id="rId54"/>
      <p:bold r:id="rId55"/>
    </p:embeddedFont>
    <p:embeddedFont>
      <p:font typeface="Segoe UI" panose="020B0502040204020203" pitchFamily="34" charset="0"/>
      <p:regular r:id="rId56"/>
      <p:bold r:id="rId57"/>
      <p:italic r:id="rId58"/>
      <p:boldItalic r:id="rId59"/>
    </p:embeddedFont>
  </p:embeddedFontLst>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6E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894F4-A379-42BB-A15C-D1CB108F65F4}" v="620" dt="2024-03-18T19:24:20.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5843" autoAdjust="0"/>
  </p:normalViewPr>
  <p:slideViewPr>
    <p:cSldViewPr snapToGrid="0">
      <p:cViewPr>
        <p:scale>
          <a:sx n="53" d="100"/>
          <a:sy n="53" d="100"/>
        </p:scale>
        <p:origin x="1152" y="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8166A-09C7-4385-869D-EF5F338D39EC}" type="datetimeFigureOut">
              <a:rPr lang="en-IE" smtClean="0"/>
              <a:t>20/03/2024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08FDC-7627-47FF-B152-25C45CFBD552}" type="slidenum">
              <a:rPr lang="en-IE" smtClean="0"/>
              <a:t>‹#›</a:t>
            </a:fld>
            <a:endParaRPr lang="en-IE"/>
          </a:p>
        </p:txBody>
      </p:sp>
    </p:spTree>
    <p:extLst>
      <p:ext uri="{BB962C8B-B14F-4D97-AF65-F5344CB8AC3E}">
        <p14:creationId xmlns:p14="http://schemas.microsoft.com/office/powerpoint/2010/main" val="272566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Open Sans" panose="020B0606030504020204" pitchFamily="34" charset="0"/>
              </a:rPr>
              <a:t>TCD Sense is an example of identifying an issue t</a:t>
            </a:r>
          </a:p>
          <a:p>
            <a:endParaRPr lang="en-US" b="0" i="0" u="none" strike="noStrike" dirty="0">
              <a:solidFill>
                <a:srgbClr val="000000"/>
              </a:solidFill>
              <a:effectLst/>
              <a:latin typeface="Open Sans" panose="020B0606030504020204" pitchFamily="34" charset="0"/>
            </a:endParaRPr>
          </a:p>
          <a:p>
            <a:r>
              <a:rPr lang="en-US" sz="1200" b="1" dirty="0"/>
              <a:t>Student Engagement </a:t>
            </a:r>
            <a:r>
              <a:rPr lang="en-US" sz="1200" dirty="0"/>
              <a:t>through Occupational Therapy Support &amp; Disability Service</a:t>
            </a:r>
          </a:p>
          <a:p>
            <a:r>
              <a:rPr lang="en-US" sz="1200" b="1" dirty="0"/>
              <a:t>2018 &amp; 2019: </a:t>
            </a:r>
            <a:r>
              <a:rPr lang="en-US" sz="1200" dirty="0"/>
              <a:t>Library UX Study &amp; Library Survey </a:t>
            </a:r>
            <a:endParaRPr lang="en-US" sz="1200" b="1" dirty="0"/>
          </a:p>
          <a:p>
            <a:r>
              <a:rPr lang="en-US" sz="1200" b="1" dirty="0"/>
              <a:t>Feb 2019: </a:t>
            </a:r>
            <a:r>
              <a:rPr lang="en-US" sz="1200" dirty="0"/>
              <a:t>Sensory Audit Process carried out in Trinity Libraries and Science Laboratories</a:t>
            </a:r>
          </a:p>
          <a:p>
            <a:r>
              <a:rPr lang="en-US" sz="1200" b="1" dirty="0"/>
              <a:t>May 2019: </a:t>
            </a:r>
            <a:r>
              <a:rPr lang="en-US" sz="1200" dirty="0"/>
              <a:t>Survey of Disabled Trinity Students based upon Dunn’s Sensory Processing Framework</a:t>
            </a:r>
          </a:p>
          <a:p>
            <a:r>
              <a:rPr lang="en-US" sz="1200" b="1" dirty="0"/>
              <a:t>January 2020: </a:t>
            </a:r>
            <a:r>
              <a:rPr lang="en-US" sz="1200" dirty="0"/>
              <a:t>Working group was established between the Disability Service, Discipline of Occupational Therapy, as well as other stakeholders such as the Trinity Library, TCD SU, and the Science Faculty.</a:t>
            </a:r>
          </a:p>
          <a:p>
            <a:r>
              <a:rPr lang="en-US" sz="1200" b="1" i="0" dirty="0">
                <a:effectLst/>
              </a:rPr>
              <a:t>May 2020:</a:t>
            </a:r>
            <a:r>
              <a:rPr lang="en-US" sz="1200" b="0" i="0" dirty="0">
                <a:effectLst/>
              </a:rPr>
              <a:t> Funding Proposal Submitted to the Higher Education Authority as a Strategic Initiative relating to Disability Services in Higher Education Institutions - €233,934 was allocated by the HEA to the project.</a:t>
            </a:r>
          </a:p>
          <a:p>
            <a:r>
              <a:rPr lang="en-US" sz="1200" b="1" i="0" dirty="0">
                <a:effectLst/>
              </a:rPr>
              <a:t>May 2021:</a:t>
            </a:r>
            <a:r>
              <a:rPr lang="en-US" sz="1200" b="0" i="0" dirty="0">
                <a:effectLst/>
              </a:rPr>
              <a:t> Additional funding for the Sensory Project was sourced from the Disability Service Budget &amp; Director of Student Services, &amp; TCD SU Budget for Student Spaces.</a:t>
            </a:r>
          </a:p>
          <a:p>
            <a:r>
              <a:rPr lang="en-US" sz="1200" b="1" dirty="0"/>
              <a:t>January 2021 – Present: </a:t>
            </a:r>
            <a:r>
              <a:rPr lang="en-US" sz="1200" dirty="0"/>
              <a:t>Activities within the project were planned across four interconnected strands.</a:t>
            </a:r>
            <a:endParaRPr lang="en-US" b="0" i="0" dirty="0">
              <a:solidFill>
                <a:srgbClr val="494949"/>
              </a:solidFill>
              <a:effectLst/>
            </a:endParaRPr>
          </a:p>
          <a:p>
            <a:r>
              <a:rPr lang="en-US" b="0" i="0" u="none" strike="noStrike" dirty="0" err="1">
                <a:solidFill>
                  <a:srgbClr val="000000"/>
                </a:solidFill>
                <a:effectLst/>
                <a:latin typeface="Open Sans" panose="020B0606030504020204" pitchFamily="34" charset="0"/>
              </a:rPr>
              <a:t>hrough</a:t>
            </a:r>
            <a:r>
              <a:rPr lang="en-US" b="0" i="0" u="none" strike="noStrike" dirty="0">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2</a:t>
            </a:fld>
            <a:endParaRPr lang="en-IE"/>
          </a:p>
        </p:txBody>
      </p:sp>
    </p:spTree>
    <p:extLst>
      <p:ext uri="{BB962C8B-B14F-4D97-AF65-F5344CB8AC3E}">
        <p14:creationId xmlns:p14="http://schemas.microsoft.com/office/powerpoint/2010/main" val="437789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a:t>May 2019: Survey of Disabled Trinity Students</a:t>
            </a:r>
          </a:p>
          <a:p>
            <a:pPr marL="285750" indent="-285750">
              <a:buFont typeface="Arial" panose="020B0604020202020204" pitchFamily="34" charset="0"/>
              <a:buChar char="•"/>
            </a:pPr>
            <a:r>
              <a:rPr lang="en-US" sz="1200"/>
              <a:t>68% reported that there is no quiet space on campus that they can access easily if feeling overwhelmed.</a:t>
            </a:r>
          </a:p>
          <a:p>
            <a:pPr marL="285750" indent="-285750">
              <a:buFont typeface="Arial" panose="020B0604020202020204" pitchFamily="34" charset="0"/>
              <a:buChar char="•"/>
            </a:pPr>
            <a:r>
              <a:rPr lang="en-US" sz="1200"/>
              <a:t>Over 50% commented that they go home/leave campus if feeling overwhelmed.</a:t>
            </a:r>
          </a:p>
          <a:p>
            <a:pPr marL="285750" indent="-285750">
              <a:buFont typeface="Arial" panose="020B0604020202020204" pitchFamily="34" charset="0"/>
              <a:buChar char="•"/>
            </a:pPr>
            <a:r>
              <a:rPr lang="en-US" sz="1200"/>
              <a:t>93% would use a quiet space if it was available in the library.</a:t>
            </a:r>
          </a:p>
          <a:p>
            <a:pPr marL="285750" indent="-285750">
              <a:buFont typeface="Arial" panose="020B0604020202020204" pitchFamily="34" charset="0"/>
              <a:buChar char="•"/>
            </a:pPr>
            <a:r>
              <a:rPr lang="en-US" sz="1200"/>
              <a:t>49% reported difficulty with acoustics (e.g. noises, echoes, humming) in the library. </a:t>
            </a:r>
          </a:p>
          <a:p>
            <a:pPr marL="285750" indent="-285750">
              <a:buFont typeface="Arial" panose="020B0604020202020204" pitchFamily="34" charset="0"/>
              <a:buChar char="•"/>
            </a:pPr>
            <a:r>
              <a:rPr lang="en-US" sz="1200"/>
              <a:t>41% reported difficulty with acoustics in lectures.</a:t>
            </a:r>
          </a:p>
          <a:p>
            <a:pPr marL="0" indent="0">
              <a:buNone/>
            </a:pPr>
            <a:endParaRPr lang="en-US" sz="1200"/>
          </a:p>
          <a:p>
            <a:pPr marL="0" indent="0">
              <a:buNone/>
            </a:pPr>
            <a:r>
              <a:rPr lang="en-US" sz="1200" b="1" u="sng"/>
              <a:t>2018 &amp; 2019: Library UX Study &amp; Library Survey &amp;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1200">
                <a:solidFill>
                  <a:prstClr val="black"/>
                </a:solidFill>
                <a:latin typeface="Montserrat"/>
              </a:rPr>
              <a:t>Highlighted issues with wayfinding, lighting, noise, privacy, escape, heating and a lack of people to help</a:t>
            </a:r>
            <a:endParaRPr lang="en-US" sz="1200"/>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08FDC-7627-47FF-B152-25C45CFBD55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4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a:t>May 2019: Survey of Disabled Trinity Students</a:t>
            </a:r>
          </a:p>
          <a:p>
            <a:pPr marL="285750" indent="-285750">
              <a:buFont typeface="Arial" panose="020B0604020202020204" pitchFamily="34" charset="0"/>
              <a:buChar char="•"/>
            </a:pPr>
            <a:r>
              <a:rPr lang="en-US" sz="1200"/>
              <a:t>68% reported that there is no quiet space on campus that they can access easily if feeling overwhelmed.</a:t>
            </a:r>
          </a:p>
          <a:p>
            <a:pPr marL="285750" indent="-285750">
              <a:buFont typeface="Arial" panose="020B0604020202020204" pitchFamily="34" charset="0"/>
              <a:buChar char="•"/>
            </a:pPr>
            <a:r>
              <a:rPr lang="en-US" sz="1200"/>
              <a:t>Over 50% commented that they go home/leave campus if feeling overwhelmed.</a:t>
            </a:r>
          </a:p>
          <a:p>
            <a:pPr marL="285750" indent="-285750">
              <a:buFont typeface="Arial" panose="020B0604020202020204" pitchFamily="34" charset="0"/>
              <a:buChar char="•"/>
            </a:pPr>
            <a:r>
              <a:rPr lang="en-US" sz="1200"/>
              <a:t>93% would use a quiet space if it was available in the library.</a:t>
            </a:r>
          </a:p>
          <a:p>
            <a:pPr marL="285750" indent="-285750">
              <a:buFont typeface="Arial" panose="020B0604020202020204" pitchFamily="34" charset="0"/>
              <a:buChar char="•"/>
            </a:pPr>
            <a:r>
              <a:rPr lang="en-US" sz="1200"/>
              <a:t>49% reported difficulty with acoustics (e.g. noises, echoes, humming) in the library. </a:t>
            </a:r>
          </a:p>
          <a:p>
            <a:pPr marL="285750" indent="-285750">
              <a:buFont typeface="Arial" panose="020B0604020202020204" pitchFamily="34" charset="0"/>
              <a:buChar char="•"/>
            </a:pPr>
            <a:r>
              <a:rPr lang="en-US" sz="1200"/>
              <a:t>41% reported difficulty with acoustics in lectures.</a:t>
            </a:r>
          </a:p>
          <a:p>
            <a:pPr marL="0" indent="0">
              <a:buNone/>
            </a:pPr>
            <a:endParaRPr lang="en-US" sz="1200"/>
          </a:p>
          <a:p>
            <a:pPr marL="0" indent="0">
              <a:buNone/>
            </a:pPr>
            <a:r>
              <a:rPr lang="en-US" sz="1200" b="1" u="sng"/>
              <a:t>2018 &amp; 2019: Library UX Study &amp; Library Survey &amp;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1200">
                <a:solidFill>
                  <a:prstClr val="black"/>
                </a:solidFill>
                <a:latin typeface="Montserrat"/>
              </a:rPr>
              <a:t>Highlighted issues with wayfinding, lighting, noise, privacy, escape, heating and a lack of people to help</a:t>
            </a:r>
            <a:endParaRPr lang="en-US" sz="1200"/>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08FDC-7627-47FF-B152-25C45CFBD55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25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a:t>May 2019: Survey of Disabled Trinity Students</a:t>
            </a:r>
          </a:p>
          <a:p>
            <a:pPr marL="285750" indent="-285750">
              <a:buFont typeface="Arial" panose="020B0604020202020204" pitchFamily="34" charset="0"/>
              <a:buChar char="•"/>
            </a:pPr>
            <a:r>
              <a:rPr lang="en-US" sz="1200" dirty="0"/>
              <a:t>68% reported that there is no quiet space on campus that they can access easily if feeling overwhelmed.</a:t>
            </a:r>
          </a:p>
          <a:p>
            <a:pPr marL="285750" indent="-285750">
              <a:buFont typeface="Arial" panose="020B0604020202020204" pitchFamily="34" charset="0"/>
              <a:buChar char="•"/>
            </a:pPr>
            <a:r>
              <a:rPr lang="en-US" sz="1200" dirty="0"/>
              <a:t>Over 50% commented that they go home/leave campus if feeling overwhelmed.</a:t>
            </a:r>
          </a:p>
          <a:p>
            <a:pPr marL="285750" indent="-285750">
              <a:buFont typeface="Arial" panose="020B0604020202020204" pitchFamily="34" charset="0"/>
              <a:buChar char="•"/>
            </a:pPr>
            <a:r>
              <a:rPr lang="en-US" sz="1200" dirty="0"/>
              <a:t>93% would use a quiet space if it was available in the library.</a:t>
            </a:r>
          </a:p>
          <a:p>
            <a:pPr marL="285750" indent="-285750">
              <a:buFont typeface="Arial" panose="020B0604020202020204" pitchFamily="34" charset="0"/>
              <a:buChar char="•"/>
            </a:pPr>
            <a:r>
              <a:rPr lang="en-US" sz="1200" dirty="0"/>
              <a:t>49% reported difficulty with acoustics (e.g. noises, echoes, humming) in the library. </a:t>
            </a:r>
          </a:p>
          <a:p>
            <a:pPr marL="285750" indent="-285750">
              <a:buFont typeface="Arial" panose="020B0604020202020204" pitchFamily="34" charset="0"/>
              <a:buChar char="•"/>
            </a:pPr>
            <a:r>
              <a:rPr lang="en-US" sz="1200" dirty="0"/>
              <a:t>41% reported difficulty with acoustics in lectures.</a:t>
            </a:r>
          </a:p>
          <a:p>
            <a:pPr marL="0" indent="0">
              <a:buNone/>
            </a:pPr>
            <a:endParaRPr lang="en-US" sz="1200" dirty="0"/>
          </a:p>
          <a:p>
            <a:pPr marL="0" indent="0">
              <a:buNone/>
            </a:pPr>
            <a:r>
              <a:rPr lang="en-US" sz="1200" b="1" u="sng" dirty="0"/>
              <a:t>2018 &amp; 2019: Library UX Study &amp; Library Survey &amp;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1200" dirty="0">
                <a:solidFill>
                  <a:prstClr val="black"/>
                </a:solidFill>
                <a:latin typeface="Montserrat"/>
              </a:rPr>
              <a:t>Highlighted issues with wayfinding, lighting, noise, privacy, escape, heating and a lack of people to help</a:t>
            </a:r>
            <a:endParaRPr lang="en-US" sz="1200" dirty="0"/>
          </a:p>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15</a:t>
            </a:fld>
            <a:endParaRPr lang="en-IE"/>
          </a:p>
        </p:txBody>
      </p:sp>
    </p:spTree>
    <p:extLst>
      <p:ext uri="{BB962C8B-B14F-4D97-AF65-F5344CB8AC3E}">
        <p14:creationId xmlns:p14="http://schemas.microsoft.com/office/powerpoint/2010/main" val="109348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Open Sans" panose="020B0606030504020204" pitchFamily="34" charset="0"/>
              </a:rPr>
              <a:t>TCD Sense is an example of identifying an issue t</a:t>
            </a:r>
          </a:p>
          <a:p>
            <a:endParaRPr lang="en-US" b="0" i="0" u="none" strike="noStrike" dirty="0">
              <a:solidFill>
                <a:srgbClr val="000000"/>
              </a:solidFill>
              <a:effectLst/>
              <a:latin typeface="Open Sans" panose="020B0606030504020204" pitchFamily="34" charset="0"/>
            </a:endParaRPr>
          </a:p>
          <a:p>
            <a:r>
              <a:rPr lang="en-US" sz="1200" b="1" dirty="0"/>
              <a:t>Student Engagement </a:t>
            </a:r>
            <a:r>
              <a:rPr lang="en-US" sz="1200" dirty="0"/>
              <a:t>through Occupational Therapy Support &amp; Disability Service</a:t>
            </a:r>
          </a:p>
          <a:p>
            <a:r>
              <a:rPr lang="en-US" sz="1200" b="1" dirty="0"/>
              <a:t>2018 &amp; 2019: </a:t>
            </a:r>
            <a:r>
              <a:rPr lang="en-US" sz="1200" dirty="0"/>
              <a:t>Library UX Study &amp; Library Survey </a:t>
            </a:r>
            <a:endParaRPr lang="en-US" sz="1200" b="1" dirty="0"/>
          </a:p>
          <a:p>
            <a:r>
              <a:rPr lang="en-US" sz="1200" b="1" dirty="0"/>
              <a:t>Feb 2019: </a:t>
            </a:r>
            <a:r>
              <a:rPr lang="en-US" sz="1200" dirty="0"/>
              <a:t>Sensory Audit Process carried out in Trinity Libraries and Science Laboratories</a:t>
            </a:r>
          </a:p>
          <a:p>
            <a:r>
              <a:rPr lang="en-US" sz="1200" b="1" dirty="0"/>
              <a:t>May 2019: </a:t>
            </a:r>
            <a:r>
              <a:rPr lang="en-US" sz="1200" dirty="0"/>
              <a:t>Survey of Disabled Trinity Students based upon Dunn’s Sensory Processing Framework</a:t>
            </a:r>
          </a:p>
          <a:p>
            <a:r>
              <a:rPr lang="en-US" sz="1200" b="1" dirty="0"/>
              <a:t>January 2020: </a:t>
            </a:r>
            <a:r>
              <a:rPr lang="en-US" sz="1200" dirty="0"/>
              <a:t>Working group was established between the Disability Service, Discipline of Occupational Therapy, as well as other stakeholders such as the Trinity Library, TCD SU, and the Science Faculty.</a:t>
            </a:r>
          </a:p>
          <a:p>
            <a:r>
              <a:rPr lang="en-US" sz="1200" b="1" i="0" dirty="0">
                <a:effectLst/>
              </a:rPr>
              <a:t>May 2020:</a:t>
            </a:r>
            <a:r>
              <a:rPr lang="en-US" sz="1200" b="0" i="0" dirty="0">
                <a:effectLst/>
              </a:rPr>
              <a:t> Funding Proposal Submitted to the Higher Education Authority as a Strategic Initiative relating to Disability Services in Higher Education Institutions - €233,934 was allocated by the HEA to the project.</a:t>
            </a:r>
          </a:p>
          <a:p>
            <a:r>
              <a:rPr lang="en-US" sz="1200" b="1" i="0" dirty="0">
                <a:effectLst/>
              </a:rPr>
              <a:t>May 2021:</a:t>
            </a:r>
            <a:r>
              <a:rPr lang="en-US" sz="1200" b="0" i="0" dirty="0">
                <a:effectLst/>
              </a:rPr>
              <a:t> Additional funding for the Sensory Project was sourced from the Disability Service Budget &amp; Director of Student Services, &amp; TCD SU Budget for Student Spaces.</a:t>
            </a:r>
          </a:p>
          <a:p>
            <a:r>
              <a:rPr lang="en-US" sz="1200" b="1" dirty="0"/>
              <a:t>January 2021 – Present: </a:t>
            </a:r>
            <a:r>
              <a:rPr lang="en-US" sz="1200" dirty="0"/>
              <a:t>Activities within the project were planned across four interconnected strands.</a:t>
            </a:r>
            <a:endParaRPr lang="en-US" b="0" i="0" dirty="0">
              <a:solidFill>
                <a:srgbClr val="494949"/>
              </a:solidFill>
              <a:effectLst/>
            </a:endParaRPr>
          </a:p>
          <a:p>
            <a:r>
              <a:rPr lang="en-US" b="0" i="0" u="none" strike="noStrike" dirty="0" err="1">
                <a:solidFill>
                  <a:srgbClr val="000000"/>
                </a:solidFill>
                <a:effectLst/>
                <a:latin typeface="Open Sans" panose="020B0606030504020204" pitchFamily="34" charset="0"/>
              </a:rPr>
              <a:t>hrough</a:t>
            </a:r>
            <a:r>
              <a:rPr lang="en-US" b="0" i="0" u="none" strike="noStrike" dirty="0">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16</a:t>
            </a:fld>
            <a:endParaRPr lang="en-IE"/>
          </a:p>
        </p:txBody>
      </p:sp>
    </p:spTree>
    <p:extLst>
      <p:ext uri="{BB962C8B-B14F-4D97-AF65-F5344CB8AC3E}">
        <p14:creationId xmlns:p14="http://schemas.microsoft.com/office/powerpoint/2010/main" val="396996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17</a:t>
            </a:fld>
            <a:endParaRPr lang="en-IE"/>
          </a:p>
        </p:txBody>
      </p:sp>
    </p:spTree>
    <p:extLst>
      <p:ext uri="{BB962C8B-B14F-4D97-AF65-F5344CB8AC3E}">
        <p14:creationId xmlns:p14="http://schemas.microsoft.com/office/powerpoint/2010/main" val="124539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D308FDC-7627-47FF-B152-25C45CFBD552}" type="slidenum">
              <a:rPr lang="en-IE" smtClean="0"/>
              <a:t>18</a:t>
            </a:fld>
            <a:endParaRPr lang="en-IE"/>
          </a:p>
        </p:txBody>
      </p:sp>
    </p:spTree>
    <p:extLst>
      <p:ext uri="{BB962C8B-B14F-4D97-AF65-F5344CB8AC3E}">
        <p14:creationId xmlns:p14="http://schemas.microsoft.com/office/powerpoint/2010/main" val="426346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Open Sans" panose="020B0606030504020204" pitchFamily="34" charset="0"/>
              </a:rPr>
              <a:t>TCD Sense is an example of identifying an issue t</a:t>
            </a:r>
          </a:p>
          <a:p>
            <a:endParaRPr lang="en-US" b="0" i="0" u="none" strike="noStrike">
              <a:solidFill>
                <a:srgbClr val="000000"/>
              </a:solidFill>
              <a:effectLst/>
              <a:latin typeface="Open Sans" panose="020B0606030504020204" pitchFamily="34" charset="0"/>
            </a:endParaRPr>
          </a:p>
          <a:p>
            <a:r>
              <a:rPr lang="en-US" sz="1200" b="1"/>
              <a:t>Student Engagement </a:t>
            </a:r>
            <a:r>
              <a:rPr lang="en-US" sz="1200"/>
              <a:t>through Occupational Therapy Support &amp; Disability Service</a:t>
            </a:r>
          </a:p>
          <a:p>
            <a:r>
              <a:rPr lang="en-US" sz="1200" b="1"/>
              <a:t>2018 &amp; 2019: </a:t>
            </a:r>
            <a:r>
              <a:rPr lang="en-US" sz="1200"/>
              <a:t>Library UX Study &amp; Library Survey </a:t>
            </a:r>
            <a:endParaRPr lang="en-US" sz="1200" b="1"/>
          </a:p>
          <a:p>
            <a:r>
              <a:rPr lang="en-US" sz="1200" b="1"/>
              <a:t>Feb 2019: </a:t>
            </a:r>
            <a:r>
              <a:rPr lang="en-US" sz="1200"/>
              <a:t>Sensory Audit Process carried out in Trinity Libraries and Science Laboratories</a:t>
            </a:r>
          </a:p>
          <a:p>
            <a:r>
              <a:rPr lang="en-US" sz="1200" b="1"/>
              <a:t>May 2019: </a:t>
            </a:r>
            <a:r>
              <a:rPr lang="en-US" sz="1200"/>
              <a:t>Survey of Disabled Trinity Students based upon Dunn’s Sensory Processing Framework</a:t>
            </a:r>
          </a:p>
          <a:p>
            <a:r>
              <a:rPr lang="en-US" sz="1200" b="1"/>
              <a:t>January 2020: </a:t>
            </a:r>
            <a:r>
              <a:rPr lang="en-US" sz="1200"/>
              <a:t>Working group was established between the Disability Service, Discipline of Occupational Therapy, as well as other stakeholders such as the Trinity Library, TCD SU, and the Science Faculty.</a:t>
            </a:r>
          </a:p>
          <a:p>
            <a:r>
              <a:rPr lang="en-US" sz="1200" b="1" i="0">
                <a:effectLst/>
              </a:rPr>
              <a:t>May 2020:</a:t>
            </a:r>
            <a:r>
              <a:rPr lang="en-US" sz="1200" b="0" i="0">
                <a:effectLst/>
              </a:rPr>
              <a:t> Funding Proposal Submitted to the Higher Education Authority as a Strategic Initiative relating to Disability Services in Higher Education Institutions - €233,934 was allocated by the HEA to the project.</a:t>
            </a:r>
          </a:p>
          <a:p>
            <a:r>
              <a:rPr lang="en-US" sz="1200" b="1" i="0">
                <a:effectLst/>
              </a:rPr>
              <a:t>May 2021:</a:t>
            </a:r>
            <a:r>
              <a:rPr lang="en-US" sz="1200" b="0" i="0">
                <a:effectLst/>
              </a:rPr>
              <a:t> Additional funding for the Sensory Project was sourced from the Disability Service Budget &amp; Director of Student Services, &amp; TCD SU Budget for Student Spaces.</a:t>
            </a:r>
          </a:p>
          <a:p>
            <a:r>
              <a:rPr lang="en-US" sz="1200" b="1"/>
              <a:t>January 2021 – Present: </a:t>
            </a:r>
            <a:r>
              <a:rPr lang="en-US" sz="1200"/>
              <a:t>Activities within the project were planned across four interconnected strands.</a:t>
            </a:r>
            <a:endParaRPr lang="en-US" b="0" i="0">
              <a:solidFill>
                <a:srgbClr val="494949"/>
              </a:solidFill>
              <a:effectLst/>
            </a:endParaRPr>
          </a:p>
          <a:p>
            <a:r>
              <a:rPr lang="en-US" b="0" i="0" u="none" strike="noStrike" err="1">
                <a:solidFill>
                  <a:srgbClr val="000000"/>
                </a:solidFill>
                <a:effectLst/>
                <a:latin typeface="Open Sans" panose="020B0606030504020204" pitchFamily="34" charset="0"/>
              </a:rPr>
              <a:t>hrough</a:t>
            </a:r>
            <a:r>
              <a:rPr lang="en-US" b="0" i="0" u="none" strike="noStrike">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a:p>
        </p:txBody>
      </p:sp>
      <p:sp>
        <p:nvSpPr>
          <p:cNvPr id="4" name="Slide Number Placeholder 3"/>
          <p:cNvSpPr>
            <a:spLocks noGrp="1"/>
          </p:cNvSpPr>
          <p:nvPr>
            <p:ph type="sldNum" sz="quarter" idx="5"/>
          </p:nvPr>
        </p:nvSpPr>
        <p:spPr/>
        <p:txBody>
          <a:bodyPr/>
          <a:lstStyle/>
          <a:p>
            <a:fld id="{0D308FDC-7627-47FF-B152-25C45CFBD552}" type="slidenum">
              <a:rPr lang="en-IE" smtClean="0"/>
              <a:t>19</a:t>
            </a:fld>
            <a:endParaRPr lang="en-IE"/>
          </a:p>
        </p:txBody>
      </p:sp>
    </p:spTree>
    <p:extLst>
      <p:ext uri="{BB962C8B-B14F-4D97-AF65-F5344CB8AC3E}">
        <p14:creationId xmlns:p14="http://schemas.microsoft.com/office/powerpoint/2010/main" val="70483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Open Sans" panose="020B0606030504020204" pitchFamily="34" charset="0"/>
              </a:rPr>
              <a:t>TCD Sense is an example of identifying an issue t</a:t>
            </a:r>
          </a:p>
          <a:p>
            <a:endParaRPr lang="en-US" b="0" i="0" u="none" strike="noStrike">
              <a:solidFill>
                <a:srgbClr val="000000"/>
              </a:solidFill>
              <a:effectLst/>
              <a:latin typeface="Open Sans" panose="020B0606030504020204" pitchFamily="34" charset="0"/>
            </a:endParaRPr>
          </a:p>
          <a:p>
            <a:r>
              <a:rPr lang="en-US" sz="1200" b="1"/>
              <a:t>Student Engagement </a:t>
            </a:r>
            <a:r>
              <a:rPr lang="en-US" sz="1200"/>
              <a:t>through Occupational Therapy Support &amp; Disability Service</a:t>
            </a:r>
          </a:p>
          <a:p>
            <a:r>
              <a:rPr lang="en-US" sz="1200" b="1"/>
              <a:t>2018 &amp; 2019: </a:t>
            </a:r>
            <a:r>
              <a:rPr lang="en-US" sz="1200"/>
              <a:t>Library UX Study &amp; Library Survey </a:t>
            </a:r>
            <a:endParaRPr lang="en-US" sz="1200" b="1"/>
          </a:p>
          <a:p>
            <a:r>
              <a:rPr lang="en-US" sz="1200" b="1"/>
              <a:t>Feb 2019: </a:t>
            </a:r>
            <a:r>
              <a:rPr lang="en-US" sz="1200"/>
              <a:t>Sensory Audit Process carried out in Trinity Libraries and Science Laboratories</a:t>
            </a:r>
          </a:p>
          <a:p>
            <a:r>
              <a:rPr lang="en-US" sz="1200" b="1"/>
              <a:t>May 2019: </a:t>
            </a:r>
            <a:r>
              <a:rPr lang="en-US" sz="1200"/>
              <a:t>Survey of Disabled Trinity Students based upon Dunn’s Sensory Processing Framework</a:t>
            </a:r>
          </a:p>
          <a:p>
            <a:r>
              <a:rPr lang="en-US" sz="1200" b="1"/>
              <a:t>January 2020: </a:t>
            </a:r>
            <a:r>
              <a:rPr lang="en-US" sz="1200"/>
              <a:t>Working group was established between the Disability Service, Discipline of Occupational Therapy, as well as other stakeholders such as the Trinity Library, TCD SU, and the Science Faculty.</a:t>
            </a:r>
          </a:p>
          <a:p>
            <a:r>
              <a:rPr lang="en-US" sz="1200" b="1" i="0">
                <a:effectLst/>
              </a:rPr>
              <a:t>May 2020:</a:t>
            </a:r>
            <a:r>
              <a:rPr lang="en-US" sz="1200" b="0" i="0">
                <a:effectLst/>
              </a:rPr>
              <a:t> Funding Proposal Submitted to the Higher Education Authority as a Strategic Initiative relating to Disability Services in Higher Education Institutions - €233,934 was allocated by the HEA to the project.</a:t>
            </a:r>
          </a:p>
          <a:p>
            <a:r>
              <a:rPr lang="en-US" sz="1200" b="1" i="0">
                <a:effectLst/>
              </a:rPr>
              <a:t>May 2021:</a:t>
            </a:r>
            <a:r>
              <a:rPr lang="en-US" sz="1200" b="0" i="0">
                <a:effectLst/>
              </a:rPr>
              <a:t> Additional funding for the Sensory Project was sourced from the Disability Service Budget &amp; Director of Student Services, &amp; TCD SU Budget for Student Spaces.</a:t>
            </a:r>
          </a:p>
          <a:p>
            <a:r>
              <a:rPr lang="en-US" sz="1200" b="1"/>
              <a:t>January 2021 – Present: </a:t>
            </a:r>
            <a:r>
              <a:rPr lang="en-US" sz="1200"/>
              <a:t>Activities within the project were planned across four interconnected strands.</a:t>
            </a:r>
            <a:endParaRPr lang="en-US" b="0" i="0">
              <a:solidFill>
                <a:srgbClr val="494949"/>
              </a:solidFill>
              <a:effectLst/>
            </a:endParaRPr>
          </a:p>
          <a:p>
            <a:r>
              <a:rPr lang="en-US" b="0" i="0" u="none" strike="noStrike" err="1">
                <a:solidFill>
                  <a:srgbClr val="000000"/>
                </a:solidFill>
                <a:effectLst/>
                <a:latin typeface="Open Sans" panose="020B0606030504020204" pitchFamily="34" charset="0"/>
              </a:rPr>
              <a:t>hrough</a:t>
            </a:r>
            <a:r>
              <a:rPr lang="en-US" b="0" i="0" u="none" strike="noStrike">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a:p>
        </p:txBody>
      </p:sp>
      <p:sp>
        <p:nvSpPr>
          <p:cNvPr id="4" name="Slide Number Placeholder 3"/>
          <p:cNvSpPr>
            <a:spLocks noGrp="1"/>
          </p:cNvSpPr>
          <p:nvPr>
            <p:ph type="sldNum" sz="quarter" idx="5"/>
          </p:nvPr>
        </p:nvSpPr>
        <p:spPr/>
        <p:txBody>
          <a:bodyPr/>
          <a:lstStyle/>
          <a:p>
            <a:fld id="{0D308FDC-7627-47FF-B152-25C45CFBD552}" type="slidenum">
              <a:rPr lang="en-IE" smtClean="0"/>
              <a:t>20</a:t>
            </a:fld>
            <a:endParaRPr lang="en-IE"/>
          </a:p>
        </p:txBody>
      </p:sp>
    </p:spTree>
    <p:extLst>
      <p:ext uri="{BB962C8B-B14F-4D97-AF65-F5344CB8AC3E}">
        <p14:creationId xmlns:p14="http://schemas.microsoft.com/office/powerpoint/2010/main" val="75405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Open Sans" panose="020B0606030504020204" pitchFamily="34" charset="0"/>
              </a:rPr>
              <a:t>TCD Sense is an example of identifying an issue t</a:t>
            </a:r>
          </a:p>
          <a:p>
            <a:endParaRPr lang="en-US" b="0" i="0" u="none" strike="noStrike">
              <a:solidFill>
                <a:srgbClr val="000000"/>
              </a:solidFill>
              <a:effectLst/>
              <a:latin typeface="Open Sans" panose="020B0606030504020204" pitchFamily="34" charset="0"/>
            </a:endParaRPr>
          </a:p>
          <a:p>
            <a:r>
              <a:rPr lang="en-US" sz="1200" b="1"/>
              <a:t>Student Engagement </a:t>
            </a:r>
            <a:r>
              <a:rPr lang="en-US" sz="1200"/>
              <a:t>through Occupational Therapy Support &amp; Disability Service</a:t>
            </a:r>
          </a:p>
          <a:p>
            <a:r>
              <a:rPr lang="en-US" sz="1200" b="1"/>
              <a:t>2018 &amp; 2019: </a:t>
            </a:r>
            <a:r>
              <a:rPr lang="en-US" sz="1200"/>
              <a:t>Library UX Study &amp; Library Survey </a:t>
            </a:r>
            <a:endParaRPr lang="en-US" sz="1200" b="1"/>
          </a:p>
          <a:p>
            <a:r>
              <a:rPr lang="en-US" sz="1200" b="1"/>
              <a:t>Feb 2019: </a:t>
            </a:r>
            <a:r>
              <a:rPr lang="en-US" sz="1200"/>
              <a:t>Sensory Audit Process carried out in Trinity Libraries and Science Laboratories</a:t>
            </a:r>
          </a:p>
          <a:p>
            <a:r>
              <a:rPr lang="en-US" sz="1200" b="1"/>
              <a:t>May 2019: </a:t>
            </a:r>
            <a:r>
              <a:rPr lang="en-US" sz="1200"/>
              <a:t>Survey of Disabled Trinity Students based upon Dunn’s Sensory Processing Framework</a:t>
            </a:r>
          </a:p>
          <a:p>
            <a:r>
              <a:rPr lang="en-US" sz="1200" b="1"/>
              <a:t>January 2020: </a:t>
            </a:r>
            <a:r>
              <a:rPr lang="en-US" sz="1200"/>
              <a:t>Working group was established between the Disability Service, Discipline of Occupational Therapy, as well as other stakeholders such as the Trinity Library, TCD SU, and the Science Faculty.</a:t>
            </a:r>
          </a:p>
          <a:p>
            <a:r>
              <a:rPr lang="en-US" sz="1200" b="1" i="0">
                <a:effectLst/>
              </a:rPr>
              <a:t>May 2020:</a:t>
            </a:r>
            <a:r>
              <a:rPr lang="en-US" sz="1200" b="0" i="0">
                <a:effectLst/>
              </a:rPr>
              <a:t> Funding Proposal Submitted to the Higher Education Authority as a Strategic Initiative relating to Disability Services in Higher Education Institutions - €233,934 was allocated by the HEA to the project.</a:t>
            </a:r>
          </a:p>
          <a:p>
            <a:r>
              <a:rPr lang="en-US" sz="1200" b="1" i="0">
                <a:effectLst/>
              </a:rPr>
              <a:t>May 2021:</a:t>
            </a:r>
            <a:r>
              <a:rPr lang="en-US" sz="1200" b="0" i="0">
                <a:effectLst/>
              </a:rPr>
              <a:t> Additional funding for the Sensory Project was sourced from the Disability Service Budget &amp; Director of Student Services, &amp; TCD SU Budget for Student Spaces.</a:t>
            </a:r>
          </a:p>
          <a:p>
            <a:r>
              <a:rPr lang="en-US" sz="1200" b="1"/>
              <a:t>January 2021 – Present: </a:t>
            </a:r>
            <a:r>
              <a:rPr lang="en-US" sz="1200"/>
              <a:t>Activities within the project were planned across four interconnected strands.</a:t>
            </a:r>
            <a:endParaRPr lang="en-US" b="0" i="0">
              <a:solidFill>
                <a:srgbClr val="494949"/>
              </a:solidFill>
              <a:effectLst/>
            </a:endParaRPr>
          </a:p>
          <a:p>
            <a:r>
              <a:rPr lang="en-US" b="0" i="0" u="none" strike="noStrike" err="1">
                <a:solidFill>
                  <a:srgbClr val="000000"/>
                </a:solidFill>
                <a:effectLst/>
                <a:latin typeface="Open Sans" panose="020B0606030504020204" pitchFamily="34" charset="0"/>
              </a:rPr>
              <a:t>hrough</a:t>
            </a:r>
            <a:r>
              <a:rPr lang="en-US" b="0" i="0" u="none" strike="noStrike">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a:p>
        </p:txBody>
      </p:sp>
      <p:sp>
        <p:nvSpPr>
          <p:cNvPr id="4" name="Slide Number Placeholder 3"/>
          <p:cNvSpPr>
            <a:spLocks noGrp="1"/>
          </p:cNvSpPr>
          <p:nvPr>
            <p:ph type="sldNum" sz="quarter" idx="5"/>
          </p:nvPr>
        </p:nvSpPr>
        <p:spPr/>
        <p:txBody>
          <a:bodyPr/>
          <a:lstStyle/>
          <a:p>
            <a:fld id="{0D308FDC-7627-47FF-B152-25C45CFBD552}" type="slidenum">
              <a:rPr lang="en-IE" smtClean="0"/>
              <a:t>28</a:t>
            </a:fld>
            <a:endParaRPr lang="en-IE"/>
          </a:p>
        </p:txBody>
      </p:sp>
    </p:spTree>
    <p:extLst>
      <p:ext uri="{BB962C8B-B14F-4D97-AF65-F5344CB8AC3E}">
        <p14:creationId xmlns:p14="http://schemas.microsoft.com/office/powerpoint/2010/main" val="2215074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Sensory Ladders</a:t>
            </a:r>
          </a:p>
        </p:txBody>
      </p:sp>
      <p:sp>
        <p:nvSpPr>
          <p:cNvPr id="4" name="Slide Number Placeholder 3"/>
          <p:cNvSpPr>
            <a:spLocks noGrp="1"/>
          </p:cNvSpPr>
          <p:nvPr>
            <p:ph type="sldNum" sz="quarter" idx="5"/>
          </p:nvPr>
        </p:nvSpPr>
        <p:spPr/>
        <p:txBody>
          <a:bodyPr/>
          <a:lstStyle/>
          <a:p>
            <a:fld id="{0D308FDC-7627-47FF-B152-25C45CFBD552}" type="slidenum">
              <a:rPr lang="en-IE" smtClean="0"/>
              <a:t>33</a:t>
            </a:fld>
            <a:endParaRPr lang="en-IE"/>
          </a:p>
        </p:txBody>
      </p:sp>
    </p:spTree>
    <p:extLst>
      <p:ext uri="{BB962C8B-B14F-4D97-AF65-F5344CB8AC3E}">
        <p14:creationId xmlns:p14="http://schemas.microsoft.com/office/powerpoint/2010/main" val="94806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Open Sans" panose="020B0606030504020204" pitchFamily="34" charset="0"/>
              </a:rPr>
              <a:t>TCD Sense is an example of identifying an issue t</a:t>
            </a:r>
          </a:p>
          <a:p>
            <a:endParaRPr lang="en-US" b="0" i="0" u="none" strike="noStrike">
              <a:solidFill>
                <a:srgbClr val="000000"/>
              </a:solidFill>
              <a:effectLst/>
              <a:latin typeface="Open Sans" panose="020B0606030504020204" pitchFamily="34" charset="0"/>
            </a:endParaRPr>
          </a:p>
          <a:p>
            <a:r>
              <a:rPr lang="en-US" sz="1200" b="1"/>
              <a:t>Student Engagement </a:t>
            </a:r>
            <a:r>
              <a:rPr lang="en-US" sz="1200"/>
              <a:t>through Occupational Therapy Support &amp; Disability Service</a:t>
            </a:r>
          </a:p>
          <a:p>
            <a:r>
              <a:rPr lang="en-US" sz="1200" b="1"/>
              <a:t>2018 &amp; 2019: </a:t>
            </a:r>
            <a:r>
              <a:rPr lang="en-US" sz="1200"/>
              <a:t>Library UX Study &amp; Library Survey </a:t>
            </a:r>
            <a:endParaRPr lang="en-US" sz="1200" b="1"/>
          </a:p>
          <a:p>
            <a:r>
              <a:rPr lang="en-US" sz="1200" b="1"/>
              <a:t>Feb 2019: </a:t>
            </a:r>
            <a:r>
              <a:rPr lang="en-US" sz="1200"/>
              <a:t>Sensory Audit Process carried out in Trinity Libraries and Science Laboratories</a:t>
            </a:r>
          </a:p>
          <a:p>
            <a:r>
              <a:rPr lang="en-US" sz="1200" b="1"/>
              <a:t>May 2019: </a:t>
            </a:r>
            <a:r>
              <a:rPr lang="en-US" sz="1200"/>
              <a:t>Survey of Disabled Trinity Students based upon Dunn’s Sensory Processing Framework</a:t>
            </a:r>
          </a:p>
          <a:p>
            <a:r>
              <a:rPr lang="en-US" sz="1200" b="1"/>
              <a:t>January 2020: </a:t>
            </a:r>
            <a:r>
              <a:rPr lang="en-US" sz="1200"/>
              <a:t>Working group was established between the Disability Service, Discipline of Occupational Therapy, as well as other stakeholders such as the Trinity Library, TCD SU, and the Science Faculty.</a:t>
            </a:r>
          </a:p>
          <a:p>
            <a:r>
              <a:rPr lang="en-US" sz="1200" b="1" i="0">
                <a:effectLst/>
              </a:rPr>
              <a:t>May 2020:</a:t>
            </a:r>
            <a:r>
              <a:rPr lang="en-US" sz="1200" b="0" i="0">
                <a:effectLst/>
              </a:rPr>
              <a:t> Funding Proposal Submitted to the Higher Education Authority as a Strategic Initiative relating to Disability Services in Higher Education Institutions - €233,934 was allocated by the HEA to the project.</a:t>
            </a:r>
          </a:p>
          <a:p>
            <a:r>
              <a:rPr lang="en-US" sz="1200" b="1" i="0">
                <a:effectLst/>
              </a:rPr>
              <a:t>May 2021:</a:t>
            </a:r>
            <a:r>
              <a:rPr lang="en-US" sz="1200" b="0" i="0">
                <a:effectLst/>
              </a:rPr>
              <a:t> Additional funding for the Sensory Project was sourced from the Disability Service Budget &amp; Director of Student Services, &amp; TCD SU Budget for Student Spaces.</a:t>
            </a:r>
          </a:p>
          <a:p>
            <a:r>
              <a:rPr lang="en-US" sz="1200" b="1"/>
              <a:t>January 2021 – Present: </a:t>
            </a:r>
            <a:r>
              <a:rPr lang="en-US" sz="1200"/>
              <a:t>Activities within the project were planned across four interconnected strands.</a:t>
            </a:r>
            <a:endParaRPr lang="en-US" b="0" i="0">
              <a:solidFill>
                <a:srgbClr val="494949"/>
              </a:solidFill>
              <a:effectLst/>
            </a:endParaRPr>
          </a:p>
          <a:p>
            <a:r>
              <a:rPr lang="en-US" b="0" i="0" u="none" strike="noStrike" err="1">
                <a:solidFill>
                  <a:srgbClr val="000000"/>
                </a:solidFill>
                <a:effectLst/>
                <a:latin typeface="Open Sans" panose="020B0606030504020204" pitchFamily="34" charset="0"/>
              </a:rPr>
              <a:t>hrough</a:t>
            </a:r>
            <a:r>
              <a:rPr lang="en-US" b="0" i="0" u="none" strike="noStrike">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a:p>
        </p:txBody>
      </p:sp>
      <p:sp>
        <p:nvSpPr>
          <p:cNvPr id="4" name="Slide Number Placeholder 3"/>
          <p:cNvSpPr>
            <a:spLocks noGrp="1"/>
          </p:cNvSpPr>
          <p:nvPr>
            <p:ph type="sldNum" sz="quarter" idx="5"/>
          </p:nvPr>
        </p:nvSpPr>
        <p:spPr/>
        <p:txBody>
          <a:bodyPr/>
          <a:lstStyle/>
          <a:p>
            <a:fld id="{0D308FDC-7627-47FF-B152-25C45CFBD552}" type="slidenum">
              <a:rPr lang="en-IE" smtClean="0"/>
              <a:t>3</a:t>
            </a:fld>
            <a:endParaRPr lang="en-IE"/>
          </a:p>
        </p:txBody>
      </p:sp>
    </p:spTree>
    <p:extLst>
      <p:ext uri="{BB962C8B-B14F-4D97-AF65-F5344CB8AC3E}">
        <p14:creationId xmlns:p14="http://schemas.microsoft.com/office/powerpoint/2010/main" val="75744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4</a:t>
            </a:fld>
            <a:endParaRPr lang="en-IE"/>
          </a:p>
        </p:txBody>
      </p:sp>
    </p:spTree>
    <p:extLst>
      <p:ext uri="{BB962C8B-B14F-4D97-AF65-F5344CB8AC3E}">
        <p14:creationId xmlns:p14="http://schemas.microsoft.com/office/powerpoint/2010/main" val="135959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5</a:t>
            </a:fld>
            <a:endParaRPr lang="en-IE"/>
          </a:p>
        </p:txBody>
      </p:sp>
    </p:spTree>
    <p:extLst>
      <p:ext uri="{BB962C8B-B14F-4D97-AF65-F5344CB8AC3E}">
        <p14:creationId xmlns:p14="http://schemas.microsoft.com/office/powerpoint/2010/main" val="267523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6</a:t>
            </a:fld>
            <a:endParaRPr lang="en-IE"/>
          </a:p>
        </p:txBody>
      </p:sp>
    </p:spTree>
    <p:extLst>
      <p:ext uri="{BB962C8B-B14F-4D97-AF65-F5344CB8AC3E}">
        <p14:creationId xmlns:p14="http://schemas.microsoft.com/office/powerpoint/2010/main" val="194832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Open Sans" panose="020B0606030504020204" pitchFamily="34" charset="0"/>
              </a:rPr>
              <a:t>TCD Sense is an example of identifying an issue t</a:t>
            </a:r>
          </a:p>
          <a:p>
            <a:endParaRPr lang="en-US" b="0" i="0" u="none" strike="noStrike" dirty="0">
              <a:solidFill>
                <a:srgbClr val="000000"/>
              </a:solidFill>
              <a:effectLst/>
              <a:latin typeface="Open Sans" panose="020B0606030504020204" pitchFamily="34" charset="0"/>
            </a:endParaRPr>
          </a:p>
          <a:p>
            <a:r>
              <a:rPr lang="en-US" sz="1200" b="1" dirty="0"/>
              <a:t>Student Engagement </a:t>
            </a:r>
            <a:r>
              <a:rPr lang="en-US" sz="1200" dirty="0"/>
              <a:t>through Occupational Therapy Support &amp; Disability Service</a:t>
            </a:r>
          </a:p>
          <a:p>
            <a:r>
              <a:rPr lang="en-US" sz="1200" b="1" dirty="0"/>
              <a:t>2018 &amp; 2019: </a:t>
            </a:r>
            <a:r>
              <a:rPr lang="en-US" sz="1200" dirty="0"/>
              <a:t>Library UX Study &amp; Library Survey </a:t>
            </a:r>
            <a:endParaRPr lang="en-US" sz="1200" b="1" dirty="0"/>
          </a:p>
          <a:p>
            <a:r>
              <a:rPr lang="en-US" sz="1200" b="1" dirty="0"/>
              <a:t>Feb 2019: </a:t>
            </a:r>
            <a:r>
              <a:rPr lang="en-US" sz="1200" dirty="0"/>
              <a:t>Sensory Audit Process carried out in Trinity Libraries and Science Laboratories</a:t>
            </a:r>
          </a:p>
          <a:p>
            <a:r>
              <a:rPr lang="en-US" sz="1200" b="1" dirty="0"/>
              <a:t>May 2019: </a:t>
            </a:r>
            <a:r>
              <a:rPr lang="en-US" sz="1200" dirty="0"/>
              <a:t>Survey of Disabled Trinity Students based upon Dunn’s Sensory Processing Framework</a:t>
            </a:r>
          </a:p>
          <a:p>
            <a:r>
              <a:rPr lang="en-US" sz="1200" b="1" dirty="0"/>
              <a:t>January 2020: </a:t>
            </a:r>
            <a:r>
              <a:rPr lang="en-US" sz="1200" dirty="0"/>
              <a:t>Working group was established between the Disability Service, Discipline of Occupational Therapy, as well as other stakeholders such as the Trinity Library, TCD SU, and the Science Faculty.</a:t>
            </a:r>
          </a:p>
          <a:p>
            <a:r>
              <a:rPr lang="en-US" sz="1200" b="1" i="0" dirty="0">
                <a:effectLst/>
              </a:rPr>
              <a:t>May 2020:</a:t>
            </a:r>
            <a:r>
              <a:rPr lang="en-US" sz="1200" b="0" i="0" dirty="0">
                <a:effectLst/>
              </a:rPr>
              <a:t> Funding Proposal Submitted to the Higher Education Authority as a Strategic Initiative relating to Disability Services in Higher Education Institutions - €233,934 was allocated by the HEA to the project.</a:t>
            </a:r>
          </a:p>
          <a:p>
            <a:r>
              <a:rPr lang="en-US" sz="1200" b="1" i="0" dirty="0">
                <a:effectLst/>
              </a:rPr>
              <a:t>May 2021:</a:t>
            </a:r>
            <a:r>
              <a:rPr lang="en-US" sz="1200" b="0" i="0" dirty="0">
                <a:effectLst/>
              </a:rPr>
              <a:t> Additional funding for the Sensory Project was sourced from the Disability Service Budget &amp; Director of Student Services, &amp; TCD SU Budget for Student Spaces.</a:t>
            </a:r>
          </a:p>
          <a:p>
            <a:r>
              <a:rPr lang="en-US" sz="1200" b="1" dirty="0"/>
              <a:t>January 2021 – Present: </a:t>
            </a:r>
            <a:r>
              <a:rPr lang="en-US" sz="1200" dirty="0"/>
              <a:t>Activities within the project were planned across four interconnected strands.</a:t>
            </a:r>
            <a:endParaRPr lang="en-US" b="0" i="0" dirty="0">
              <a:solidFill>
                <a:srgbClr val="494949"/>
              </a:solidFill>
              <a:effectLst/>
            </a:endParaRPr>
          </a:p>
          <a:p>
            <a:r>
              <a:rPr lang="en-US" b="0" i="0" u="none" strike="noStrike" dirty="0" err="1">
                <a:solidFill>
                  <a:srgbClr val="000000"/>
                </a:solidFill>
                <a:effectLst/>
                <a:latin typeface="Open Sans" panose="020B0606030504020204" pitchFamily="34" charset="0"/>
              </a:rPr>
              <a:t>hrough</a:t>
            </a:r>
            <a:r>
              <a:rPr lang="en-US" b="0" i="0" u="none" strike="noStrike" dirty="0">
                <a:solidFill>
                  <a:srgbClr val="000000"/>
                </a:solidFill>
                <a:effectLst/>
                <a:latin typeface="Open Sans" panose="020B0606030504020204" pitchFamily="34" charset="0"/>
              </a:rPr>
              <a:t> engagement with students, understanding it through research, and addressing it through co-production, innovation and partnership. </a:t>
            </a:r>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9</a:t>
            </a:fld>
            <a:endParaRPr lang="en-IE"/>
          </a:p>
        </p:txBody>
      </p:sp>
    </p:spTree>
    <p:extLst>
      <p:ext uri="{BB962C8B-B14F-4D97-AF65-F5344CB8AC3E}">
        <p14:creationId xmlns:p14="http://schemas.microsoft.com/office/powerpoint/2010/main" val="120231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a:t>May 2019: Survey of Disabled Trinity Students</a:t>
            </a:r>
          </a:p>
          <a:p>
            <a:pPr marL="285750" indent="-285750">
              <a:buFont typeface="Arial" panose="020B0604020202020204" pitchFamily="34" charset="0"/>
              <a:buChar char="•"/>
            </a:pPr>
            <a:r>
              <a:rPr lang="en-US" sz="1200" dirty="0"/>
              <a:t>68% reported that there is no quiet space on campus that they can access easily if feeling overwhelmed.</a:t>
            </a:r>
          </a:p>
          <a:p>
            <a:pPr marL="285750" indent="-285750">
              <a:buFont typeface="Arial" panose="020B0604020202020204" pitchFamily="34" charset="0"/>
              <a:buChar char="•"/>
            </a:pPr>
            <a:r>
              <a:rPr lang="en-US" sz="1200" dirty="0"/>
              <a:t>Over 50% commented that they go home/leave campus if feeling overwhelmed.</a:t>
            </a:r>
          </a:p>
          <a:p>
            <a:pPr marL="285750" indent="-285750">
              <a:buFont typeface="Arial" panose="020B0604020202020204" pitchFamily="34" charset="0"/>
              <a:buChar char="•"/>
            </a:pPr>
            <a:r>
              <a:rPr lang="en-US" sz="1200" dirty="0"/>
              <a:t>93% would use a quiet space if it was available in the library.</a:t>
            </a:r>
          </a:p>
          <a:p>
            <a:pPr marL="285750" indent="-285750">
              <a:buFont typeface="Arial" panose="020B0604020202020204" pitchFamily="34" charset="0"/>
              <a:buChar char="•"/>
            </a:pPr>
            <a:r>
              <a:rPr lang="en-US" sz="1200" dirty="0"/>
              <a:t>49% reported difficulty with acoustics (e.g. noises, echoes, humming) in the library. </a:t>
            </a:r>
          </a:p>
          <a:p>
            <a:pPr marL="285750" indent="-285750">
              <a:buFont typeface="Arial" panose="020B0604020202020204" pitchFamily="34" charset="0"/>
              <a:buChar char="•"/>
            </a:pPr>
            <a:r>
              <a:rPr lang="en-US" sz="1200" dirty="0"/>
              <a:t>41% reported difficulty with acoustics in lectures.</a:t>
            </a:r>
          </a:p>
          <a:p>
            <a:pPr marL="0" indent="0">
              <a:buNone/>
            </a:pPr>
            <a:endParaRPr lang="en-US" sz="1200" dirty="0"/>
          </a:p>
          <a:p>
            <a:pPr marL="0" indent="0">
              <a:buNone/>
            </a:pPr>
            <a:r>
              <a:rPr lang="en-US" sz="1200" b="1" u="sng" dirty="0"/>
              <a:t>2018 &amp; 2019: Library UX Study &amp; Library Survey &amp;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1200" dirty="0">
                <a:solidFill>
                  <a:prstClr val="black"/>
                </a:solidFill>
                <a:latin typeface="Montserrat"/>
              </a:rPr>
              <a:t>Highlighted issues with wayfinding, lighting, noise, privacy, escape, heating and a lack of people to help</a:t>
            </a:r>
            <a:endParaRPr lang="en-US" sz="1200" dirty="0"/>
          </a:p>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10</a:t>
            </a:fld>
            <a:endParaRPr lang="en-IE"/>
          </a:p>
        </p:txBody>
      </p:sp>
    </p:spTree>
    <p:extLst>
      <p:ext uri="{BB962C8B-B14F-4D97-AF65-F5344CB8AC3E}">
        <p14:creationId xmlns:p14="http://schemas.microsoft.com/office/powerpoint/2010/main" val="300070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dirty="0"/>
              <a:t>May 2019: Survey of Disabled Trinity Students</a:t>
            </a:r>
          </a:p>
          <a:p>
            <a:pPr marL="285750" indent="-285750">
              <a:buFont typeface="Arial" panose="020B0604020202020204" pitchFamily="34" charset="0"/>
              <a:buChar char="•"/>
            </a:pPr>
            <a:r>
              <a:rPr lang="en-US" sz="1200" dirty="0"/>
              <a:t>68% reported that there is no quiet space on campus that they can access easily if feeling overwhelmed.</a:t>
            </a:r>
          </a:p>
          <a:p>
            <a:pPr marL="285750" indent="-285750">
              <a:buFont typeface="Arial" panose="020B0604020202020204" pitchFamily="34" charset="0"/>
              <a:buChar char="•"/>
            </a:pPr>
            <a:r>
              <a:rPr lang="en-US" sz="1200" dirty="0"/>
              <a:t>Over 50% commented that they go home/leave campus if feeling overwhelmed.</a:t>
            </a:r>
          </a:p>
          <a:p>
            <a:pPr marL="285750" indent="-285750">
              <a:buFont typeface="Arial" panose="020B0604020202020204" pitchFamily="34" charset="0"/>
              <a:buChar char="•"/>
            </a:pPr>
            <a:r>
              <a:rPr lang="en-US" sz="1200" dirty="0"/>
              <a:t>93% would use a quiet space if it was available in the library.</a:t>
            </a:r>
          </a:p>
          <a:p>
            <a:pPr marL="285750" indent="-285750">
              <a:buFont typeface="Arial" panose="020B0604020202020204" pitchFamily="34" charset="0"/>
              <a:buChar char="•"/>
            </a:pPr>
            <a:r>
              <a:rPr lang="en-US" sz="1200" dirty="0"/>
              <a:t>49% reported difficulty with acoustics (e.g. noises, echoes, humming) in the library. </a:t>
            </a:r>
          </a:p>
          <a:p>
            <a:pPr marL="285750" indent="-285750">
              <a:buFont typeface="Arial" panose="020B0604020202020204" pitchFamily="34" charset="0"/>
              <a:buChar char="•"/>
            </a:pPr>
            <a:r>
              <a:rPr lang="en-US" sz="1200" dirty="0"/>
              <a:t>41% reported difficulty with acoustics in lectures.</a:t>
            </a:r>
          </a:p>
          <a:p>
            <a:pPr marL="0" indent="0">
              <a:buNone/>
            </a:pPr>
            <a:endParaRPr lang="en-US" sz="1200" dirty="0"/>
          </a:p>
          <a:p>
            <a:pPr marL="0" indent="0">
              <a:buNone/>
            </a:pPr>
            <a:r>
              <a:rPr lang="en-US" sz="1200" b="1" u="sng" dirty="0"/>
              <a:t>2018 &amp; 2019: Library UX Study &amp; Library Survey &amp;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1200" dirty="0">
                <a:solidFill>
                  <a:prstClr val="black"/>
                </a:solidFill>
                <a:latin typeface="Montserrat"/>
              </a:rPr>
              <a:t>Highlighted issues with wayfinding, lighting, noise, privacy, escape, heating and a lack of people to help</a:t>
            </a:r>
            <a:endParaRPr lang="en-US" sz="1200" dirty="0"/>
          </a:p>
          <a:p>
            <a:endParaRPr lang="en-IE" dirty="0"/>
          </a:p>
        </p:txBody>
      </p:sp>
      <p:sp>
        <p:nvSpPr>
          <p:cNvPr id="4" name="Slide Number Placeholder 3"/>
          <p:cNvSpPr>
            <a:spLocks noGrp="1"/>
          </p:cNvSpPr>
          <p:nvPr>
            <p:ph type="sldNum" sz="quarter" idx="5"/>
          </p:nvPr>
        </p:nvSpPr>
        <p:spPr/>
        <p:txBody>
          <a:bodyPr/>
          <a:lstStyle/>
          <a:p>
            <a:fld id="{0D308FDC-7627-47FF-B152-25C45CFBD552}" type="slidenum">
              <a:rPr lang="en-IE" smtClean="0"/>
              <a:t>11</a:t>
            </a:fld>
            <a:endParaRPr lang="en-IE"/>
          </a:p>
        </p:txBody>
      </p:sp>
    </p:spTree>
    <p:extLst>
      <p:ext uri="{BB962C8B-B14F-4D97-AF65-F5344CB8AC3E}">
        <p14:creationId xmlns:p14="http://schemas.microsoft.com/office/powerpoint/2010/main" val="268127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a:t>May 2019: Survey of Disabled Trinity Students</a:t>
            </a:r>
          </a:p>
          <a:p>
            <a:pPr marL="285750" indent="-285750">
              <a:buFont typeface="Arial" panose="020B0604020202020204" pitchFamily="34" charset="0"/>
              <a:buChar char="•"/>
            </a:pPr>
            <a:r>
              <a:rPr lang="en-US" sz="1200"/>
              <a:t>68% reported that there is no quiet space on campus that they can access easily if feeling overwhelmed.</a:t>
            </a:r>
          </a:p>
          <a:p>
            <a:pPr marL="285750" indent="-285750">
              <a:buFont typeface="Arial" panose="020B0604020202020204" pitchFamily="34" charset="0"/>
              <a:buChar char="•"/>
            </a:pPr>
            <a:r>
              <a:rPr lang="en-US" sz="1200"/>
              <a:t>Over 50% commented that they go home/leave campus if feeling overwhelmed.</a:t>
            </a:r>
          </a:p>
          <a:p>
            <a:pPr marL="285750" indent="-285750">
              <a:buFont typeface="Arial" panose="020B0604020202020204" pitchFamily="34" charset="0"/>
              <a:buChar char="•"/>
            </a:pPr>
            <a:r>
              <a:rPr lang="en-US" sz="1200"/>
              <a:t>93% would use a quiet space if it was available in the library.</a:t>
            </a:r>
          </a:p>
          <a:p>
            <a:pPr marL="285750" indent="-285750">
              <a:buFont typeface="Arial" panose="020B0604020202020204" pitchFamily="34" charset="0"/>
              <a:buChar char="•"/>
            </a:pPr>
            <a:r>
              <a:rPr lang="en-US" sz="1200"/>
              <a:t>49% reported difficulty with acoustics (e.g. noises, echoes, humming) in the library. </a:t>
            </a:r>
          </a:p>
          <a:p>
            <a:pPr marL="285750" indent="-285750">
              <a:buFont typeface="Arial" panose="020B0604020202020204" pitchFamily="34" charset="0"/>
              <a:buChar char="•"/>
            </a:pPr>
            <a:r>
              <a:rPr lang="en-US" sz="1200"/>
              <a:t>41% reported difficulty with acoustics in lectures.</a:t>
            </a:r>
          </a:p>
          <a:p>
            <a:pPr marL="0" indent="0">
              <a:buNone/>
            </a:pPr>
            <a:endParaRPr lang="en-US" sz="1200"/>
          </a:p>
          <a:p>
            <a:pPr marL="0" indent="0">
              <a:buNone/>
            </a:pPr>
            <a:r>
              <a:rPr lang="en-US" sz="1200" b="1" u="sng"/>
              <a:t>2018 &amp; 2019: Library UX Study &amp; Library Survey &amp;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1200">
                <a:solidFill>
                  <a:prstClr val="black"/>
                </a:solidFill>
                <a:latin typeface="Montserrat"/>
              </a:rPr>
              <a:t>Highlighted issues with wayfinding, lighting, noise, privacy, escape, heating and a lack of people to help</a:t>
            </a:r>
            <a:endParaRPr lang="en-US" sz="1200"/>
          </a:p>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08FDC-7627-47FF-B152-25C45CFBD55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4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4791-B39B-4B59-9C1C-E944F8361A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58EBEDD8-CE31-415A-BA49-B8952883D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84E536A8-0563-4A30-84B3-58A97D348244}"/>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FAE6CFC7-39E1-4F40-8CCA-8C70A327AC8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405E0D27-5402-482A-A710-79C18DDC8BD6}"/>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5375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24E7-346F-4300-8E29-4EA0A654ADA3}"/>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C26832FA-C4D9-4CD4-A767-61EC1FE834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25A27DE1-C4B1-4613-ACB4-B9CCA2861E88}"/>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1BFA0295-A7FE-46B7-AAE9-AB7B30A858D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39EA314-15D4-49CC-9F57-9336DB7F7F20}"/>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2544489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027B7-B3C3-497F-B144-391CFFEDCB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D1D30E7B-56C9-4669-8196-19D84C3F59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48EF9EED-8772-44E1-8AA0-D2EA4A301C9A}"/>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48DEA3BA-DFD5-47E6-9441-028CF4FB413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30CFCD4-886B-4BE0-BD94-F4C896FD7D4E}"/>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4189725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4791-B39B-4B59-9C1C-E944F8361A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58EBEDD8-CE31-415A-BA49-B8952883D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84E536A8-0563-4A30-84B3-58A97D348244}"/>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FAE6CFC7-39E1-4F40-8CCA-8C70A327AC8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405E0D27-5402-482A-A710-79C18DDC8BD6}"/>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37284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0DB1-4A91-4337-9EE2-F6574C785747}"/>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3745616E-84AA-42D8-8671-1AB6906DD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C66DCCCB-33B7-4FAC-A7C5-7B7327F06608}"/>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F0186035-DF84-4AEC-A5E2-E5193DF0694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DA41F3F-FC8A-4C6C-AA54-09F05367CE4C}"/>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296594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1E71-813C-4B61-9E75-D2F1670565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DCD7DC8D-EA24-4B5D-BDB7-8C9AC7B23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F8D37-EB4F-4CDA-B188-845E083F3565}"/>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1C392003-25C8-4BFD-A9C1-C890B83F0F0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ED64753-6245-49B1-BDAE-245470F24EF9}"/>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4223560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B117-E8AA-4640-BBC8-C7CA02E3BD16}"/>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2B02DC8D-7194-4018-AACE-2E75BF46DE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1758A1E7-90EB-43BB-B194-3A3AB001EE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034F4953-307A-4934-BFCB-695DDC80D619}"/>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6" name="Footer Placeholder 5">
            <a:extLst>
              <a:ext uri="{FF2B5EF4-FFF2-40B4-BE49-F238E27FC236}">
                <a16:creationId xmlns:a16="http://schemas.microsoft.com/office/drawing/2014/main" id="{753A7583-813A-45B5-A813-28A7529EA55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8DE23E5B-675F-4ED1-8FD3-EB92751DB377}"/>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1460106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BB5A-07A1-4791-90FE-506EAC8300FA}"/>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705EDD84-B426-44C3-AC4A-C668C1176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0A8D36-AC7B-4ECC-80D7-5574352FD1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6EF19E35-8EB8-4102-86E8-C6666C88B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5AC76-4388-4F50-9B76-77A186ED3E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404D1E20-085A-48A5-8AC0-78D39BBD28E3}"/>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8" name="Footer Placeholder 7">
            <a:extLst>
              <a:ext uri="{FF2B5EF4-FFF2-40B4-BE49-F238E27FC236}">
                <a16:creationId xmlns:a16="http://schemas.microsoft.com/office/drawing/2014/main" id="{C0D5CB49-84B6-4E62-9D74-A0BA3D02EF0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C75D20FA-9E51-42CF-9D9B-613DAAE3AE5D}"/>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477932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C16B-23EB-4AD8-AEF8-7E08ED28CF83}"/>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F73C948C-979E-4AB4-A059-4ED86B80D3AB}"/>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4" name="Footer Placeholder 3">
            <a:extLst>
              <a:ext uri="{FF2B5EF4-FFF2-40B4-BE49-F238E27FC236}">
                <a16:creationId xmlns:a16="http://schemas.microsoft.com/office/drawing/2014/main" id="{B48CE5F3-6BFC-4F89-A987-CAE5416B7D29}"/>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090C5212-BFB4-46C0-8844-8EF8E8C59975}"/>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4256323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05DB0-852F-42CD-B7CF-53DEECFEAE93}"/>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3" name="Footer Placeholder 2">
            <a:extLst>
              <a:ext uri="{FF2B5EF4-FFF2-40B4-BE49-F238E27FC236}">
                <a16:creationId xmlns:a16="http://schemas.microsoft.com/office/drawing/2014/main" id="{D5CFCEAB-AEE6-4774-8CC8-932AB0D063DA}"/>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B6D562DE-A432-4DEB-9957-0339957E7C43}"/>
              </a:ext>
            </a:extLst>
          </p:cNvPr>
          <p:cNvSpPr>
            <a:spLocks noGrp="1"/>
          </p:cNvSpPr>
          <p:nvPr>
            <p:ph type="sldNum" sz="quarter" idx="12"/>
          </p:nvPr>
        </p:nvSpPr>
        <p:spPr/>
        <p:txBody>
          <a:bodyPr/>
          <a:lstStyle/>
          <a:p>
            <a:fld id="{28A8F732-6877-4EC1-8F26-D2F1456ED943}" type="slidenum">
              <a:rPr lang="en-PK" smtClean="0"/>
              <a:t>‹#›</a:t>
            </a:fld>
            <a:endParaRPr lang="en-PK"/>
          </a:p>
        </p:txBody>
      </p:sp>
      <p:sp>
        <p:nvSpPr>
          <p:cNvPr id="6" name="Freeform 3">
            <a:extLst>
              <a:ext uri="{FF2B5EF4-FFF2-40B4-BE49-F238E27FC236}">
                <a16:creationId xmlns:a16="http://schemas.microsoft.com/office/drawing/2014/main" id="{225D1EB7-C184-456C-BD79-320D4316B29F}"/>
              </a:ext>
            </a:extLst>
          </p:cNvPr>
          <p:cNvSpPr/>
          <p:nvPr userDrawn="1"/>
        </p:nvSpPr>
        <p:spPr>
          <a:xfrm>
            <a:off x="0" y="6342225"/>
            <a:ext cx="12192000" cy="515775"/>
          </a:xfrm>
          <a:custGeom>
            <a:avLst/>
            <a:gdLst/>
            <a:ahLst/>
            <a:cxnLst/>
            <a:rect l="l" t="t" r="r" b="b"/>
            <a:pathLst>
              <a:path w="6982665" h="1913890">
                <a:moveTo>
                  <a:pt x="0" y="0"/>
                </a:moveTo>
                <a:lnTo>
                  <a:pt x="6982665" y="0"/>
                </a:lnTo>
                <a:lnTo>
                  <a:pt x="6982665" y="1913890"/>
                </a:lnTo>
                <a:lnTo>
                  <a:pt x="0" y="1913890"/>
                </a:lnTo>
                <a:close/>
              </a:path>
            </a:pathLst>
          </a:custGeom>
          <a:solidFill>
            <a:schemeClr val="accent1"/>
          </a:solidFill>
        </p:spPr>
        <p:txBody>
          <a:bodyPr/>
          <a:lstStyle/>
          <a:p>
            <a:endParaRPr lang="en-IE"/>
          </a:p>
        </p:txBody>
      </p:sp>
      <p:sp>
        <p:nvSpPr>
          <p:cNvPr id="7" name="TextBox 6">
            <a:extLst>
              <a:ext uri="{FF2B5EF4-FFF2-40B4-BE49-F238E27FC236}">
                <a16:creationId xmlns:a16="http://schemas.microsoft.com/office/drawing/2014/main" id="{C887DCA7-A276-4DD4-98C2-2F7E3A402196}"/>
              </a:ext>
            </a:extLst>
          </p:cNvPr>
          <p:cNvSpPr txBox="1"/>
          <p:nvPr userDrawn="1"/>
        </p:nvSpPr>
        <p:spPr>
          <a:xfrm>
            <a:off x="110727" y="6496880"/>
            <a:ext cx="609460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prstClr val="white"/>
                </a:solidFill>
                <a:effectLst/>
                <a:uLnTx/>
                <a:uFillTx/>
                <a:latin typeface="Montserrat SemiBold" panose="00000700000000000000" pitchFamily="50" charset="0"/>
                <a:ea typeface="+mn-ea"/>
                <a:cs typeface="+mn-cs"/>
              </a:rPr>
              <a:t>Trinity College Dublin</a:t>
            </a:r>
            <a:r>
              <a:rPr kumimoji="0" lang="en-IE" sz="900" b="1" i="0" u="none" strike="noStrike" kern="1200" cap="none" spc="0" normalizeH="0" baseline="0" noProof="0">
                <a:ln>
                  <a:noFill/>
                </a:ln>
                <a:solidFill>
                  <a:prstClr val="white"/>
                </a:solidFill>
                <a:effectLst/>
                <a:uLnTx/>
                <a:uFillTx/>
                <a:latin typeface="+mn-lt"/>
                <a:ea typeface="+mn-ea"/>
                <a:cs typeface="+mn-cs"/>
              </a:rPr>
              <a:t>, </a:t>
            </a:r>
            <a:r>
              <a:rPr kumimoji="0" lang="en-IE" sz="900" b="0" i="0" u="none" strike="noStrike" kern="1200" cap="none" spc="0" normalizeH="0" baseline="0" noProof="0">
                <a:ln>
                  <a:noFill/>
                </a:ln>
                <a:solidFill>
                  <a:prstClr val="white"/>
                </a:solidFill>
                <a:effectLst/>
                <a:uLnTx/>
                <a:uFillTx/>
                <a:latin typeface="+mn-lt"/>
                <a:ea typeface="+mn-ea"/>
                <a:cs typeface="+mn-cs"/>
              </a:rPr>
              <a:t>The University of Dublin</a:t>
            </a:r>
            <a:endParaRPr kumimoji="0" lang="en-IE" sz="900" b="1" i="0" u="none" strike="noStrike" kern="1200" cap="none" spc="0" normalizeH="0" baseline="0" noProof="0">
              <a:ln>
                <a:noFill/>
              </a:ln>
              <a:solidFill>
                <a:prstClr val="white"/>
              </a:solidFill>
              <a:effectLst/>
              <a:uLnTx/>
              <a:uFillTx/>
              <a:latin typeface="+mn-lt"/>
              <a:ea typeface="+mn-ea"/>
              <a:cs typeface="+mn-cs"/>
            </a:endParaRPr>
          </a:p>
        </p:txBody>
      </p:sp>
      <p:pic>
        <p:nvPicPr>
          <p:cNvPr id="8" name="Graphic 7">
            <a:extLst>
              <a:ext uri="{FF2B5EF4-FFF2-40B4-BE49-F238E27FC236}">
                <a16:creationId xmlns:a16="http://schemas.microsoft.com/office/drawing/2014/main" id="{59093FBC-A04F-4307-B273-79FBF2320E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260" y="255388"/>
            <a:ext cx="2187575" cy="579708"/>
          </a:xfrm>
          <a:prstGeom prst="rect">
            <a:avLst/>
          </a:prstGeom>
        </p:spPr>
      </p:pic>
      <p:sp>
        <p:nvSpPr>
          <p:cNvPr id="11" name="Title 10">
            <a:extLst>
              <a:ext uri="{FF2B5EF4-FFF2-40B4-BE49-F238E27FC236}">
                <a16:creationId xmlns:a16="http://schemas.microsoft.com/office/drawing/2014/main" id="{9C243E35-1428-4D89-A1EA-ED004559ABA0}"/>
              </a:ext>
            </a:extLst>
          </p:cNvPr>
          <p:cNvSpPr>
            <a:spLocks noGrp="1"/>
          </p:cNvSpPr>
          <p:nvPr>
            <p:ph type="title"/>
          </p:nvPr>
        </p:nvSpPr>
        <p:spPr>
          <a:xfrm>
            <a:off x="692426" y="1121999"/>
            <a:ext cx="10515600" cy="515776"/>
          </a:xfrm>
        </p:spPr>
        <p:txBody>
          <a:bodyPr/>
          <a:lstStyle>
            <a:lvl1pPr>
              <a:defRPr lang="en-US" sz="2400" kern="1200" smtClean="0">
                <a:solidFill>
                  <a:schemeClr val="accent1"/>
                </a:solidFill>
                <a:latin typeface="Montserrat ExtraBold" panose="00000900000000000000" pitchFamily="2" charset="0"/>
                <a:ea typeface="+mn-ea"/>
                <a:cs typeface="+mn-cs"/>
              </a:defRPr>
            </a:lvl1pPr>
          </a:lstStyle>
          <a:p>
            <a:r>
              <a:rPr lang="en-US"/>
              <a:t>Click to edit Master title style</a:t>
            </a:r>
            <a:endParaRPr lang="en-PK"/>
          </a:p>
        </p:txBody>
      </p:sp>
      <p:sp>
        <p:nvSpPr>
          <p:cNvPr id="13" name="Text Placeholder 12">
            <a:extLst>
              <a:ext uri="{FF2B5EF4-FFF2-40B4-BE49-F238E27FC236}">
                <a16:creationId xmlns:a16="http://schemas.microsoft.com/office/drawing/2014/main" id="{33931232-9A9E-4BDB-81A5-4D28153B6D65}"/>
              </a:ext>
            </a:extLst>
          </p:cNvPr>
          <p:cNvSpPr>
            <a:spLocks noGrp="1"/>
          </p:cNvSpPr>
          <p:nvPr>
            <p:ph type="body" sz="quarter" idx="13"/>
          </p:nvPr>
        </p:nvSpPr>
        <p:spPr>
          <a:xfrm>
            <a:off x="692426" y="1840548"/>
            <a:ext cx="10515600" cy="3949700"/>
          </a:xfrm>
        </p:spPr>
        <p:txBody>
          <a:bodyPr>
            <a:normAutofit/>
          </a:bodyPr>
          <a:lstStyle>
            <a:lvl1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2pPr>
            <a:lvl3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4pPr>
            <a:lvl5pPr marL="284163" indent="-284163">
              <a:lnSpc>
                <a:spcPct val="100000"/>
              </a:lnSpc>
              <a:spcBef>
                <a:spcPts val="0"/>
              </a:spcBef>
              <a:spcAft>
                <a:spcPts val="1200"/>
              </a:spcAft>
              <a:buClr>
                <a:schemeClr val="accent1"/>
              </a:buClr>
              <a:buFont typeface="Arial" panose="020B0604020202020204" pitchFamily="34" charset="0"/>
              <a:buChar char="●"/>
              <a:defRPr lang="en-PK"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pic>
        <p:nvPicPr>
          <p:cNvPr id="5" name="Picture 4" descr="A purple screen with white text&#10;&#10;Description automatically generated with low confidence">
            <a:extLst>
              <a:ext uri="{FF2B5EF4-FFF2-40B4-BE49-F238E27FC236}">
                <a16:creationId xmlns:a16="http://schemas.microsoft.com/office/drawing/2014/main" id="{29FD5D29-4C3D-4949-8A23-1FE91B69D1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4766" y="5515374"/>
            <a:ext cx="1757234" cy="1268166"/>
          </a:xfrm>
          <a:prstGeom prst="rect">
            <a:avLst/>
          </a:prstGeom>
        </p:spPr>
      </p:pic>
    </p:spTree>
    <p:extLst>
      <p:ext uri="{BB962C8B-B14F-4D97-AF65-F5344CB8AC3E}">
        <p14:creationId xmlns:p14="http://schemas.microsoft.com/office/powerpoint/2010/main" val="3220578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49C1-2DEA-46DF-A0D5-9FB66063E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11F22838-C87A-4CA2-89C2-813233576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DD077ACC-9F17-4C62-B39F-40B10ED4D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1BE457-B645-4DD5-9963-6E62998A2EBF}"/>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6" name="Footer Placeholder 5">
            <a:extLst>
              <a:ext uri="{FF2B5EF4-FFF2-40B4-BE49-F238E27FC236}">
                <a16:creationId xmlns:a16="http://schemas.microsoft.com/office/drawing/2014/main" id="{39DC18CB-4900-4328-A4A4-5268E600C85D}"/>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668C4692-29BF-4462-9C5D-05B8AA735EA2}"/>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341099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0DB1-4A91-4337-9EE2-F6574C785747}"/>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3745616E-84AA-42D8-8671-1AB6906DD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C66DCCCB-33B7-4FAC-A7C5-7B7327F06608}"/>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F0186035-DF84-4AEC-A5E2-E5193DF0694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DA41F3F-FC8A-4C6C-AA54-09F05367CE4C}"/>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4078177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6BE6-E1BB-40D3-BD13-D26F83AC0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7E95747D-8724-4460-8819-42D002CB2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1F62DF8C-A67B-4A02-8A8B-2B96EA714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C3880-8EDD-466A-94D5-06718006BBDA}"/>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6" name="Footer Placeholder 5">
            <a:extLst>
              <a:ext uri="{FF2B5EF4-FFF2-40B4-BE49-F238E27FC236}">
                <a16:creationId xmlns:a16="http://schemas.microsoft.com/office/drawing/2014/main" id="{D4697120-9DCA-41BD-B212-4F2CD5B53CAB}"/>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B18C94E6-B56F-4BE6-91E5-32E826E9D478}"/>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105013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24E7-346F-4300-8E29-4EA0A654ADA3}"/>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C26832FA-C4D9-4CD4-A767-61EC1FE834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25A27DE1-C4B1-4613-ACB4-B9CCA2861E88}"/>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1BFA0295-A7FE-46B7-AAE9-AB7B30A858D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39EA314-15D4-49CC-9F57-9336DB7F7F20}"/>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268529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027B7-B3C3-497F-B144-391CFFEDCB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D1D30E7B-56C9-4669-8196-19D84C3F59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48EF9EED-8772-44E1-8AA0-D2EA4A301C9A}"/>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48DEA3BA-DFD5-47E6-9441-028CF4FB413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B30CFCD4-886B-4BE0-BD94-F4C896FD7D4E}"/>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32283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1E71-813C-4B61-9E75-D2F1670565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DCD7DC8D-EA24-4B5D-BDB7-8C9AC7B23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F8D37-EB4F-4CDA-B188-845E083F3565}"/>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1C392003-25C8-4BFD-A9C1-C890B83F0F0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ED64753-6245-49B1-BDAE-245470F24EF9}"/>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229927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B117-E8AA-4640-BBC8-C7CA02E3BD16}"/>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2B02DC8D-7194-4018-AACE-2E75BF46DE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1758A1E7-90EB-43BB-B194-3A3AB001EE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034F4953-307A-4934-BFCB-695DDC80D619}"/>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6" name="Footer Placeholder 5">
            <a:extLst>
              <a:ext uri="{FF2B5EF4-FFF2-40B4-BE49-F238E27FC236}">
                <a16:creationId xmlns:a16="http://schemas.microsoft.com/office/drawing/2014/main" id="{753A7583-813A-45B5-A813-28A7529EA55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8DE23E5B-675F-4ED1-8FD3-EB92751DB377}"/>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17104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BB5A-07A1-4791-90FE-506EAC8300FA}"/>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705EDD84-B426-44C3-AC4A-C668C1176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0A8D36-AC7B-4ECC-80D7-5574352FD1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6EF19E35-8EB8-4102-86E8-C6666C88B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5AC76-4388-4F50-9B76-77A186ED3E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404D1E20-085A-48A5-8AC0-78D39BBD28E3}"/>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8" name="Footer Placeholder 7">
            <a:extLst>
              <a:ext uri="{FF2B5EF4-FFF2-40B4-BE49-F238E27FC236}">
                <a16:creationId xmlns:a16="http://schemas.microsoft.com/office/drawing/2014/main" id="{C0D5CB49-84B6-4E62-9D74-A0BA3D02EF0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C75D20FA-9E51-42CF-9D9B-613DAAE3AE5D}"/>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225689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C16B-23EB-4AD8-AEF8-7E08ED28CF83}"/>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F73C948C-979E-4AB4-A059-4ED86B80D3AB}"/>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4" name="Footer Placeholder 3">
            <a:extLst>
              <a:ext uri="{FF2B5EF4-FFF2-40B4-BE49-F238E27FC236}">
                <a16:creationId xmlns:a16="http://schemas.microsoft.com/office/drawing/2014/main" id="{B48CE5F3-6BFC-4F89-A987-CAE5416B7D29}"/>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090C5212-BFB4-46C0-8844-8EF8E8C59975}"/>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396232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05DB0-852F-42CD-B7CF-53DEECFEAE93}"/>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3" name="Footer Placeholder 2">
            <a:extLst>
              <a:ext uri="{FF2B5EF4-FFF2-40B4-BE49-F238E27FC236}">
                <a16:creationId xmlns:a16="http://schemas.microsoft.com/office/drawing/2014/main" id="{D5CFCEAB-AEE6-4774-8CC8-932AB0D063DA}"/>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B6D562DE-A432-4DEB-9957-0339957E7C43}"/>
              </a:ext>
            </a:extLst>
          </p:cNvPr>
          <p:cNvSpPr>
            <a:spLocks noGrp="1"/>
          </p:cNvSpPr>
          <p:nvPr>
            <p:ph type="sldNum" sz="quarter" idx="12"/>
          </p:nvPr>
        </p:nvSpPr>
        <p:spPr/>
        <p:txBody>
          <a:bodyPr/>
          <a:lstStyle/>
          <a:p>
            <a:fld id="{28A8F732-6877-4EC1-8F26-D2F1456ED943}" type="slidenum">
              <a:rPr lang="en-PK" smtClean="0"/>
              <a:t>‹#›</a:t>
            </a:fld>
            <a:endParaRPr lang="en-PK"/>
          </a:p>
        </p:txBody>
      </p:sp>
      <p:sp>
        <p:nvSpPr>
          <p:cNvPr id="6" name="Freeform 3">
            <a:extLst>
              <a:ext uri="{FF2B5EF4-FFF2-40B4-BE49-F238E27FC236}">
                <a16:creationId xmlns:a16="http://schemas.microsoft.com/office/drawing/2014/main" id="{225D1EB7-C184-456C-BD79-320D4316B29F}"/>
              </a:ext>
            </a:extLst>
          </p:cNvPr>
          <p:cNvSpPr/>
          <p:nvPr userDrawn="1"/>
        </p:nvSpPr>
        <p:spPr>
          <a:xfrm>
            <a:off x="0" y="6342225"/>
            <a:ext cx="12192000" cy="515775"/>
          </a:xfrm>
          <a:custGeom>
            <a:avLst/>
            <a:gdLst/>
            <a:ahLst/>
            <a:cxnLst/>
            <a:rect l="l" t="t" r="r" b="b"/>
            <a:pathLst>
              <a:path w="6982665" h="1913890">
                <a:moveTo>
                  <a:pt x="0" y="0"/>
                </a:moveTo>
                <a:lnTo>
                  <a:pt x="6982665" y="0"/>
                </a:lnTo>
                <a:lnTo>
                  <a:pt x="6982665" y="1913890"/>
                </a:lnTo>
                <a:lnTo>
                  <a:pt x="0" y="1913890"/>
                </a:lnTo>
                <a:close/>
              </a:path>
            </a:pathLst>
          </a:custGeom>
          <a:solidFill>
            <a:schemeClr val="accent1"/>
          </a:solidFill>
        </p:spPr>
        <p:txBody>
          <a:bodyPr/>
          <a:lstStyle/>
          <a:p>
            <a:endParaRPr lang="en-IE"/>
          </a:p>
        </p:txBody>
      </p:sp>
      <p:sp>
        <p:nvSpPr>
          <p:cNvPr id="7" name="TextBox 6">
            <a:extLst>
              <a:ext uri="{FF2B5EF4-FFF2-40B4-BE49-F238E27FC236}">
                <a16:creationId xmlns:a16="http://schemas.microsoft.com/office/drawing/2014/main" id="{C887DCA7-A276-4DD4-98C2-2F7E3A402196}"/>
              </a:ext>
            </a:extLst>
          </p:cNvPr>
          <p:cNvSpPr txBox="1"/>
          <p:nvPr userDrawn="1"/>
        </p:nvSpPr>
        <p:spPr>
          <a:xfrm>
            <a:off x="110727" y="6496880"/>
            <a:ext cx="609460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prstClr val="white"/>
                </a:solidFill>
                <a:effectLst/>
                <a:uLnTx/>
                <a:uFillTx/>
                <a:latin typeface="Montserrat SemiBold" panose="00000700000000000000" pitchFamily="50" charset="0"/>
                <a:ea typeface="+mn-ea"/>
                <a:cs typeface="+mn-cs"/>
              </a:rPr>
              <a:t>Trinity College Dublin</a:t>
            </a:r>
            <a:r>
              <a:rPr kumimoji="0" lang="en-IE" sz="900" b="1" i="0" u="none" strike="noStrike" kern="1200" cap="none" spc="0" normalizeH="0" baseline="0" noProof="0">
                <a:ln>
                  <a:noFill/>
                </a:ln>
                <a:solidFill>
                  <a:prstClr val="white"/>
                </a:solidFill>
                <a:effectLst/>
                <a:uLnTx/>
                <a:uFillTx/>
                <a:latin typeface="+mn-lt"/>
                <a:ea typeface="+mn-ea"/>
                <a:cs typeface="+mn-cs"/>
              </a:rPr>
              <a:t>, </a:t>
            </a:r>
            <a:r>
              <a:rPr kumimoji="0" lang="en-IE" sz="900" b="0" i="0" u="none" strike="noStrike" kern="1200" cap="none" spc="0" normalizeH="0" baseline="0" noProof="0">
                <a:ln>
                  <a:noFill/>
                </a:ln>
                <a:solidFill>
                  <a:prstClr val="white"/>
                </a:solidFill>
                <a:effectLst/>
                <a:uLnTx/>
                <a:uFillTx/>
                <a:latin typeface="+mn-lt"/>
                <a:ea typeface="+mn-ea"/>
                <a:cs typeface="+mn-cs"/>
              </a:rPr>
              <a:t>The University of Dublin</a:t>
            </a:r>
            <a:endParaRPr kumimoji="0" lang="en-IE" sz="900" b="1" i="0" u="none" strike="noStrike" kern="1200" cap="none" spc="0" normalizeH="0" baseline="0" noProof="0">
              <a:ln>
                <a:noFill/>
              </a:ln>
              <a:solidFill>
                <a:prstClr val="white"/>
              </a:solidFill>
              <a:effectLst/>
              <a:uLnTx/>
              <a:uFillTx/>
              <a:latin typeface="+mn-lt"/>
              <a:ea typeface="+mn-ea"/>
              <a:cs typeface="+mn-cs"/>
            </a:endParaRPr>
          </a:p>
        </p:txBody>
      </p:sp>
      <p:pic>
        <p:nvPicPr>
          <p:cNvPr id="8" name="Graphic 7">
            <a:extLst>
              <a:ext uri="{FF2B5EF4-FFF2-40B4-BE49-F238E27FC236}">
                <a16:creationId xmlns:a16="http://schemas.microsoft.com/office/drawing/2014/main" id="{59093FBC-A04F-4307-B273-79FBF2320E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260" y="255388"/>
            <a:ext cx="2187575" cy="579708"/>
          </a:xfrm>
          <a:prstGeom prst="rect">
            <a:avLst/>
          </a:prstGeom>
        </p:spPr>
      </p:pic>
      <p:sp>
        <p:nvSpPr>
          <p:cNvPr id="11" name="Title 10">
            <a:extLst>
              <a:ext uri="{FF2B5EF4-FFF2-40B4-BE49-F238E27FC236}">
                <a16:creationId xmlns:a16="http://schemas.microsoft.com/office/drawing/2014/main" id="{9C243E35-1428-4D89-A1EA-ED004559ABA0}"/>
              </a:ext>
            </a:extLst>
          </p:cNvPr>
          <p:cNvSpPr>
            <a:spLocks noGrp="1"/>
          </p:cNvSpPr>
          <p:nvPr>
            <p:ph type="title"/>
          </p:nvPr>
        </p:nvSpPr>
        <p:spPr>
          <a:xfrm>
            <a:off x="692426" y="1121999"/>
            <a:ext cx="10515600" cy="515776"/>
          </a:xfrm>
        </p:spPr>
        <p:txBody>
          <a:bodyPr/>
          <a:lstStyle>
            <a:lvl1pPr>
              <a:defRPr lang="en-US" sz="2400" kern="1200" smtClean="0">
                <a:solidFill>
                  <a:schemeClr val="accent1"/>
                </a:solidFill>
                <a:latin typeface="Montserrat ExtraBold" panose="00000900000000000000" pitchFamily="2" charset="0"/>
                <a:ea typeface="+mn-ea"/>
                <a:cs typeface="+mn-cs"/>
              </a:defRPr>
            </a:lvl1pPr>
          </a:lstStyle>
          <a:p>
            <a:r>
              <a:rPr lang="en-US"/>
              <a:t>Click to edit Master title style</a:t>
            </a:r>
            <a:endParaRPr lang="en-PK"/>
          </a:p>
        </p:txBody>
      </p:sp>
      <p:sp>
        <p:nvSpPr>
          <p:cNvPr id="13" name="Text Placeholder 12">
            <a:extLst>
              <a:ext uri="{FF2B5EF4-FFF2-40B4-BE49-F238E27FC236}">
                <a16:creationId xmlns:a16="http://schemas.microsoft.com/office/drawing/2014/main" id="{33931232-9A9E-4BDB-81A5-4D28153B6D65}"/>
              </a:ext>
            </a:extLst>
          </p:cNvPr>
          <p:cNvSpPr>
            <a:spLocks noGrp="1"/>
          </p:cNvSpPr>
          <p:nvPr>
            <p:ph type="body" sz="quarter" idx="13"/>
          </p:nvPr>
        </p:nvSpPr>
        <p:spPr>
          <a:xfrm>
            <a:off x="692426" y="1840548"/>
            <a:ext cx="10515600" cy="3949700"/>
          </a:xfrm>
        </p:spPr>
        <p:txBody>
          <a:bodyPr>
            <a:normAutofit/>
          </a:bodyPr>
          <a:lstStyle>
            <a:lvl1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1pPr>
            <a:lvl2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2pPr>
            <a:lvl3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3pPr>
            <a:lvl4pPr marL="284163" indent="-284163">
              <a:lnSpc>
                <a:spcPct val="100000"/>
              </a:lnSpc>
              <a:spcBef>
                <a:spcPts val="0"/>
              </a:spcBef>
              <a:spcAft>
                <a:spcPts val="1200"/>
              </a:spcAft>
              <a:buClr>
                <a:schemeClr val="accent1"/>
              </a:buClr>
              <a:buFont typeface="Arial" panose="020B0604020202020204" pitchFamily="34" charset="0"/>
              <a:buChar char="●"/>
              <a:defRPr lang="en-US" sz="1600" kern="1200" dirty="0" smtClean="0">
                <a:solidFill>
                  <a:schemeClr val="tx1"/>
                </a:solidFill>
                <a:latin typeface="+mn-lt"/>
                <a:ea typeface="+mn-ea"/>
                <a:cs typeface="+mn-cs"/>
              </a:defRPr>
            </a:lvl4pPr>
            <a:lvl5pPr marL="284163" indent="-284163">
              <a:lnSpc>
                <a:spcPct val="100000"/>
              </a:lnSpc>
              <a:spcBef>
                <a:spcPts val="0"/>
              </a:spcBef>
              <a:spcAft>
                <a:spcPts val="1200"/>
              </a:spcAft>
              <a:buClr>
                <a:schemeClr val="accent1"/>
              </a:buClr>
              <a:buFont typeface="Arial" panose="020B0604020202020204" pitchFamily="34" charset="0"/>
              <a:buChar char="●"/>
              <a:defRPr lang="en-PK"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pic>
        <p:nvPicPr>
          <p:cNvPr id="5" name="Picture 4" descr="A purple screen with white text&#10;&#10;Description automatically generated with low confidence">
            <a:extLst>
              <a:ext uri="{FF2B5EF4-FFF2-40B4-BE49-F238E27FC236}">
                <a16:creationId xmlns:a16="http://schemas.microsoft.com/office/drawing/2014/main" id="{29FD5D29-4C3D-4949-8A23-1FE91B69D1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34766" y="5515374"/>
            <a:ext cx="1757234" cy="1268166"/>
          </a:xfrm>
          <a:prstGeom prst="rect">
            <a:avLst/>
          </a:prstGeom>
        </p:spPr>
      </p:pic>
    </p:spTree>
    <p:extLst>
      <p:ext uri="{BB962C8B-B14F-4D97-AF65-F5344CB8AC3E}">
        <p14:creationId xmlns:p14="http://schemas.microsoft.com/office/powerpoint/2010/main" val="427882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49C1-2DEA-46DF-A0D5-9FB66063E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11F22838-C87A-4CA2-89C2-813233576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DD077ACC-9F17-4C62-B39F-40B10ED4D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1BE457-B645-4DD5-9963-6E62998A2EBF}"/>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6" name="Footer Placeholder 5">
            <a:extLst>
              <a:ext uri="{FF2B5EF4-FFF2-40B4-BE49-F238E27FC236}">
                <a16:creationId xmlns:a16="http://schemas.microsoft.com/office/drawing/2014/main" id="{39DC18CB-4900-4328-A4A4-5268E600C85D}"/>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668C4692-29BF-4462-9C5D-05B8AA735EA2}"/>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272117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6BE6-E1BB-40D3-BD13-D26F83AC0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7E95747D-8724-4460-8819-42D002CB2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1F62DF8C-A67B-4A02-8A8B-2B96EA714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C3880-8EDD-466A-94D5-06718006BBDA}"/>
              </a:ext>
            </a:extLst>
          </p:cNvPr>
          <p:cNvSpPr>
            <a:spLocks noGrp="1"/>
          </p:cNvSpPr>
          <p:nvPr>
            <p:ph type="dt" sz="half" idx="10"/>
          </p:nvPr>
        </p:nvSpPr>
        <p:spPr/>
        <p:txBody>
          <a:bodyPr/>
          <a:lstStyle/>
          <a:p>
            <a:fld id="{A5E5E417-E909-4D93-9F2A-54892CF8BDE6}" type="datetimeFigureOut">
              <a:rPr lang="en-PK" smtClean="0"/>
              <a:t>03/20/2024</a:t>
            </a:fld>
            <a:endParaRPr lang="en-PK"/>
          </a:p>
        </p:txBody>
      </p:sp>
      <p:sp>
        <p:nvSpPr>
          <p:cNvPr id="6" name="Footer Placeholder 5">
            <a:extLst>
              <a:ext uri="{FF2B5EF4-FFF2-40B4-BE49-F238E27FC236}">
                <a16:creationId xmlns:a16="http://schemas.microsoft.com/office/drawing/2014/main" id="{D4697120-9DCA-41BD-B212-4F2CD5B53CAB}"/>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B18C94E6-B56F-4BE6-91E5-32E826E9D478}"/>
              </a:ext>
            </a:extLst>
          </p:cNvPr>
          <p:cNvSpPr>
            <a:spLocks noGrp="1"/>
          </p:cNvSpPr>
          <p:nvPr>
            <p:ph type="sldNum" sz="quarter" idx="12"/>
          </p:nvPr>
        </p:nvSpPr>
        <p:spPr/>
        <p:txBody>
          <a:bodyPr/>
          <a:lstStyle/>
          <a:p>
            <a:fld id="{28A8F732-6877-4EC1-8F26-D2F1456ED943}" type="slidenum">
              <a:rPr lang="en-PK" smtClean="0"/>
              <a:t>‹#›</a:t>
            </a:fld>
            <a:endParaRPr lang="en-PK"/>
          </a:p>
        </p:txBody>
      </p:sp>
    </p:spTree>
    <p:extLst>
      <p:ext uri="{BB962C8B-B14F-4D97-AF65-F5344CB8AC3E}">
        <p14:creationId xmlns:p14="http://schemas.microsoft.com/office/powerpoint/2010/main" val="333826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E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F023F-A3C5-4C2F-8E01-933CCBE74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269400DA-0B79-4619-B10E-DE25C0A559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ADD039D-475F-4311-9A64-686EF80F3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94398537-8AC7-4B3B-BA9E-F6C961455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70043EDE-59A7-446F-BAA6-B6A084233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8F732-6877-4EC1-8F26-D2F1456ED943}" type="slidenum">
              <a:rPr lang="en-PK" smtClean="0"/>
              <a:t>‹#›</a:t>
            </a:fld>
            <a:endParaRPr lang="en-PK"/>
          </a:p>
        </p:txBody>
      </p:sp>
    </p:spTree>
    <p:extLst>
      <p:ext uri="{BB962C8B-B14F-4D97-AF65-F5344CB8AC3E}">
        <p14:creationId xmlns:p14="http://schemas.microsoft.com/office/powerpoint/2010/main" val="1891215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F023F-A3C5-4C2F-8E01-933CCBE74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269400DA-0B79-4619-B10E-DE25C0A559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ADD039D-475F-4311-9A64-686EF80F3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5E417-E909-4D93-9F2A-54892CF8BDE6}" type="datetimeFigureOut">
              <a:rPr lang="en-PK" smtClean="0"/>
              <a:t>03/20/2024</a:t>
            </a:fld>
            <a:endParaRPr lang="en-PK"/>
          </a:p>
        </p:txBody>
      </p:sp>
      <p:sp>
        <p:nvSpPr>
          <p:cNvPr id="5" name="Footer Placeholder 4">
            <a:extLst>
              <a:ext uri="{FF2B5EF4-FFF2-40B4-BE49-F238E27FC236}">
                <a16:creationId xmlns:a16="http://schemas.microsoft.com/office/drawing/2014/main" id="{94398537-8AC7-4B3B-BA9E-F6C961455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70043EDE-59A7-446F-BAA6-B6A084233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8F732-6877-4EC1-8F26-D2F1456ED943}" type="slidenum">
              <a:rPr lang="en-PK" smtClean="0"/>
              <a:t>‹#›</a:t>
            </a:fld>
            <a:endParaRPr lang="en-PK"/>
          </a:p>
        </p:txBody>
      </p:sp>
    </p:spTree>
    <p:extLst>
      <p:ext uri="{BB962C8B-B14F-4D97-AF65-F5344CB8AC3E}">
        <p14:creationId xmlns:p14="http://schemas.microsoft.com/office/powerpoint/2010/main" val="413903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beacons.ai/tcdsens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tcdsensemap.ie/"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trinitybotanicgarden.ie/sensory-trail-trinity-botanic-garden/"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sensoryenvironmenttool.github.io/SelfAssessment/"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https://outlook.office365.com/book/ATICbookings@TCDUD.onmicrosoft.com/"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www.tcd.ie/disability/services/tcdsense.php" TargetMode="Externa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43A1DF-F67C-41F5-B57F-B42AC61A2211}"/>
              </a:ext>
            </a:extLst>
          </p:cNvPr>
          <p:cNvSpPr txBox="1"/>
          <p:nvPr/>
        </p:nvSpPr>
        <p:spPr>
          <a:xfrm>
            <a:off x="1527718" y="4586055"/>
            <a:ext cx="10080702"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pc="600" dirty="0">
                <a:solidFill>
                  <a:srgbClr val="FFFFFF"/>
                </a:solidFill>
                <a:latin typeface="Montserrat"/>
              </a:rPr>
              <a:t>Dr Kieran Lewis, Occupational Therapy Manager, Trinity Disability Service, TCD Sense Project Lead</a:t>
            </a:r>
          </a:p>
          <a:p>
            <a:pPr marL="0" marR="0" lvl="0" indent="0" defTabSz="914400" rtl="0" eaLnBrk="1" fontAlgn="auto" latinLnBrk="0" hangingPunct="1">
              <a:lnSpc>
                <a:spcPct val="100000"/>
              </a:lnSpc>
              <a:spcBef>
                <a:spcPts val="0"/>
              </a:spcBef>
              <a:spcAft>
                <a:spcPts val="0"/>
              </a:spcAft>
              <a:buClrTx/>
              <a:buSzTx/>
              <a:buFontTx/>
              <a:buNone/>
              <a:tabLst/>
              <a:defRPr/>
            </a:pPr>
            <a:endParaRPr lang="en-US" spc="600" dirty="0">
              <a:solidFill>
                <a:srgbClr val="FFFFFF"/>
              </a:solidFill>
              <a:latin typeface="Montserrat"/>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pc="600" dirty="0">
                <a:solidFill>
                  <a:srgbClr val="FFFFFF"/>
                </a:solidFill>
                <a:latin typeface="Montserrat"/>
              </a:rPr>
              <a:t>Faolan Doecke Launders, TCD Sense Project Intern </a:t>
            </a:r>
          </a:p>
          <a:p>
            <a:pPr marL="0" marR="0" lvl="0" indent="0" defTabSz="914400" rtl="0" eaLnBrk="1" fontAlgn="auto" latinLnBrk="0" hangingPunct="1">
              <a:lnSpc>
                <a:spcPct val="100000"/>
              </a:lnSpc>
              <a:spcBef>
                <a:spcPts val="0"/>
              </a:spcBef>
              <a:spcAft>
                <a:spcPts val="0"/>
              </a:spcAft>
              <a:buClrTx/>
              <a:buSzTx/>
              <a:buFontTx/>
              <a:buNone/>
              <a:tabLst/>
              <a:defRPr/>
            </a:pPr>
            <a:endParaRPr lang="en-US" spc="600" dirty="0">
              <a:solidFill>
                <a:srgbClr val="FFFFFF"/>
              </a:solidFill>
              <a:latin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pc="600" dirty="0">
                <a:solidFill>
                  <a:srgbClr val="FFFFFF"/>
                </a:solidFill>
                <a:latin typeface="Montserrat"/>
              </a:rPr>
              <a:t>20/03/24</a:t>
            </a:r>
            <a:endParaRPr kumimoji="0" lang="en-US"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 name="Title 4">
            <a:extLst>
              <a:ext uri="{FF2B5EF4-FFF2-40B4-BE49-F238E27FC236}">
                <a16:creationId xmlns:a16="http://schemas.microsoft.com/office/drawing/2014/main" id="{DFF61EDC-67BA-4AA3-8562-498852E5D87E}"/>
              </a:ext>
            </a:extLst>
          </p:cNvPr>
          <p:cNvSpPr txBox="1">
            <a:spLocks noGrp="1"/>
          </p:cNvSpPr>
          <p:nvPr>
            <p:ph type="title" idx="4294967295"/>
          </p:nvPr>
        </p:nvSpPr>
        <p:spPr>
          <a:xfrm>
            <a:off x="4404670" y="3103967"/>
            <a:ext cx="3382657"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4400" b="0" i="0" u="none" strike="noStrike" kern="1200" cap="none" spc="0" normalizeH="0" baseline="0" noProof="0" dirty="0">
                <a:ln>
                  <a:noFill/>
                </a:ln>
                <a:solidFill>
                  <a:srgbClr val="FFFFFF"/>
                </a:solidFill>
                <a:effectLst/>
                <a:uLnTx/>
                <a:uFillTx/>
                <a:latin typeface="Montserrat ExtraBold"/>
                <a:ea typeface="+mn-ea"/>
                <a:cs typeface="+mn-cs"/>
              </a:rPr>
              <a:t>TCD Sense</a:t>
            </a:r>
            <a:endParaRPr kumimoji="0" lang="en-PK" sz="4400" b="0" i="0" u="none" strike="noStrike" kern="1200" cap="none" spc="0" normalizeH="0" baseline="0" noProof="0" dirty="0">
              <a:ln>
                <a:noFill/>
              </a:ln>
              <a:solidFill>
                <a:srgbClr val="FFFFFF"/>
              </a:solidFill>
              <a:effectLst/>
              <a:uLnTx/>
              <a:uFillTx/>
              <a:latin typeface="Montserrat ExtraBold"/>
              <a:ea typeface="+mn-ea"/>
              <a:cs typeface="+mn-cs"/>
            </a:endParaRPr>
          </a:p>
        </p:txBody>
      </p:sp>
      <p:pic>
        <p:nvPicPr>
          <p:cNvPr id="17" name="Graphic 16">
            <a:extLst>
              <a:ext uri="{FF2B5EF4-FFF2-40B4-BE49-F238E27FC236}">
                <a16:creationId xmlns:a16="http://schemas.microsoft.com/office/drawing/2014/main" id="{B3D56770-64FE-448B-A673-BB4F499E290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39270" y="1148560"/>
            <a:ext cx="3393384" cy="89924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6167D612-0C6C-4296-BF0A-5E75EE996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752" y="911870"/>
            <a:ext cx="1901979" cy="1372626"/>
          </a:xfrm>
          <a:prstGeom prst="rect">
            <a:avLst/>
          </a:prstGeom>
        </p:spPr>
      </p:pic>
      <p:sp>
        <p:nvSpPr>
          <p:cNvPr id="14" name="Freeform: Shape 13">
            <a:extLst>
              <a:ext uri="{FF2B5EF4-FFF2-40B4-BE49-F238E27FC236}">
                <a16:creationId xmlns:a16="http://schemas.microsoft.com/office/drawing/2014/main" id="{6A9BE6FF-6455-4A88-9BF4-BE38D93667AD}"/>
              </a:ext>
              <a:ext uri="{C183D7F6-B498-43B3-948B-1728B52AA6E4}">
                <adec:decorative xmlns:adec="http://schemas.microsoft.com/office/drawing/2017/decorative" val="1"/>
              </a:ext>
            </a:extLst>
          </p:cNvPr>
          <p:cNvSpPr/>
          <p:nvPr/>
        </p:nvSpPr>
        <p:spPr>
          <a:xfrm>
            <a:off x="1755249" y="2755975"/>
            <a:ext cx="8681500" cy="1343095"/>
          </a:xfrm>
          <a:custGeom>
            <a:avLst/>
            <a:gdLst>
              <a:gd name="connsiteX0" fmla="*/ 0 w 8681500"/>
              <a:gd name="connsiteY0" fmla="*/ 0 h 1343095"/>
              <a:gd name="connsiteX1" fmla="*/ 1160670 w 8681500"/>
              <a:gd name="connsiteY1" fmla="*/ 0 h 1343095"/>
              <a:gd name="connsiteX2" fmla="*/ 1160670 w 8681500"/>
              <a:gd name="connsiteY2" fmla="*/ 7938 h 1343095"/>
              <a:gd name="connsiteX3" fmla="*/ 7938 w 8681500"/>
              <a:gd name="connsiteY3" fmla="*/ 7938 h 1343095"/>
              <a:gd name="connsiteX4" fmla="*/ 7938 w 8681500"/>
              <a:gd name="connsiteY4" fmla="*/ 1335157 h 1343095"/>
              <a:gd name="connsiteX5" fmla="*/ 8673562 w 8681500"/>
              <a:gd name="connsiteY5" fmla="*/ 1335157 h 1343095"/>
              <a:gd name="connsiteX6" fmla="*/ 8673562 w 8681500"/>
              <a:gd name="connsiteY6" fmla="*/ 7938 h 1343095"/>
              <a:gd name="connsiteX7" fmla="*/ 7520830 w 8681500"/>
              <a:gd name="connsiteY7" fmla="*/ 7938 h 1343095"/>
              <a:gd name="connsiteX8" fmla="*/ 7520830 w 8681500"/>
              <a:gd name="connsiteY8" fmla="*/ 0 h 1343095"/>
              <a:gd name="connsiteX9" fmla="*/ 8681500 w 8681500"/>
              <a:gd name="connsiteY9" fmla="*/ 0 h 1343095"/>
              <a:gd name="connsiteX10" fmla="*/ 8681500 w 8681500"/>
              <a:gd name="connsiteY10" fmla="*/ 1343095 h 1343095"/>
              <a:gd name="connsiteX11" fmla="*/ 0 w 8681500"/>
              <a:gd name="connsiteY11" fmla="*/ 1343095 h 134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1500" h="1343095">
                <a:moveTo>
                  <a:pt x="0" y="0"/>
                </a:moveTo>
                <a:lnTo>
                  <a:pt x="1160670" y="0"/>
                </a:lnTo>
                <a:lnTo>
                  <a:pt x="1160670" y="7938"/>
                </a:lnTo>
                <a:lnTo>
                  <a:pt x="7938" y="7938"/>
                </a:lnTo>
                <a:lnTo>
                  <a:pt x="7938" y="1335157"/>
                </a:lnTo>
                <a:lnTo>
                  <a:pt x="8673562" y="1335157"/>
                </a:lnTo>
                <a:lnTo>
                  <a:pt x="8673562" y="7938"/>
                </a:lnTo>
                <a:lnTo>
                  <a:pt x="7520830" y="7938"/>
                </a:lnTo>
                <a:lnTo>
                  <a:pt x="7520830" y="0"/>
                </a:lnTo>
                <a:lnTo>
                  <a:pt x="8681500" y="0"/>
                </a:lnTo>
                <a:lnTo>
                  <a:pt x="8681500" y="1343095"/>
                </a:lnTo>
                <a:lnTo>
                  <a:pt x="0" y="13430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black"/>
              </a:solidFill>
              <a:effectLst/>
              <a:uLnTx/>
              <a:uFillTx/>
              <a:latin typeface="Montserrat"/>
              <a:ea typeface="+mn-ea"/>
              <a:cs typeface="+mn-cs"/>
            </a:endParaRPr>
          </a:p>
        </p:txBody>
      </p:sp>
      <p:pic>
        <p:nvPicPr>
          <p:cNvPr id="2" name="Picture 1">
            <a:extLst>
              <a:ext uri="{FF2B5EF4-FFF2-40B4-BE49-F238E27FC236}">
                <a16:creationId xmlns:a16="http://schemas.microsoft.com/office/drawing/2014/main" id="{7ED2B531-920D-410B-9612-A028730B30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02905" y="911870"/>
            <a:ext cx="1396367" cy="1394510"/>
          </a:xfrm>
          <a:prstGeom prst="rect">
            <a:avLst/>
          </a:prstGeom>
        </p:spPr>
      </p:pic>
    </p:spTree>
    <p:extLst>
      <p:ext uri="{BB962C8B-B14F-4D97-AF65-F5344CB8AC3E}">
        <p14:creationId xmlns:p14="http://schemas.microsoft.com/office/powerpoint/2010/main" val="187617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597E-9DAA-47F6-BA37-2EAC667B7688}"/>
              </a:ext>
            </a:extLst>
          </p:cNvPr>
          <p:cNvSpPr>
            <a:spLocks noGrp="1"/>
          </p:cNvSpPr>
          <p:nvPr>
            <p:ph type="title"/>
          </p:nvPr>
        </p:nvSpPr>
        <p:spPr>
          <a:xfrm>
            <a:off x="3657110" y="273933"/>
            <a:ext cx="5223653" cy="515776"/>
          </a:xfrm>
        </p:spPr>
        <p:txBody>
          <a:bodyPr>
            <a:normAutofit/>
          </a:bodyPr>
          <a:lstStyle/>
          <a:p>
            <a:r>
              <a:rPr lang="en-US" dirty="0"/>
              <a:t>Research </a:t>
            </a:r>
            <a:endParaRPr lang="en-IE" dirty="0"/>
          </a:p>
        </p:txBody>
      </p:sp>
      <p:sp>
        <p:nvSpPr>
          <p:cNvPr id="3" name="Text Placeholder 2">
            <a:extLst>
              <a:ext uri="{FF2B5EF4-FFF2-40B4-BE49-F238E27FC236}">
                <a16:creationId xmlns:a16="http://schemas.microsoft.com/office/drawing/2014/main" id="{3BF97E0E-4C7F-4EA5-B2A9-3FA5DC537405}"/>
              </a:ext>
            </a:extLst>
          </p:cNvPr>
          <p:cNvSpPr>
            <a:spLocks noGrp="1"/>
          </p:cNvSpPr>
          <p:nvPr>
            <p:ph type="body" sz="quarter" idx="13"/>
          </p:nvPr>
        </p:nvSpPr>
        <p:spPr>
          <a:xfrm>
            <a:off x="581590" y="1089051"/>
            <a:ext cx="11128328" cy="4979240"/>
          </a:xfrm>
        </p:spPr>
        <p:txBody>
          <a:bodyPr>
            <a:normAutofit/>
          </a:bodyPr>
          <a:lstStyle/>
          <a:p>
            <a:r>
              <a:rPr lang="en-IE" sz="2400" i="0" u="none" strike="noStrike" dirty="0">
                <a:solidFill>
                  <a:srgbClr val="000000"/>
                </a:solidFill>
                <a:effectLst/>
                <a:latin typeface="Calibri" panose="020F0502020204030204" pitchFamily="34" charset="0"/>
                <a:cs typeface="Calibri" panose="020F0502020204030204" pitchFamily="34" charset="0"/>
              </a:rPr>
              <a:t>Sensory environment of college can be a barrier to engaging in learning, socialising and activities of daily living and an overwhelming place to be (Johnson and Irving, 2008)</a:t>
            </a:r>
          </a:p>
          <a:p>
            <a:r>
              <a:rPr lang="en-IE" sz="2400" dirty="0">
                <a:solidFill>
                  <a:srgbClr val="000000"/>
                </a:solidFill>
                <a:latin typeface="Calibri" panose="020F0502020204030204" pitchFamily="34" charset="0"/>
                <a:cs typeface="Calibri" panose="020F0502020204030204" pitchFamily="34" charset="0"/>
              </a:rPr>
              <a:t>Gearhart and Bodie (2012) identified that sensory processing sensitivity was related to college stress</a:t>
            </a:r>
          </a:p>
          <a:p>
            <a:r>
              <a:rPr lang="en-IE" sz="2400" dirty="0">
                <a:solidFill>
                  <a:srgbClr val="000000"/>
                </a:solidFill>
                <a:latin typeface="Calibri" panose="020F0502020204030204" pitchFamily="34" charset="0"/>
                <a:cs typeface="Calibri" panose="020F0502020204030204" pitchFamily="34" charset="0"/>
              </a:rPr>
              <a:t>Students can experience a range of issues in managing the sensory environments of college and this can make it difficult to engage in the academic and social elements of college life (</a:t>
            </a:r>
            <a:r>
              <a:rPr lang="en-IE" sz="2400" dirty="0" err="1">
                <a:solidFill>
                  <a:srgbClr val="000000"/>
                </a:solidFill>
                <a:latin typeface="Calibri" panose="020F0502020204030204" pitchFamily="34" charset="0"/>
                <a:cs typeface="Calibri" panose="020F0502020204030204" pitchFamily="34" charset="0"/>
              </a:rPr>
              <a:t>Clince</a:t>
            </a:r>
            <a:r>
              <a:rPr lang="en-IE" sz="2400" dirty="0">
                <a:solidFill>
                  <a:srgbClr val="000000"/>
                </a:solidFill>
                <a:latin typeface="Calibri" panose="020F0502020204030204" pitchFamily="34" charset="0"/>
                <a:cs typeface="Calibri" panose="020F0502020204030204" pitchFamily="34" charset="0"/>
              </a:rPr>
              <a:t>, Connolly &amp; Nolan, 2016).</a:t>
            </a:r>
            <a:endParaRPr lang="en-IE" sz="2800" b="1" dirty="0">
              <a:solidFill>
                <a:srgbClr val="2E3743"/>
              </a:solidFill>
              <a:latin typeface="Calibri" panose="020F0502020204030204" pitchFamily="34" charset="0"/>
              <a:cs typeface="Calibri" panose="020F0502020204030204" pitchFamily="34" charset="0"/>
            </a:endParaRPr>
          </a:p>
          <a:p>
            <a:r>
              <a:rPr lang="en-IE" sz="2400" i="0" u="none" strike="noStrike" dirty="0">
                <a:solidFill>
                  <a:srgbClr val="000000"/>
                </a:solidFill>
                <a:effectLst/>
                <a:latin typeface="Calibri" panose="020F0502020204030204" pitchFamily="34" charset="0"/>
                <a:cs typeface="Calibri" panose="020F0502020204030204" pitchFamily="34" charset="0"/>
              </a:rPr>
              <a:t>Thompson et al. (2019) maintain that Autistic students are likely to encounter many sensory challenges including loud or crowded environments and may require assistance in managing these effectively.</a:t>
            </a:r>
          </a:p>
        </p:txBody>
      </p:sp>
    </p:spTree>
    <p:extLst>
      <p:ext uri="{BB962C8B-B14F-4D97-AF65-F5344CB8AC3E}">
        <p14:creationId xmlns:p14="http://schemas.microsoft.com/office/powerpoint/2010/main" val="102251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597E-9DAA-47F6-BA37-2EAC667B7688}"/>
              </a:ext>
            </a:extLst>
          </p:cNvPr>
          <p:cNvSpPr>
            <a:spLocks noGrp="1"/>
          </p:cNvSpPr>
          <p:nvPr>
            <p:ph type="title"/>
          </p:nvPr>
        </p:nvSpPr>
        <p:spPr>
          <a:xfrm>
            <a:off x="2938019" y="552322"/>
            <a:ext cx="8869282" cy="515776"/>
          </a:xfrm>
        </p:spPr>
        <p:txBody>
          <a:bodyPr>
            <a:normAutofit fontScale="90000"/>
          </a:bodyPr>
          <a:lstStyle/>
          <a:p>
            <a:r>
              <a:rPr lang="en-IE" dirty="0"/>
              <a:t>Nolan, C., Doyle, J.K., Lewis, K., &amp; Treanor, D. (2023). Disabled Students’ perception of the sensory aspects of the learning and social environments within one Higher Education Institution. </a:t>
            </a:r>
          </a:p>
        </p:txBody>
      </p:sp>
      <p:sp>
        <p:nvSpPr>
          <p:cNvPr id="3" name="Text Placeholder 2">
            <a:extLst>
              <a:ext uri="{FF2B5EF4-FFF2-40B4-BE49-F238E27FC236}">
                <a16:creationId xmlns:a16="http://schemas.microsoft.com/office/drawing/2014/main" id="{3BF97E0E-4C7F-4EA5-B2A9-3FA5DC537405}"/>
              </a:ext>
            </a:extLst>
          </p:cNvPr>
          <p:cNvSpPr>
            <a:spLocks noGrp="1"/>
          </p:cNvSpPr>
          <p:nvPr>
            <p:ph type="body" sz="quarter" idx="13"/>
          </p:nvPr>
        </p:nvSpPr>
        <p:spPr>
          <a:xfrm>
            <a:off x="581590" y="1089051"/>
            <a:ext cx="11128328" cy="4979240"/>
          </a:xfrm>
        </p:spPr>
        <p:txBody>
          <a:bodyPr>
            <a:normAutofit/>
          </a:bodyPr>
          <a:lstStyle/>
          <a:p>
            <a:pPr marL="0" indent="0">
              <a:buNone/>
            </a:pPr>
            <a:endParaRPr lang="en-US" sz="2000" dirty="0"/>
          </a:p>
        </p:txBody>
      </p:sp>
      <p:pic>
        <p:nvPicPr>
          <p:cNvPr id="4" name="Picture 2">
            <a:extLst>
              <a:ext uri="{FF2B5EF4-FFF2-40B4-BE49-F238E27FC236}">
                <a16:creationId xmlns:a16="http://schemas.microsoft.com/office/drawing/2014/main" id="{D7F957E5-FA4A-F327-7DD8-4FE77EF7F9D2}"/>
              </a:ext>
              <a:ext uri="{C183D7F6-B498-43B3-948B-1728B52AA6E4}">
                <adec:decorative xmlns:adec="http://schemas.microsoft.com/office/drawing/2017/decorative" val="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578787" y="1593507"/>
            <a:ext cx="8031623" cy="38840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ose up of research article 'Disabled students perception of the sensory aspects of the learning and social environments within one Higher Education Institution from Clodagh Nolan, Jessica K. Doyle, Kieran Lewis and Declan Treanor">
            <a:extLst>
              <a:ext uri="{FF2B5EF4-FFF2-40B4-BE49-F238E27FC236}">
                <a16:creationId xmlns:a16="http://schemas.microsoft.com/office/drawing/2014/main" id="{F06FB108-0633-1A53-1787-0CEA0607E02D}"/>
              </a:ext>
            </a:extLst>
          </p:cNvPr>
          <p:cNvPicPr>
            <a:picLocks noChangeAspect="1"/>
          </p:cNvPicPr>
          <p:nvPr/>
        </p:nvPicPr>
        <p:blipFill rotWithShape="1">
          <a:blip r:embed="rId4"/>
          <a:srcRect l="10962" t="13339" r="71259" b="32543"/>
          <a:stretch/>
        </p:blipFill>
        <p:spPr bwMode="auto">
          <a:xfrm>
            <a:off x="363877" y="1593506"/>
            <a:ext cx="3036271" cy="3777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10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597E-9DAA-47F6-BA37-2EAC667B7688}"/>
              </a:ext>
            </a:extLst>
          </p:cNvPr>
          <p:cNvSpPr>
            <a:spLocks noGrp="1"/>
          </p:cNvSpPr>
          <p:nvPr>
            <p:ph type="title"/>
          </p:nvPr>
        </p:nvSpPr>
        <p:spPr>
          <a:xfrm>
            <a:off x="3657110" y="273933"/>
            <a:ext cx="6344140" cy="515776"/>
          </a:xfrm>
        </p:spPr>
        <p:txBody>
          <a:bodyPr>
            <a:normAutofit/>
          </a:bodyPr>
          <a:lstStyle/>
          <a:p>
            <a:r>
              <a:rPr lang="en-US"/>
              <a:t>Theme 1: Barriers in the Environment </a:t>
            </a:r>
            <a:endParaRPr lang="en-IE"/>
          </a:p>
        </p:txBody>
      </p:sp>
      <p:sp>
        <p:nvSpPr>
          <p:cNvPr id="3" name="Text Placeholder 2">
            <a:extLst>
              <a:ext uri="{FF2B5EF4-FFF2-40B4-BE49-F238E27FC236}">
                <a16:creationId xmlns:a16="http://schemas.microsoft.com/office/drawing/2014/main" id="{3BF97E0E-4C7F-4EA5-B2A9-3FA5DC537405}"/>
              </a:ext>
            </a:extLst>
          </p:cNvPr>
          <p:cNvSpPr>
            <a:spLocks noGrp="1"/>
          </p:cNvSpPr>
          <p:nvPr>
            <p:ph type="body" sz="quarter" idx="13"/>
          </p:nvPr>
        </p:nvSpPr>
        <p:spPr>
          <a:xfrm>
            <a:off x="581589" y="2396433"/>
            <a:ext cx="10705535" cy="3671857"/>
          </a:xfrm>
        </p:spPr>
        <p:txBody>
          <a:bodyPr>
            <a:noAutofit/>
          </a:bodyPr>
          <a:lstStyle/>
          <a:p>
            <a:pPr marL="0" indent="0">
              <a:buNone/>
            </a:pPr>
            <a:r>
              <a:rPr lang="en-US" sz="2400" b="1" dirty="0">
                <a:latin typeface="Calibri" panose="020F0502020204030204" pitchFamily="34" charset="0"/>
                <a:cs typeface="Calibri" panose="020F0502020204030204" pitchFamily="34" charset="0"/>
              </a:rPr>
              <a:t>1.1 - </a:t>
            </a:r>
            <a:r>
              <a:rPr lang="en-IE" sz="2400" dirty="0">
                <a:latin typeface="Calibri" panose="020F0502020204030204" pitchFamily="34" charset="0"/>
                <a:cs typeface="Calibri" panose="020F0502020204030204" pitchFamily="34" charset="0"/>
              </a:rPr>
              <a:t>so much going on in the library at all times, that I physically cannot study there, I find it very distracting and lose my concentration, 50% of students describing signage as poor and having difficulty wayfinding around the libraries</a:t>
            </a:r>
          </a:p>
          <a:p>
            <a:pPr marL="0" indent="0">
              <a:buNone/>
            </a:pPr>
            <a:r>
              <a:rPr lang="en-IE" sz="2400" b="1" dirty="0">
                <a:latin typeface="Calibri" panose="020F0502020204030204" pitchFamily="34" charset="0"/>
                <a:cs typeface="Calibri" panose="020F0502020204030204" pitchFamily="34" charset="0"/>
              </a:rPr>
              <a:t>1.2 - </a:t>
            </a:r>
            <a:r>
              <a:rPr lang="en-IE" sz="2400" dirty="0">
                <a:latin typeface="Calibri" panose="020F0502020204030204" pitchFamily="34" charset="0"/>
                <a:cs typeface="Calibri" panose="020F0502020204030204" pitchFamily="34" charset="0"/>
              </a:rPr>
              <a:t>lighting is too bright, People talking during lectures, desks in learning spaces including lecture halls and libraries to be too close together</a:t>
            </a:r>
          </a:p>
          <a:p>
            <a:pPr marL="0" indent="0">
              <a:buNone/>
            </a:pPr>
            <a:r>
              <a:rPr lang="en-IE" sz="2400" b="1" dirty="0">
                <a:latin typeface="Calibri" panose="020F0502020204030204" pitchFamily="34" charset="0"/>
                <a:cs typeface="Calibri" panose="020F0502020204030204" pitchFamily="34" charset="0"/>
              </a:rPr>
              <a:t>1.3 - </a:t>
            </a:r>
            <a:r>
              <a:rPr lang="en-IE" sz="2400" dirty="0">
                <a:latin typeface="Calibri" panose="020F0502020204030204" pitchFamily="34" charset="0"/>
                <a:cs typeface="Calibri" panose="020F0502020204030204" pitchFamily="34" charset="0"/>
              </a:rPr>
              <a:t>competing noises and poor acoustics in exams</a:t>
            </a:r>
            <a:endParaRPr lang="en-IE" sz="2400" b="1" dirty="0">
              <a:latin typeface="Calibri" panose="020F0502020204030204" pitchFamily="34" charset="0"/>
              <a:cs typeface="Calibri" panose="020F0502020204030204" pitchFamily="34" charset="0"/>
            </a:endParaRPr>
          </a:p>
          <a:p>
            <a:pPr marL="0" indent="0">
              <a:buNone/>
            </a:pPr>
            <a:r>
              <a:rPr lang="en-IE" sz="2400" b="1" dirty="0">
                <a:latin typeface="Calibri" panose="020F0502020204030204" pitchFamily="34" charset="0"/>
                <a:cs typeface="Calibri" panose="020F0502020204030204" pitchFamily="34" charset="0"/>
              </a:rPr>
              <a:t>1.4 - </a:t>
            </a:r>
            <a:r>
              <a:rPr lang="en-IE" sz="2400" dirty="0">
                <a:latin typeface="Calibri" panose="020F0502020204030204" pitchFamily="34" charset="0"/>
                <a:cs typeface="Calibri" panose="020F0502020204030204" pitchFamily="34" charset="0"/>
              </a:rPr>
              <a:t>Stuffy air makes me sleepy, Some rooms are so stuffy with no windows it can be hard to concentrate, Over 55% (n=82) of the respondents maintained that poor ventilation</a:t>
            </a:r>
            <a:endParaRPr lang="en-US" sz="2400" b="1" dirty="0">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7F957E5-FA4A-F327-7DD8-4FE77EF7F9D2}"/>
              </a:ext>
              <a:ext uri="{C183D7F6-B498-43B3-948B-1728B52AA6E4}">
                <adec:decorative xmlns:adec="http://schemas.microsoft.com/office/drawing/2017/decorative" val="1"/>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5582" t="1400" b="78557"/>
          <a:stretch/>
        </p:blipFill>
        <p:spPr bwMode="auto">
          <a:xfrm>
            <a:off x="581590" y="1133022"/>
            <a:ext cx="8919598" cy="92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54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597E-9DAA-47F6-BA37-2EAC667B7688}"/>
              </a:ext>
            </a:extLst>
          </p:cNvPr>
          <p:cNvSpPr>
            <a:spLocks noGrp="1"/>
          </p:cNvSpPr>
          <p:nvPr>
            <p:ph type="title"/>
          </p:nvPr>
        </p:nvSpPr>
        <p:spPr>
          <a:xfrm>
            <a:off x="3657110" y="273933"/>
            <a:ext cx="5223653" cy="515776"/>
          </a:xfrm>
        </p:spPr>
        <p:txBody>
          <a:bodyPr>
            <a:normAutofit/>
          </a:bodyPr>
          <a:lstStyle/>
          <a:p>
            <a:r>
              <a:rPr lang="en-US"/>
              <a:t>Reactions to Barriers</a:t>
            </a:r>
            <a:endParaRPr lang="en-IE"/>
          </a:p>
        </p:txBody>
      </p:sp>
      <p:sp>
        <p:nvSpPr>
          <p:cNvPr id="3" name="Text Placeholder 2">
            <a:extLst>
              <a:ext uri="{FF2B5EF4-FFF2-40B4-BE49-F238E27FC236}">
                <a16:creationId xmlns:a16="http://schemas.microsoft.com/office/drawing/2014/main" id="{3BF97E0E-4C7F-4EA5-B2A9-3FA5DC537405}"/>
              </a:ext>
            </a:extLst>
          </p:cNvPr>
          <p:cNvSpPr>
            <a:spLocks noGrp="1"/>
          </p:cNvSpPr>
          <p:nvPr>
            <p:ph type="body" sz="quarter" idx="13"/>
          </p:nvPr>
        </p:nvSpPr>
        <p:spPr>
          <a:xfrm>
            <a:off x="581590" y="2329327"/>
            <a:ext cx="11128328" cy="3738964"/>
          </a:xfrm>
        </p:spPr>
        <p:txBody>
          <a:bodyPr vert="horz" lIns="91440" tIns="45720" rIns="91440" bIns="45720" rtlCol="0" anchor="t">
            <a:normAutofit/>
          </a:bodyPr>
          <a:lstStyle/>
          <a:p>
            <a:pPr marL="283845" indent="-283845"/>
            <a:r>
              <a:rPr lang="en-US" sz="2400" b="1" dirty="0">
                <a:latin typeface="Calibri" panose="020F0502020204030204" pitchFamily="34" charset="0"/>
                <a:cs typeface="Calibri" panose="020F0502020204030204" pitchFamily="34" charset="0"/>
              </a:rPr>
              <a:t>2.1</a:t>
            </a:r>
            <a:r>
              <a:rPr lang="en-US" sz="2400" dirty="0">
                <a:latin typeface="Calibri" panose="020F0502020204030204" pitchFamily="34" charset="0"/>
                <a:cs typeface="Calibri" panose="020F0502020204030204" pitchFamily="34" charset="0"/>
              </a:rPr>
              <a:t> - </a:t>
            </a:r>
            <a:r>
              <a:rPr lang="en-IE" sz="2400" dirty="0">
                <a:latin typeface="Calibri" panose="020F0502020204030204" pitchFamily="34" charset="0"/>
                <a:cs typeface="Calibri" panose="020F0502020204030204" pitchFamily="34" charset="0"/>
              </a:rPr>
              <a:t>I get very uncomfortable when I get stuck in the crowds between room changes, it (sensory overload) stresses me out and throws my schedule off</a:t>
            </a:r>
            <a:endParaRPr lang="en-US" sz="2400" dirty="0">
              <a:latin typeface="Calibri" panose="020F0502020204030204" pitchFamily="34" charset="0"/>
              <a:cs typeface="Calibri" panose="020F0502020204030204" pitchFamily="34" charset="0"/>
            </a:endParaRPr>
          </a:p>
          <a:p>
            <a:pPr marL="283845" indent="-283845"/>
            <a:r>
              <a:rPr lang="en-IE" sz="2400" b="1" dirty="0">
                <a:latin typeface="Calibri" panose="020F0502020204030204" pitchFamily="34" charset="0"/>
                <a:cs typeface="Calibri" panose="020F0502020204030204" pitchFamily="34" charset="0"/>
              </a:rPr>
              <a:t>2.2</a:t>
            </a:r>
            <a:r>
              <a:rPr lang="en-IE" sz="2400" dirty="0">
                <a:latin typeface="Calibri" panose="020F0502020204030204" pitchFamily="34" charset="0"/>
                <a:cs typeface="Calibri" panose="020F0502020204030204" pitchFamily="34" charset="0"/>
              </a:rPr>
              <a:t> - 68% (n=102) of respondents stated that there was no quiet space, “I go home, or I hide in the bathrooms till I am ready to go home. I’m unaware of any safe spaces”, “I usually go for a walk or go to a quiet place like a church or a quiet cafe to relax”, “I suffer through it – but it massively impacts my productivity, ability to concentrate, stress levels, mood, and mental wellbeing. If it’s very bad, I’ll try and find a safe space (e.g., a bathroom stall). If it’s extremely bad, I’ll go home.”</a:t>
            </a:r>
            <a:endParaRPr lang="en-US" sz="2400" dirty="0">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7F957E5-FA4A-F327-7DD8-4FE77EF7F9D2}"/>
              </a:ext>
              <a:ext uri="{C183D7F6-B498-43B3-948B-1728B52AA6E4}">
                <adec:decorative xmlns:adec="http://schemas.microsoft.com/office/drawing/2017/decorative" val="1"/>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3691" t="66154"/>
          <a:stretch/>
        </p:blipFill>
        <p:spPr bwMode="auto">
          <a:xfrm>
            <a:off x="2686050" y="869396"/>
            <a:ext cx="6329363" cy="138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06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597E-9DAA-47F6-BA37-2EAC667B7688}"/>
              </a:ext>
            </a:extLst>
          </p:cNvPr>
          <p:cNvSpPr>
            <a:spLocks noGrp="1"/>
          </p:cNvSpPr>
          <p:nvPr>
            <p:ph type="title"/>
          </p:nvPr>
        </p:nvSpPr>
        <p:spPr>
          <a:xfrm>
            <a:off x="3657110" y="273933"/>
            <a:ext cx="6086965" cy="515776"/>
          </a:xfrm>
        </p:spPr>
        <p:txBody>
          <a:bodyPr>
            <a:normAutofit fontScale="90000"/>
          </a:bodyPr>
          <a:lstStyle/>
          <a:p>
            <a:r>
              <a:rPr lang="en-US"/>
              <a:t>Theme 3: Improving the Environment </a:t>
            </a:r>
            <a:endParaRPr lang="en-IE"/>
          </a:p>
        </p:txBody>
      </p:sp>
      <p:sp>
        <p:nvSpPr>
          <p:cNvPr id="3" name="Text Placeholder 2">
            <a:extLst>
              <a:ext uri="{FF2B5EF4-FFF2-40B4-BE49-F238E27FC236}">
                <a16:creationId xmlns:a16="http://schemas.microsoft.com/office/drawing/2014/main" id="{3BF97E0E-4C7F-4EA5-B2A9-3FA5DC537405}"/>
              </a:ext>
            </a:extLst>
          </p:cNvPr>
          <p:cNvSpPr>
            <a:spLocks noGrp="1"/>
          </p:cNvSpPr>
          <p:nvPr>
            <p:ph type="body" sz="quarter" idx="13"/>
          </p:nvPr>
        </p:nvSpPr>
        <p:spPr>
          <a:xfrm>
            <a:off x="581590" y="1089051"/>
            <a:ext cx="11128328" cy="4979240"/>
          </a:xfrm>
        </p:spPr>
        <p:txBody>
          <a:bodyPr>
            <a:normAutofit/>
          </a:bodyPr>
          <a:lstStyle/>
          <a:p>
            <a:pPr marL="0" indent="0">
              <a:buNone/>
            </a:pPr>
            <a:r>
              <a:rPr lang="en-IE" sz="2400" b="1" i="0">
                <a:solidFill>
                  <a:srgbClr val="2E3743"/>
                </a:solidFill>
                <a:effectLst/>
                <a:latin typeface="Roboto Slab" panose="020B0604020202020204" pitchFamily="2" charset="0"/>
              </a:rPr>
              <a:t>Disabled Students’ perception of the sensory aspects of the learning and social environments within one Higher Education Institution</a:t>
            </a:r>
          </a:p>
          <a:p>
            <a:pPr marL="0" indent="0">
              <a:buNone/>
            </a:pPr>
            <a:endParaRPr lang="en-US" sz="2000"/>
          </a:p>
        </p:txBody>
      </p:sp>
      <p:pic>
        <p:nvPicPr>
          <p:cNvPr id="4" name="Picture 2">
            <a:extLst>
              <a:ext uri="{FF2B5EF4-FFF2-40B4-BE49-F238E27FC236}">
                <a16:creationId xmlns:a16="http://schemas.microsoft.com/office/drawing/2014/main" id="{D7F957E5-FA4A-F327-7DD8-4FE77EF7F9D2}"/>
              </a:ext>
              <a:ext uri="{C183D7F6-B498-43B3-948B-1728B52AA6E4}">
                <adec:decorative xmlns:adec="http://schemas.microsoft.com/office/drawing/2017/decorative" val="1"/>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9664" r="72647" b="14831"/>
          <a:stretch/>
        </p:blipFill>
        <p:spPr bwMode="auto">
          <a:xfrm>
            <a:off x="581590" y="2486024"/>
            <a:ext cx="3548047" cy="2757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FB2351-5384-04AF-15AF-67F9FC135572}"/>
              </a:ext>
            </a:extLst>
          </p:cNvPr>
          <p:cNvSpPr txBox="1"/>
          <p:nvPr/>
        </p:nvSpPr>
        <p:spPr>
          <a:xfrm>
            <a:off x="4471988" y="2116692"/>
            <a:ext cx="7237930" cy="49244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3.1 - </a:t>
            </a:r>
            <a:r>
              <a:rPr kumimoji="0" lang="en-IE"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space to manage sensory needs, minimalist space with greenery, acceptable to stim, quiet, dark, and has sensory objects, an be a multiuser space but the rules are it is a quiet, sensory safe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3.2</a:t>
            </a:r>
            <a:r>
              <a:rPr kumimoji="0" lang="en-IE"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Small space with natural light, Soft furnishings, carpet flooring, natural light, Art on the walls, warm low-level lighting, more plants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3.3</a:t>
            </a:r>
            <a:r>
              <a:rPr kumimoji="0" lang="en-IE"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Lecturers need to stop using projectors, better management of spaces, Modular options for different learning styles/tolerances.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3.4</a:t>
            </a:r>
            <a:r>
              <a:rPr kumimoji="0" lang="en-IE"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Noise and visual maps moving from one part of the library to another, Bigger signs with clearer text, Make more signage showing it is a noise-free zone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black"/>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Montserrat"/>
              <a:ea typeface="+mn-ea"/>
              <a:cs typeface="+mn-cs"/>
            </a:endParaRPr>
          </a:p>
        </p:txBody>
      </p:sp>
    </p:spTree>
    <p:extLst>
      <p:ext uri="{BB962C8B-B14F-4D97-AF65-F5344CB8AC3E}">
        <p14:creationId xmlns:p14="http://schemas.microsoft.com/office/powerpoint/2010/main" val="4070176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597E-9DAA-47F6-BA37-2EAC667B7688}"/>
              </a:ext>
            </a:extLst>
          </p:cNvPr>
          <p:cNvSpPr>
            <a:spLocks noGrp="1"/>
          </p:cNvSpPr>
          <p:nvPr>
            <p:ph type="title"/>
          </p:nvPr>
        </p:nvSpPr>
        <p:spPr>
          <a:xfrm>
            <a:off x="2938019" y="552322"/>
            <a:ext cx="8869282" cy="515776"/>
          </a:xfrm>
        </p:spPr>
        <p:txBody>
          <a:bodyPr>
            <a:normAutofit fontScale="90000"/>
          </a:bodyPr>
          <a:lstStyle/>
          <a:p>
            <a:r>
              <a:rPr lang="en-IE" dirty="0"/>
              <a:t>Nolan, C., Doyle, J.K., Lewis, K., &amp; Treanor, D. (2023). Disabled Students’ perception of the sensory aspects of the learning and social environments within one Higher Education Institution. </a:t>
            </a:r>
          </a:p>
        </p:txBody>
      </p:sp>
      <p:sp>
        <p:nvSpPr>
          <p:cNvPr id="3" name="Text Placeholder 2">
            <a:extLst>
              <a:ext uri="{FF2B5EF4-FFF2-40B4-BE49-F238E27FC236}">
                <a16:creationId xmlns:a16="http://schemas.microsoft.com/office/drawing/2014/main" id="{3BF97E0E-4C7F-4EA5-B2A9-3FA5DC537405}"/>
              </a:ext>
            </a:extLst>
          </p:cNvPr>
          <p:cNvSpPr>
            <a:spLocks noGrp="1"/>
          </p:cNvSpPr>
          <p:nvPr>
            <p:ph type="body" sz="quarter" idx="13"/>
          </p:nvPr>
        </p:nvSpPr>
        <p:spPr>
          <a:xfrm>
            <a:off x="613186" y="1635161"/>
            <a:ext cx="11096732" cy="4433129"/>
          </a:xfrm>
        </p:spPr>
        <p:txBody>
          <a:bodyPr>
            <a:normAutofit lnSpcReduction="10000"/>
          </a:bodyPr>
          <a:lstStyle/>
          <a:p>
            <a:pPr marL="0" indent="0">
              <a:buNone/>
            </a:pPr>
            <a:r>
              <a:rPr lang="en-US" sz="2000" b="1" u="sng" dirty="0">
                <a:latin typeface="Calibri" panose="020F0502020204030204" pitchFamily="34" charset="0"/>
                <a:cs typeface="Calibri" panose="020F0502020204030204" pitchFamily="34" charset="0"/>
              </a:rPr>
              <a:t>May 2019: Survey of Disabled Trinity Students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68% reported that there is no quiet space on campus that they can access easily if feeling overwhelmed.</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Over 50% commented that they go home/leave campus if feeling overwhelmed.</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93% would use a quiet space if it was available in the library.</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49% reported difficulty with acoustics (e.g. noises, echoes, humming) in the library.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41% reported difficulty with acoustics in lectures.</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000" b="1" u="sng" dirty="0">
                <a:latin typeface="Calibri" panose="020F0502020204030204" pitchFamily="34" charset="0"/>
                <a:cs typeface="Calibri" panose="020F0502020204030204" pitchFamily="34" charset="0"/>
              </a:rPr>
              <a:t>2018 &amp; 2019: Library UX Study &amp; Library Survey &amp; DS Sensory Audit </a:t>
            </a:r>
          </a:p>
          <a:p>
            <a:pPr marL="285750" marR="0" lvl="0" indent="-285750" algn="l" defTabSz="914400" rtl="0" eaLnBrk="1" fontAlgn="auto" latinLnBrk="0" hangingPunct="1">
              <a:lnSpc>
                <a:spcPct val="100000"/>
              </a:lnSpc>
              <a:spcBef>
                <a:spcPts val="0"/>
              </a:spcBef>
              <a:spcAft>
                <a:spcPts val="1200"/>
              </a:spcAft>
              <a:buClr>
                <a:srgbClr val="803489"/>
              </a:buClr>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Highlighted issues with wayfinding, lighting, noise, privacy, escape, heating and a lack of people to help</a:t>
            </a:r>
            <a:endParaRPr lang="en-US" sz="2000" dirty="0">
              <a:latin typeface="Calibri" panose="020F0502020204030204" pitchFamily="34" charset="0"/>
              <a:cs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212496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846525" y="1740432"/>
            <a:ext cx="4497832" cy="1688568"/>
          </a:xfrm>
        </p:spPr>
        <p:txBody>
          <a:bodyPr>
            <a:normAutofit fontScale="90000"/>
          </a:bodyPr>
          <a:lstStyle/>
          <a:p>
            <a:r>
              <a:rPr lang="en-US" sz="6000" dirty="0">
                <a:solidFill>
                  <a:schemeClr val="accent1"/>
                </a:solidFill>
                <a:latin typeface="Montserrat ExtraBold" panose="00000900000000000000" pitchFamily="2" charset="0"/>
              </a:rPr>
              <a:t>TCD Sense Project </a:t>
            </a:r>
            <a:r>
              <a:rPr lang="en-US" sz="2400" dirty="0">
                <a:solidFill>
                  <a:schemeClr val="accent1"/>
                </a:solidFill>
                <a:latin typeface="Montserrat ExtraBold" panose="00000900000000000000" pitchFamily="2" charset="0"/>
              </a:rPr>
              <a:t> </a:t>
            </a:r>
            <a:endParaRPr lang="en-PK"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54219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692426" y="1121999"/>
            <a:ext cx="3990410" cy="515776"/>
          </a:xfrm>
        </p:spPr>
        <p:txBody>
          <a:bodyPr>
            <a:normAutofit/>
          </a:bodyPr>
          <a:lstStyle/>
          <a:p>
            <a:r>
              <a:rPr lang="en-US" sz="2400">
                <a:solidFill>
                  <a:schemeClr val="accent1"/>
                </a:solidFill>
                <a:latin typeface="Montserrat ExtraBold" panose="00000900000000000000" pitchFamily="2" charset="0"/>
              </a:rPr>
              <a:t>Project Statement</a:t>
            </a:r>
            <a:endParaRPr lang="en-PK"/>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692426" y="1637775"/>
            <a:ext cx="4941756" cy="4152473"/>
          </a:xfrm>
        </p:spPr>
        <p:txBody>
          <a:bodyPr>
            <a:normAutofit/>
          </a:bodyPr>
          <a:lstStyle/>
          <a:p>
            <a:pPr marL="0" indent="0">
              <a:buNone/>
            </a:pPr>
            <a:r>
              <a:rPr lang="en-US" sz="2600" dirty="0">
                <a:latin typeface="Calibri" panose="020F0502020204030204" pitchFamily="34" charset="0"/>
                <a:cs typeface="Calibri" panose="020F0502020204030204" pitchFamily="34" charset="0"/>
              </a:rPr>
              <a:t>The TCD Sense Project aims to make Trinity more inclusive by reviewing and improving new and existing spaces, building sensory awareness, and delivering specialist support to students and staff who experience barriers to managing and adapting to the sensory environments of college. </a:t>
            </a:r>
            <a:endParaRPr lang="en-IE" sz="2600" dirty="0">
              <a:latin typeface="Calibri" panose="020F0502020204030204" pitchFamily="34" charset="0"/>
              <a:cs typeface="Calibri" panose="020F0502020204030204" pitchFamily="34" charset="0"/>
            </a:endParaRPr>
          </a:p>
          <a:p>
            <a:endParaRPr lang="en-US"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1765496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692425" y="974648"/>
            <a:ext cx="4553830" cy="515776"/>
          </a:xfrm>
        </p:spPr>
        <p:txBody>
          <a:bodyPr>
            <a:normAutofit/>
          </a:bodyPr>
          <a:lstStyle/>
          <a:p>
            <a:r>
              <a:rPr lang="en-US" sz="2400" dirty="0">
                <a:solidFill>
                  <a:schemeClr val="accent1"/>
                </a:solidFill>
                <a:latin typeface="Montserrat ExtraBold" panose="00000900000000000000" pitchFamily="2" charset="0"/>
              </a:rPr>
              <a:t>Theoretical Underpinnings</a:t>
            </a:r>
            <a:endParaRPr lang="en-PK" dirty="0"/>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748145" y="1858402"/>
            <a:ext cx="5347855" cy="4024950"/>
          </a:xfrm>
        </p:spPr>
        <p:txBody>
          <a:bodyPr>
            <a:normAutofit/>
          </a:bodyPr>
          <a:lstStyle/>
          <a:p>
            <a:r>
              <a:rPr lang="en-US" sz="2400" dirty="0">
                <a:latin typeface="Calibri" panose="020F0502020204030204" pitchFamily="34" charset="0"/>
                <a:cs typeface="Calibri" panose="020F0502020204030204" pitchFamily="34" charset="0"/>
              </a:rPr>
              <a:t>Dunn’s Sensory Processing Framework (Dunn, 2014)</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Person Environment Occupation Model (Law et al, 1996)</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Universal Design Principles  </a:t>
            </a:r>
          </a:p>
          <a:p>
            <a:endParaRPr lang="en-US"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old library in Trinity College Dublin">
            <a:extLst>
              <a:ext uri="{FF2B5EF4-FFF2-40B4-BE49-F238E27FC236}">
                <a16:creationId xmlns:a16="http://schemas.microsoft.com/office/drawing/2014/main" id="{FB2D04FD-542B-4DDA-A323-1AB8B08B133F}"/>
              </a:ext>
            </a:extLst>
          </p:cNvPr>
          <p:cNvPicPr>
            <a:picLocks noChangeAspect="1"/>
          </p:cNvPicPr>
          <p:nvPr/>
        </p:nvPicPr>
        <p:blipFill>
          <a:blip r:embed="rId4"/>
          <a:stretch>
            <a:fillRect/>
          </a:stretch>
        </p:blipFill>
        <p:spPr>
          <a:xfrm>
            <a:off x="6844146" y="0"/>
            <a:ext cx="5347854" cy="6857999"/>
          </a:xfrm>
          <a:prstGeom prst="rect">
            <a:avLst/>
          </a:prstGeom>
        </p:spPr>
      </p:pic>
    </p:spTree>
    <p:extLst>
      <p:ext uri="{BB962C8B-B14F-4D97-AF65-F5344CB8AC3E}">
        <p14:creationId xmlns:p14="http://schemas.microsoft.com/office/powerpoint/2010/main" val="2932792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2746309" y="151329"/>
            <a:ext cx="3990410" cy="515776"/>
          </a:xfrm>
        </p:spPr>
        <p:txBody>
          <a:bodyPr>
            <a:normAutofit/>
          </a:bodyPr>
          <a:lstStyle/>
          <a:p>
            <a:r>
              <a:rPr lang="en-US" sz="2400" dirty="0">
                <a:solidFill>
                  <a:schemeClr val="accent1"/>
                </a:solidFill>
                <a:latin typeface="Montserrat ExtraBold" panose="00000900000000000000" pitchFamily="2" charset="0"/>
              </a:rPr>
              <a:t>Key Principles</a:t>
            </a:r>
            <a:endParaRPr lang="en-PK" dirty="0"/>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352528" y="818435"/>
            <a:ext cx="5743472" cy="4696940"/>
          </a:xfrm>
        </p:spPr>
        <p:txBody>
          <a:bodyPr>
            <a:normAutofit/>
          </a:bodyPr>
          <a:lstStyle/>
          <a:p>
            <a:pPr algn="l">
              <a:buFont typeface="+mj-lt"/>
              <a:buAutoNum type="arabicPeriod"/>
            </a:pPr>
            <a:r>
              <a:rPr lang="en-IE" sz="1800" b="1" i="0" dirty="0">
                <a:solidFill>
                  <a:srgbClr val="53565A"/>
                </a:solidFill>
                <a:effectLst/>
                <a:latin typeface="Calibri" panose="020F0502020204030204" pitchFamily="34" charset="0"/>
                <a:cs typeface="Calibri" panose="020F0502020204030204" pitchFamily="34" charset="0"/>
              </a:rPr>
              <a:t>Diverse Sensory Experiences</a:t>
            </a:r>
            <a:r>
              <a:rPr lang="en-IE" sz="1800" b="0" i="0" dirty="0">
                <a:solidFill>
                  <a:srgbClr val="53565A"/>
                </a:solidFill>
                <a:effectLst/>
                <a:latin typeface="Calibri" panose="020F0502020204030204" pitchFamily="34" charset="0"/>
                <a:cs typeface="Calibri" panose="020F0502020204030204" pitchFamily="34" charset="0"/>
              </a:rPr>
              <a:t>: Recognising that sensory experiences are unique to each individual, TCD Sense ensures that there isn't a one-size-fits-all approach. Instead, there are a variety of spaces created to cater to different sensory preferences and requirements.</a:t>
            </a:r>
            <a:endParaRPr lang="en-IE" sz="1800" b="1" i="0" dirty="0">
              <a:solidFill>
                <a:srgbClr val="53565A"/>
              </a:solidFill>
              <a:effectLst/>
              <a:latin typeface="Calibri" panose="020F0502020204030204" pitchFamily="34" charset="0"/>
              <a:cs typeface="Calibri" panose="020F0502020204030204" pitchFamily="34" charset="0"/>
            </a:endParaRPr>
          </a:p>
          <a:p>
            <a:pPr algn="l">
              <a:buFont typeface="+mj-lt"/>
              <a:buAutoNum type="arabicPeriod"/>
            </a:pPr>
            <a:r>
              <a:rPr lang="en-IE" sz="1800" b="1" i="0" dirty="0">
                <a:solidFill>
                  <a:srgbClr val="53565A"/>
                </a:solidFill>
                <a:effectLst/>
                <a:latin typeface="Calibri" panose="020F0502020204030204" pitchFamily="34" charset="0"/>
                <a:cs typeface="Calibri" panose="020F0502020204030204" pitchFamily="34" charset="0"/>
              </a:rPr>
              <a:t>Inclusivity and Accessibility</a:t>
            </a:r>
            <a:r>
              <a:rPr lang="en-IE" sz="1800" b="0" i="0" dirty="0">
                <a:solidFill>
                  <a:srgbClr val="53565A"/>
                </a:solidFill>
                <a:effectLst/>
                <a:latin typeface="Calibri" panose="020F0502020204030204" pitchFamily="34" charset="0"/>
                <a:cs typeface="Calibri" panose="020F0502020204030204" pitchFamily="34" charset="0"/>
              </a:rPr>
              <a:t>: TCD Sense is built on the foundation of inclusivity. By considering various sensory needs, we aim to make spaces that are accessible and reflect the neurodiverse student and staff community here in Trinity.</a:t>
            </a:r>
          </a:p>
          <a:p>
            <a:pPr algn="l">
              <a:buFont typeface="+mj-lt"/>
              <a:buAutoNum type="arabicPeriod"/>
            </a:pPr>
            <a:r>
              <a:rPr lang="en-IE" sz="1800" b="1" i="0" dirty="0">
                <a:solidFill>
                  <a:srgbClr val="53565A"/>
                </a:solidFill>
                <a:effectLst/>
                <a:latin typeface="Calibri" panose="020F0502020204030204" pitchFamily="34" charset="0"/>
                <a:cs typeface="Calibri" panose="020F0502020204030204" pitchFamily="34" charset="0"/>
              </a:rPr>
              <a:t>A Holistic Approach</a:t>
            </a:r>
            <a:r>
              <a:rPr lang="en-IE" sz="1800" b="0" i="0" dirty="0">
                <a:solidFill>
                  <a:srgbClr val="53565A"/>
                </a:solidFill>
                <a:effectLst/>
                <a:latin typeface="Calibri" panose="020F0502020204030204" pitchFamily="34" charset="0"/>
                <a:cs typeface="Calibri" panose="020F0502020204030204" pitchFamily="34" charset="0"/>
              </a:rPr>
              <a:t>: Trinity is a place where students and staff come to learn, work, socialise and relax. TCD Sense takes a holistic view of college life, by creating spaces for the broad range of activities that make up life here in Trinity.</a:t>
            </a:r>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364255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728155" y="1900981"/>
            <a:ext cx="5367845" cy="318112"/>
          </a:xfrm>
        </p:spPr>
        <p:txBody>
          <a:bodyPr>
            <a:normAutofit fontScale="90000"/>
          </a:bodyPr>
          <a:lstStyle/>
          <a:p>
            <a:r>
              <a:rPr lang="en-US" sz="6000" dirty="0"/>
              <a:t>Outline</a:t>
            </a:r>
            <a:br>
              <a:rPr lang="en-US" sz="6000" dirty="0"/>
            </a:br>
            <a:br>
              <a:rPr lang="en-US" sz="6000" dirty="0"/>
            </a:br>
            <a:br>
              <a:rPr lang="en-US" sz="6000" dirty="0"/>
            </a:br>
            <a:endParaRPr lang="en-PK" dirty="0"/>
          </a:p>
        </p:txBody>
      </p:sp>
      <p:pic>
        <p:nvPicPr>
          <p:cNvPr id="7" name="Picture 6">
            <a:extLst>
              <a:ext uri="{FF2B5EF4-FFF2-40B4-BE49-F238E27FC236}">
                <a16:creationId xmlns:a16="http://schemas.microsoft.com/office/drawing/2014/main" id="{5CEC58C0-92B0-4D4A-B141-FDAF08F84D6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
        <p:nvSpPr>
          <p:cNvPr id="6" name="Text Placeholder 3">
            <a:extLst>
              <a:ext uri="{FF2B5EF4-FFF2-40B4-BE49-F238E27FC236}">
                <a16:creationId xmlns:a16="http://schemas.microsoft.com/office/drawing/2014/main" id="{05254734-9BF4-F2A6-955A-AB1D83580FC8}"/>
              </a:ext>
            </a:extLst>
          </p:cNvPr>
          <p:cNvSpPr>
            <a:spLocks noGrp="1"/>
          </p:cNvSpPr>
          <p:nvPr>
            <p:ph type="body" sz="quarter" idx="13"/>
          </p:nvPr>
        </p:nvSpPr>
        <p:spPr>
          <a:xfrm>
            <a:off x="941199" y="1790997"/>
            <a:ext cx="4941756" cy="4152473"/>
          </a:xfrm>
        </p:spPr>
        <p:txBody>
          <a:bodyPr>
            <a:normAutofit/>
          </a:bodyPr>
          <a:lstStyle/>
          <a:p>
            <a:pPr marL="457200" indent="-457200">
              <a:buFont typeface="+mj-lt"/>
              <a:buAutoNum type="arabicPeriod"/>
            </a:pPr>
            <a:r>
              <a:rPr lang="en-IE" sz="2400" dirty="0">
                <a:latin typeface="Calibri" panose="020F0502020204030204" pitchFamily="34" charset="0"/>
                <a:cs typeface="Calibri" panose="020F0502020204030204" pitchFamily="34" charset="0"/>
              </a:rPr>
              <a:t>Background</a:t>
            </a:r>
          </a:p>
          <a:p>
            <a:pPr marL="457200" indent="-457200">
              <a:buFont typeface="+mj-lt"/>
              <a:buAutoNum type="arabicPeriod"/>
            </a:pPr>
            <a:r>
              <a:rPr lang="en-IE" sz="2400" dirty="0">
                <a:latin typeface="Calibri" panose="020F0502020204030204" pitchFamily="34" charset="0"/>
                <a:cs typeface="Calibri" panose="020F0502020204030204" pitchFamily="34" charset="0"/>
              </a:rPr>
              <a:t>Research</a:t>
            </a:r>
          </a:p>
          <a:p>
            <a:pPr marL="457200" indent="-457200">
              <a:buFont typeface="+mj-lt"/>
              <a:buAutoNum type="arabicPeriod"/>
            </a:pPr>
            <a:r>
              <a:rPr lang="en-IE" sz="2400" dirty="0">
                <a:latin typeface="Calibri" panose="020F0502020204030204" pitchFamily="34" charset="0"/>
                <a:cs typeface="Calibri" panose="020F0502020204030204" pitchFamily="34" charset="0"/>
              </a:rPr>
              <a:t>Project Description </a:t>
            </a:r>
          </a:p>
          <a:p>
            <a:pPr marL="457200" indent="-457200">
              <a:buFont typeface="+mj-lt"/>
              <a:buAutoNum type="arabicPeriod"/>
            </a:pPr>
            <a:r>
              <a:rPr lang="en-IE" sz="2400" dirty="0">
                <a:latin typeface="Calibri" panose="020F0502020204030204" pitchFamily="34" charset="0"/>
                <a:cs typeface="Calibri" panose="020F0502020204030204" pitchFamily="34" charset="0"/>
              </a:rPr>
              <a:t>Resources</a:t>
            </a:r>
          </a:p>
          <a:p>
            <a:pPr marL="457200" indent="-457200">
              <a:buFont typeface="+mj-lt"/>
              <a:buAutoNum type="arabicPeriod"/>
            </a:pPr>
            <a:r>
              <a:rPr lang="en-IE" sz="2400" dirty="0">
                <a:latin typeface="Calibri" panose="020F0502020204030204" pitchFamily="34" charset="0"/>
                <a:cs typeface="Calibri" panose="020F0502020204030204" pitchFamily="34" charset="0"/>
              </a:rPr>
              <a:t>Discussion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5252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2746309" y="151329"/>
            <a:ext cx="3990410" cy="515776"/>
          </a:xfrm>
        </p:spPr>
        <p:txBody>
          <a:bodyPr>
            <a:normAutofit/>
          </a:bodyPr>
          <a:lstStyle/>
          <a:p>
            <a:r>
              <a:rPr lang="en-US" sz="2400" dirty="0">
                <a:solidFill>
                  <a:schemeClr val="accent1"/>
                </a:solidFill>
                <a:latin typeface="Montserrat ExtraBold" panose="00000900000000000000" pitchFamily="2" charset="0"/>
              </a:rPr>
              <a:t>Key Principles</a:t>
            </a:r>
            <a:endParaRPr lang="en-PK" dirty="0"/>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352528" y="818435"/>
            <a:ext cx="5743472" cy="4696940"/>
          </a:xfrm>
        </p:spPr>
        <p:txBody>
          <a:bodyPr>
            <a:normAutofit/>
          </a:bodyPr>
          <a:lstStyle/>
          <a:p>
            <a:pPr marL="342900" indent="-342900" algn="l">
              <a:buFont typeface="+mj-lt"/>
              <a:buAutoNum type="arabicPeriod" startAt="4"/>
            </a:pPr>
            <a:r>
              <a:rPr lang="en-IE" sz="1800" b="1" i="0" dirty="0">
                <a:solidFill>
                  <a:srgbClr val="53565A"/>
                </a:solidFill>
                <a:effectLst/>
                <a:latin typeface="Calibri" panose="020F0502020204030204" pitchFamily="34" charset="0"/>
                <a:cs typeface="Calibri" panose="020F0502020204030204" pitchFamily="34" charset="0"/>
              </a:rPr>
              <a:t>Adaptive and Evolving: </a:t>
            </a:r>
            <a:r>
              <a:rPr lang="en-IE" sz="1800" i="0" dirty="0">
                <a:solidFill>
                  <a:srgbClr val="53565A"/>
                </a:solidFill>
                <a:effectLst/>
                <a:latin typeface="Calibri" panose="020F0502020204030204" pitchFamily="34" charset="0"/>
                <a:cs typeface="Calibri" panose="020F0502020204030204" pitchFamily="34" charset="0"/>
              </a:rPr>
              <a:t>As we learn more about sensory needs and gather feedback from the TCD community, TCD Sense will continue to evolve. Spaces might be adjusted, new spaces might be introduced, and old ones might be reimagined.</a:t>
            </a:r>
          </a:p>
          <a:p>
            <a:pPr marL="342900" indent="-342900" algn="l">
              <a:buFont typeface="+mj-lt"/>
              <a:buAutoNum type="arabicPeriod" startAt="4"/>
            </a:pPr>
            <a:r>
              <a:rPr lang="en-IE" sz="1800" b="1" i="0" dirty="0">
                <a:solidFill>
                  <a:srgbClr val="53565A"/>
                </a:solidFill>
                <a:effectLst/>
                <a:latin typeface="Calibri" panose="020F0502020204030204" pitchFamily="34" charset="0"/>
                <a:cs typeface="Calibri" panose="020F0502020204030204" pitchFamily="34" charset="0"/>
              </a:rPr>
              <a:t>Education and Awareness: </a:t>
            </a:r>
            <a:r>
              <a:rPr lang="en-IE" sz="1800" i="0" dirty="0">
                <a:solidFill>
                  <a:srgbClr val="53565A"/>
                </a:solidFill>
                <a:effectLst/>
                <a:latin typeface="Calibri" panose="020F0502020204030204" pitchFamily="34" charset="0"/>
                <a:cs typeface="Calibri" panose="020F0502020204030204" pitchFamily="34" charset="0"/>
              </a:rPr>
              <a:t>An integral part of TCD Sense is to raise awareness about the importance of sensory environments and how they impact well-being, learning, and daily functioning. It's about informing and educating the larger community on why these spaces matter.</a:t>
            </a:r>
          </a:p>
          <a:p>
            <a:pPr marL="342900" indent="-342900" algn="l">
              <a:buFont typeface="+mj-lt"/>
              <a:buAutoNum type="arabicPeriod" startAt="4"/>
            </a:pPr>
            <a:r>
              <a:rPr lang="en-IE" sz="1800" b="1" i="0" dirty="0">
                <a:solidFill>
                  <a:srgbClr val="53565A"/>
                </a:solidFill>
                <a:effectLst/>
                <a:latin typeface="Calibri" panose="020F0502020204030204" pitchFamily="34" charset="0"/>
                <a:cs typeface="Calibri" panose="020F0502020204030204" pitchFamily="34" charset="0"/>
              </a:rPr>
              <a:t>A Collaborative Effort: </a:t>
            </a:r>
            <a:r>
              <a:rPr lang="en-IE" sz="1800" i="0" dirty="0">
                <a:solidFill>
                  <a:srgbClr val="53565A"/>
                </a:solidFill>
                <a:effectLst/>
                <a:latin typeface="Calibri" panose="020F0502020204030204" pitchFamily="34" charset="0"/>
                <a:cs typeface="Calibri" panose="020F0502020204030204" pitchFamily="34" charset="0"/>
              </a:rPr>
              <a:t>TCD Sense is not an isolated initiative. It involves collaboration with students, faculty, and external experts to ensure the spaces created are genuinely beneficial.</a:t>
            </a:r>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391617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4" descr="Image that outlines the four interconnected strands of the project">
            <a:extLst>
              <a:ext uri="{FF2B5EF4-FFF2-40B4-BE49-F238E27FC236}">
                <a16:creationId xmlns:a16="http://schemas.microsoft.com/office/drawing/2014/main" id="{3C3A1715-D3ED-44F9-B5B0-E561D2E1B4AF}"/>
              </a:ext>
            </a:extLst>
          </p:cNvPr>
          <p:cNvPicPr>
            <a:picLocks/>
          </p:cNvPicPr>
          <p:nvPr/>
        </p:nvPicPr>
        <p:blipFill rotWithShape="1">
          <a:blip r:embed="rId2"/>
          <a:srcRect l="62736" t="35876" r="8585" b="18360"/>
          <a:stretch/>
        </p:blipFill>
        <p:spPr bwMode="auto">
          <a:xfrm>
            <a:off x="856098" y="785439"/>
            <a:ext cx="10479804" cy="4839858"/>
          </a:xfrm>
          <a:prstGeom prst="rect">
            <a:avLst/>
          </a:prstGeom>
          <a:ln>
            <a:noFill/>
          </a:ln>
          <a:extLst>
            <a:ext uri="{53640926-AAD7-44D8-BBD7-CCE9431645EC}">
              <a14:shadowObscured xmlns:a14="http://schemas.microsoft.com/office/drawing/2010/main"/>
            </a:ext>
          </a:extLst>
        </p:spPr>
      </p:pic>
      <p:sp>
        <p:nvSpPr>
          <p:cNvPr id="18" name="Title 1">
            <a:extLst>
              <a:ext uri="{FF2B5EF4-FFF2-40B4-BE49-F238E27FC236}">
                <a16:creationId xmlns:a16="http://schemas.microsoft.com/office/drawing/2014/main" id="{4AC3CA04-9486-47C0-A215-D042E9B06544}"/>
              </a:ext>
            </a:extLst>
          </p:cNvPr>
          <p:cNvSpPr>
            <a:spLocks noGrp="1"/>
          </p:cNvSpPr>
          <p:nvPr>
            <p:ph type="title"/>
          </p:nvPr>
        </p:nvSpPr>
        <p:spPr>
          <a:xfrm>
            <a:off x="4626928" y="273933"/>
            <a:ext cx="2865553" cy="515776"/>
          </a:xfrm>
        </p:spPr>
        <p:txBody>
          <a:bodyPr>
            <a:normAutofit fontScale="90000"/>
          </a:bodyPr>
          <a:lstStyle/>
          <a:p>
            <a:r>
              <a:rPr lang="en-US" dirty="0"/>
              <a:t>Project Structure  </a:t>
            </a:r>
            <a:endParaRPr lang="en-IE" dirty="0"/>
          </a:p>
        </p:txBody>
      </p:sp>
    </p:spTree>
    <p:extLst>
      <p:ext uri="{BB962C8B-B14F-4D97-AF65-F5344CB8AC3E}">
        <p14:creationId xmlns:p14="http://schemas.microsoft.com/office/powerpoint/2010/main" val="995773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18D2-1F57-4B5E-BC6D-7561456FED1A}"/>
              </a:ext>
            </a:extLst>
          </p:cNvPr>
          <p:cNvSpPr>
            <a:spLocks noGrp="1"/>
          </p:cNvSpPr>
          <p:nvPr>
            <p:ph type="title"/>
          </p:nvPr>
        </p:nvSpPr>
        <p:spPr>
          <a:xfrm>
            <a:off x="3192292" y="236474"/>
            <a:ext cx="8863350" cy="988056"/>
          </a:xfrm>
        </p:spPr>
        <p:txBody>
          <a:bodyPr>
            <a:normAutofit/>
          </a:bodyPr>
          <a:lstStyle/>
          <a:p>
            <a:r>
              <a:rPr lang="en-US"/>
              <a:t>Strand One – Approaches within the Disability Service </a:t>
            </a:r>
            <a:endParaRPr lang="en-IE"/>
          </a:p>
        </p:txBody>
      </p:sp>
      <p:sp>
        <p:nvSpPr>
          <p:cNvPr id="3" name="Text Placeholder 2">
            <a:extLst>
              <a:ext uri="{FF2B5EF4-FFF2-40B4-BE49-F238E27FC236}">
                <a16:creationId xmlns:a16="http://schemas.microsoft.com/office/drawing/2014/main" id="{3A4F4996-EE35-4C6A-AD86-67D9A19C9611}"/>
              </a:ext>
            </a:extLst>
          </p:cNvPr>
          <p:cNvSpPr>
            <a:spLocks noGrp="1"/>
          </p:cNvSpPr>
          <p:nvPr>
            <p:ph type="body" sz="quarter" idx="13"/>
          </p:nvPr>
        </p:nvSpPr>
        <p:spPr>
          <a:xfrm>
            <a:off x="471046" y="1224530"/>
            <a:ext cx="5779147" cy="4887511"/>
          </a:xfrm>
        </p:spPr>
        <p:txBody>
          <a:bodyPr>
            <a:normAutofit lnSpcReduction="10000"/>
          </a:bodyPr>
          <a:lstStyle/>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Online resources – </a:t>
            </a:r>
            <a:r>
              <a:rPr lang="en-IE" dirty="0">
                <a:latin typeface="Calibri" panose="020F0502020204030204" pitchFamily="34" charset="0"/>
                <a:ea typeface="Calibri" panose="020F0502020204030204" pitchFamily="34" charset="0"/>
                <a:cs typeface="Calibri" panose="020F0502020204030204" pitchFamily="34" charset="0"/>
              </a:rPr>
              <a:t>Beacons</a:t>
            </a:r>
            <a:r>
              <a:rPr lang="en-IE" dirty="0">
                <a:effectLst/>
                <a:latin typeface="Calibri" panose="020F0502020204030204" pitchFamily="34" charset="0"/>
                <a:ea typeface="Calibri" panose="020F0502020204030204" pitchFamily="34" charset="0"/>
                <a:cs typeface="Calibri" panose="020F0502020204030204" pitchFamily="34" charset="0"/>
              </a:rPr>
              <a:t> and Disability Service Website</a:t>
            </a:r>
          </a:p>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Sensory-based question included in Disability Service needs assessment </a:t>
            </a:r>
            <a:r>
              <a:rPr lang="en-IE" dirty="0">
                <a:latin typeface="Calibri" panose="020F0502020204030204" pitchFamily="34" charset="0"/>
                <a:ea typeface="Calibri" panose="020F0502020204030204" pitchFamily="34" charset="0"/>
                <a:cs typeface="Calibri" panose="020F0502020204030204" pitchFamily="34" charset="0"/>
              </a:rPr>
              <a:t>process</a:t>
            </a:r>
            <a:r>
              <a:rPr lang="en-IE"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Occupational Therap</a:t>
            </a:r>
            <a:r>
              <a:rPr lang="en-IE" dirty="0">
                <a:latin typeface="Calibri" panose="020F0502020204030204" pitchFamily="34" charset="0"/>
                <a:ea typeface="Calibri" panose="020F0502020204030204" pitchFamily="34" charset="0"/>
                <a:cs typeface="Calibri" panose="020F0502020204030204" pitchFamily="34" charset="0"/>
              </a:rPr>
              <a:t>y Process based upon Trinity Student Occupational Performance Profile (Lombard, Nolan, &amp; Heron, 2022) Adolescent / Adult Sensory Profile (Brown and Dunn, 2002) &amp; Sensory Environment Evaluation Tool (adapted with permission from Prof Winnie Dunn).</a:t>
            </a:r>
          </a:p>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Sensory Training delivered to Disability Service staff </a:t>
            </a:r>
          </a:p>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Sensory Tours for staff and students </a:t>
            </a:r>
          </a:p>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Noise Cancelling Headphones and headsets &amp; sensory resources provided to students from needs assessment / OT process.</a:t>
            </a:r>
          </a:p>
          <a:p>
            <a:pPr marL="342900" lvl="0" indent="-342900">
              <a:lnSpc>
                <a:spcPct val="107000"/>
              </a:lnSpc>
              <a:buFont typeface="Symbol" panose="05050102010706020507" pitchFamily="18" charset="2"/>
              <a:buChar char=""/>
            </a:pPr>
            <a:r>
              <a:rPr lang="en-IE" dirty="0">
                <a:effectLst/>
                <a:latin typeface="Calibri" panose="020F0502020204030204" pitchFamily="34" charset="0"/>
                <a:ea typeface="Calibri" panose="020F0502020204030204" pitchFamily="34" charset="0"/>
                <a:cs typeface="Calibri" panose="020F0502020204030204" pitchFamily="34" charset="0"/>
              </a:rPr>
              <a:t>Review of low distraction exam venues and purchase of suitable equipment </a:t>
            </a:r>
          </a:p>
        </p:txBody>
      </p:sp>
      <p:pic>
        <p:nvPicPr>
          <p:cNvPr id="4" name="Picture 3" descr="Screenshot of article on development of Trinity Student Occupational Performance Profile (Lombard, Nolan, &amp; Heron, 2022) ">
            <a:extLst>
              <a:ext uri="{FF2B5EF4-FFF2-40B4-BE49-F238E27FC236}">
                <a16:creationId xmlns:a16="http://schemas.microsoft.com/office/drawing/2014/main" id="{5AB8FAAE-F644-3CE1-034E-574246CF2B86}"/>
              </a:ext>
            </a:extLst>
          </p:cNvPr>
          <p:cNvPicPr>
            <a:picLocks noChangeAspect="1"/>
          </p:cNvPicPr>
          <p:nvPr/>
        </p:nvPicPr>
        <p:blipFill>
          <a:blip r:embed="rId2"/>
          <a:stretch>
            <a:fillRect/>
          </a:stretch>
        </p:blipFill>
        <p:spPr>
          <a:xfrm>
            <a:off x="6851362" y="853342"/>
            <a:ext cx="3022611" cy="2357147"/>
          </a:xfrm>
          <a:prstGeom prst="rect">
            <a:avLst/>
          </a:prstGeom>
        </p:spPr>
      </p:pic>
      <p:pic>
        <p:nvPicPr>
          <p:cNvPr id="7" name="Picture 6" descr="Screenshot of TCD beacons page">
            <a:extLst>
              <a:ext uri="{FF2B5EF4-FFF2-40B4-BE49-F238E27FC236}">
                <a16:creationId xmlns:a16="http://schemas.microsoft.com/office/drawing/2014/main" id="{DDAA069F-6ED8-171A-5C5D-D57AE23B1F73}"/>
              </a:ext>
            </a:extLst>
          </p:cNvPr>
          <p:cNvPicPr>
            <a:picLocks noChangeAspect="1"/>
          </p:cNvPicPr>
          <p:nvPr/>
        </p:nvPicPr>
        <p:blipFill>
          <a:blip r:embed="rId3"/>
          <a:stretch>
            <a:fillRect/>
          </a:stretch>
        </p:blipFill>
        <p:spPr>
          <a:xfrm>
            <a:off x="6992958" y="3429000"/>
            <a:ext cx="3022611" cy="2359557"/>
          </a:xfrm>
          <a:prstGeom prst="rect">
            <a:avLst/>
          </a:prstGeom>
        </p:spPr>
      </p:pic>
    </p:spTree>
    <p:extLst>
      <p:ext uri="{BB962C8B-B14F-4D97-AF65-F5344CB8AC3E}">
        <p14:creationId xmlns:p14="http://schemas.microsoft.com/office/powerpoint/2010/main" val="1549654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18D2-1F57-4B5E-BC6D-7561456FED1A}"/>
              </a:ext>
            </a:extLst>
          </p:cNvPr>
          <p:cNvSpPr>
            <a:spLocks noGrp="1"/>
          </p:cNvSpPr>
          <p:nvPr>
            <p:ph type="title"/>
          </p:nvPr>
        </p:nvSpPr>
        <p:spPr>
          <a:xfrm>
            <a:off x="3192292" y="174722"/>
            <a:ext cx="6180010" cy="515776"/>
          </a:xfrm>
        </p:spPr>
        <p:txBody>
          <a:bodyPr>
            <a:normAutofit fontScale="90000"/>
          </a:bodyPr>
          <a:lstStyle/>
          <a:p>
            <a:r>
              <a:rPr lang="en-US" dirty="0"/>
              <a:t>Strand Two – College Environment 21-22</a:t>
            </a:r>
            <a:endParaRPr lang="en-IE" dirty="0"/>
          </a:p>
        </p:txBody>
      </p:sp>
      <p:sp>
        <p:nvSpPr>
          <p:cNvPr id="3" name="Text Placeholder 2">
            <a:extLst>
              <a:ext uri="{FF2B5EF4-FFF2-40B4-BE49-F238E27FC236}">
                <a16:creationId xmlns:a16="http://schemas.microsoft.com/office/drawing/2014/main" id="{3A4F4996-EE35-4C6A-AD86-67D9A19C9611}"/>
              </a:ext>
            </a:extLst>
          </p:cNvPr>
          <p:cNvSpPr>
            <a:spLocks noGrp="1"/>
          </p:cNvSpPr>
          <p:nvPr>
            <p:ph type="body" sz="quarter" idx="13"/>
          </p:nvPr>
        </p:nvSpPr>
        <p:spPr>
          <a:xfrm>
            <a:off x="593989" y="1037579"/>
            <a:ext cx="4372868" cy="4613191"/>
          </a:xfrm>
        </p:spPr>
        <p:txBody>
          <a:bodyPr>
            <a:normAutofit/>
          </a:bodyPr>
          <a:lstStyle/>
          <a:p>
            <a:pPr marL="342900" lvl="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Eleven </a:t>
            </a:r>
            <a:r>
              <a:rPr lang="en-US" sz="2600" dirty="0">
                <a:effectLst/>
                <a:latin typeface="Calibri" panose="020F0502020204030204" pitchFamily="34" charset="0"/>
                <a:ea typeface="Calibri" panose="020F0502020204030204" pitchFamily="34" charset="0"/>
                <a:cs typeface="Calibri" panose="020F0502020204030204" pitchFamily="34" charset="0"/>
              </a:rPr>
              <a:t>Library Areas – used by 100’s students daily </a:t>
            </a:r>
          </a:p>
          <a:p>
            <a:pPr marL="342900" lvl="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Five </a:t>
            </a:r>
            <a:r>
              <a:rPr lang="en-US" sz="2600" dirty="0">
                <a:effectLst/>
                <a:latin typeface="Calibri" panose="020F0502020204030204" pitchFamily="34" charset="0"/>
                <a:ea typeface="Calibri" panose="020F0502020204030204" pitchFamily="34" charset="0"/>
                <a:cs typeface="Calibri" panose="020F0502020204030204" pitchFamily="34" charset="0"/>
              </a:rPr>
              <a:t>social spaces developed with sensory design principles used by hundreds of students daily.</a:t>
            </a:r>
          </a:p>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Three sensory respite spaces</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ffectLst/>
              <a:ea typeface="Calibri" panose="020F0502020204030204" pitchFamily="34" charset="0"/>
              <a:cs typeface="Times New Roman" panose="02020603050405020304" pitchFamily="18" charset="0"/>
            </a:endParaRPr>
          </a:p>
        </p:txBody>
      </p:sp>
      <p:pic>
        <p:nvPicPr>
          <p:cNvPr id="6" name="Picture 5" descr="Students in the JCR Hamilton Student Space">
            <a:extLst>
              <a:ext uri="{FF2B5EF4-FFF2-40B4-BE49-F238E27FC236}">
                <a16:creationId xmlns:a16="http://schemas.microsoft.com/office/drawing/2014/main" id="{C9D25B82-ADA7-4842-AAA7-151A0CFAB573}"/>
              </a:ext>
            </a:extLst>
          </p:cNvPr>
          <p:cNvPicPr>
            <a:picLocks noChangeAspect="1"/>
          </p:cNvPicPr>
          <p:nvPr/>
        </p:nvPicPr>
        <p:blipFill>
          <a:blip r:embed="rId2"/>
          <a:stretch>
            <a:fillRect/>
          </a:stretch>
        </p:blipFill>
        <p:spPr>
          <a:xfrm>
            <a:off x="5149962" y="3394861"/>
            <a:ext cx="3223504" cy="2255909"/>
          </a:xfrm>
          <a:prstGeom prst="rect">
            <a:avLst/>
          </a:prstGeom>
        </p:spPr>
      </p:pic>
      <p:pic>
        <p:nvPicPr>
          <p:cNvPr id="7" name="Picture 6" descr="Student in the Berkeley Transition Space">
            <a:extLst>
              <a:ext uri="{FF2B5EF4-FFF2-40B4-BE49-F238E27FC236}">
                <a16:creationId xmlns:a16="http://schemas.microsoft.com/office/drawing/2014/main" id="{8E6D6913-8B77-47D4-8070-202683DBCA4D}"/>
              </a:ext>
            </a:extLst>
          </p:cNvPr>
          <p:cNvPicPr>
            <a:picLocks noChangeAspect="1"/>
          </p:cNvPicPr>
          <p:nvPr/>
        </p:nvPicPr>
        <p:blipFill>
          <a:blip r:embed="rId3"/>
          <a:stretch>
            <a:fillRect/>
          </a:stretch>
        </p:blipFill>
        <p:spPr>
          <a:xfrm>
            <a:off x="8556571" y="3394861"/>
            <a:ext cx="3223504" cy="2259182"/>
          </a:xfrm>
          <a:prstGeom prst="rect">
            <a:avLst/>
          </a:prstGeom>
        </p:spPr>
      </p:pic>
      <p:pic>
        <p:nvPicPr>
          <p:cNvPr id="12" name="Picture 11" descr="Student sitting in the Arts Building respite room">
            <a:extLst>
              <a:ext uri="{FF2B5EF4-FFF2-40B4-BE49-F238E27FC236}">
                <a16:creationId xmlns:a16="http://schemas.microsoft.com/office/drawing/2014/main" id="{8F89072B-0C04-4B93-BC07-F8D3F78A9371}"/>
              </a:ext>
            </a:extLst>
          </p:cNvPr>
          <p:cNvPicPr>
            <a:picLocks noChangeAspect="1"/>
          </p:cNvPicPr>
          <p:nvPr/>
        </p:nvPicPr>
        <p:blipFill>
          <a:blip r:embed="rId4"/>
          <a:stretch>
            <a:fillRect/>
          </a:stretch>
        </p:blipFill>
        <p:spPr>
          <a:xfrm>
            <a:off x="5149962" y="872351"/>
            <a:ext cx="3223504" cy="2255908"/>
          </a:xfrm>
          <a:prstGeom prst="rect">
            <a:avLst/>
          </a:prstGeom>
        </p:spPr>
      </p:pic>
      <p:pic>
        <p:nvPicPr>
          <p:cNvPr id="3074" name="Picture 2" descr="Enclosed desks in the upper lecky library in Trinity ">
            <a:extLst>
              <a:ext uri="{FF2B5EF4-FFF2-40B4-BE49-F238E27FC236}">
                <a16:creationId xmlns:a16="http://schemas.microsoft.com/office/drawing/2014/main" id="{B6346098-3CF1-2884-09D9-C80C35D09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0317" y="849988"/>
            <a:ext cx="3219758" cy="227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367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18D2-1F57-4B5E-BC6D-7561456FED1A}"/>
              </a:ext>
            </a:extLst>
          </p:cNvPr>
          <p:cNvSpPr>
            <a:spLocks noGrp="1"/>
          </p:cNvSpPr>
          <p:nvPr>
            <p:ph type="title"/>
          </p:nvPr>
        </p:nvSpPr>
        <p:spPr>
          <a:xfrm>
            <a:off x="3192291" y="174722"/>
            <a:ext cx="6780383" cy="515776"/>
          </a:xfrm>
        </p:spPr>
        <p:txBody>
          <a:bodyPr>
            <a:normAutofit/>
          </a:bodyPr>
          <a:lstStyle/>
          <a:p>
            <a:r>
              <a:rPr lang="en-US" dirty="0"/>
              <a:t>Strand Two – College Environment</a:t>
            </a:r>
            <a:endParaRPr lang="en-IE" dirty="0"/>
          </a:p>
        </p:txBody>
      </p:sp>
      <p:sp>
        <p:nvSpPr>
          <p:cNvPr id="3" name="Text Placeholder 2">
            <a:extLst>
              <a:ext uri="{FF2B5EF4-FFF2-40B4-BE49-F238E27FC236}">
                <a16:creationId xmlns:a16="http://schemas.microsoft.com/office/drawing/2014/main" id="{3A4F4996-EE35-4C6A-AD86-67D9A19C9611}"/>
              </a:ext>
            </a:extLst>
          </p:cNvPr>
          <p:cNvSpPr>
            <a:spLocks noGrp="1"/>
          </p:cNvSpPr>
          <p:nvPr>
            <p:ph type="body" sz="quarter" idx="13"/>
          </p:nvPr>
        </p:nvSpPr>
        <p:spPr>
          <a:xfrm>
            <a:off x="476458" y="1035441"/>
            <a:ext cx="4351993" cy="4993884"/>
          </a:xfrm>
        </p:spPr>
        <p:txBody>
          <a:bodyPr>
            <a:normAutofit/>
          </a:bodyPr>
          <a:lstStyle/>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Planting across areas of campus such as student spaces on campus &amp; St James’s </a:t>
            </a:r>
          </a:p>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Space set up in Oldham House in Trinity Hall </a:t>
            </a:r>
          </a:p>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Outdoor seating in Trinity Centre Tallaght Hospital</a:t>
            </a:r>
          </a:p>
          <a:p>
            <a:pPr marL="342900" lvl="0" indent="-342900">
              <a:lnSpc>
                <a:spcPct val="107000"/>
              </a:lnSpc>
              <a:buFont typeface="Symbol" panose="05050102010706020507" pitchFamily="18" charset="2"/>
              <a:buChar char=""/>
            </a:pPr>
            <a:endParaRPr lang="en-US" sz="2600" dirty="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IE" sz="2000" dirty="0">
              <a:effectLst/>
              <a:ea typeface="Calibri" panose="020F0502020204030204" pitchFamily="34" charset="0"/>
              <a:cs typeface="Times New Roman" panose="02020603050405020304" pitchFamily="18" charset="0"/>
            </a:endParaRPr>
          </a:p>
        </p:txBody>
      </p:sp>
      <p:pic>
        <p:nvPicPr>
          <p:cNvPr id="1026" name="Picture 2" descr="Rocking chair in bay window in Oldham House in Trinity Hall&#10;">
            <a:extLst>
              <a:ext uri="{FF2B5EF4-FFF2-40B4-BE49-F238E27FC236}">
                <a16:creationId xmlns:a16="http://schemas.microsoft.com/office/drawing/2014/main" id="{1B149F1D-2C2E-2FAD-568F-7714C7760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852" y="757014"/>
            <a:ext cx="2853259" cy="2795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ss wall feature in JCR Hamilton in Trinity">
            <a:extLst>
              <a:ext uri="{FF2B5EF4-FFF2-40B4-BE49-F238E27FC236}">
                <a16:creationId xmlns:a16="http://schemas.microsoft.com/office/drawing/2014/main" id="{9AE6D076-6E91-8E50-6EC3-E3B349F03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421" y="3859295"/>
            <a:ext cx="3857329" cy="2170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od desk in open plan area in upper Hamilton building">
            <a:extLst>
              <a:ext uri="{FF2B5EF4-FFF2-40B4-BE49-F238E27FC236}">
                <a16:creationId xmlns:a16="http://schemas.microsoft.com/office/drawing/2014/main" id="{FB113B87-1E63-7F01-0AB7-93F87FBF8610}"/>
              </a:ext>
            </a:extLst>
          </p:cNvPr>
          <p:cNvPicPr>
            <a:picLocks noChangeAspect="1"/>
          </p:cNvPicPr>
          <p:nvPr/>
        </p:nvPicPr>
        <p:blipFill>
          <a:blip r:embed="rId4"/>
          <a:stretch>
            <a:fillRect/>
          </a:stretch>
        </p:blipFill>
        <p:spPr>
          <a:xfrm>
            <a:off x="8108736" y="736477"/>
            <a:ext cx="3727875" cy="2795906"/>
          </a:xfrm>
          <a:prstGeom prst="rect">
            <a:avLst/>
          </a:prstGeom>
        </p:spPr>
      </p:pic>
      <p:pic>
        <p:nvPicPr>
          <p:cNvPr id="6" name="Picture 5" descr="Benches outside cafe in Trinity Centre for Health Sciences in Tallaght">
            <a:extLst>
              <a:ext uri="{FF2B5EF4-FFF2-40B4-BE49-F238E27FC236}">
                <a16:creationId xmlns:a16="http://schemas.microsoft.com/office/drawing/2014/main" id="{E7FCBCA6-F92E-6C20-688A-BC724EB9F61D}"/>
              </a:ext>
            </a:extLst>
          </p:cNvPr>
          <p:cNvPicPr>
            <a:picLocks noChangeAspect="1"/>
          </p:cNvPicPr>
          <p:nvPr/>
        </p:nvPicPr>
        <p:blipFill>
          <a:blip r:embed="rId5"/>
          <a:stretch>
            <a:fillRect/>
          </a:stretch>
        </p:blipFill>
        <p:spPr>
          <a:xfrm>
            <a:off x="5155852" y="3859295"/>
            <a:ext cx="2740261" cy="2247854"/>
          </a:xfrm>
          <a:prstGeom prst="rect">
            <a:avLst/>
          </a:prstGeom>
        </p:spPr>
      </p:pic>
    </p:spTree>
    <p:extLst>
      <p:ext uri="{BB962C8B-B14F-4D97-AF65-F5344CB8AC3E}">
        <p14:creationId xmlns:p14="http://schemas.microsoft.com/office/powerpoint/2010/main" val="2606822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18D2-1F57-4B5E-BC6D-7561456FED1A}"/>
              </a:ext>
            </a:extLst>
          </p:cNvPr>
          <p:cNvSpPr>
            <a:spLocks noGrp="1"/>
          </p:cNvSpPr>
          <p:nvPr>
            <p:ph type="title"/>
          </p:nvPr>
        </p:nvSpPr>
        <p:spPr>
          <a:xfrm>
            <a:off x="3192291" y="174722"/>
            <a:ext cx="8409159" cy="515776"/>
          </a:xfrm>
        </p:spPr>
        <p:txBody>
          <a:bodyPr>
            <a:normAutofit/>
          </a:bodyPr>
          <a:lstStyle/>
          <a:p>
            <a:r>
              <a:rPr lang="en-US" dirty="0"/>
              <a:t>Strand Two – College Environment</a:t>
            </a:r>
            <a:endParaRPr lang="en-IE" dirty="0"/>
          </a:p>
        </p:txBody>
      </p:sp>
      <p:sp>
        <p:nvSpPr>
          <p:cNvPr id="3" name="Text Placeholder 2">
            <a:extLst>
              <a:ext uri="{FF2B5EF4-FFF2-40B4-BE49-F238E27FC236}">
                <a16:creationId xmlns:a16="http://schemas.microsoft.com/office/drawing/2014/main" id="{3A4F4996-EE35-4C6A-AD86-67D9A19C9611}"/>
              </a:ext>
            </a:extLst>
          </p:cNvPr>
          <p:cNvSpPr>
            <a:spLocks noGrp="1"/>
          </p:cNvSpPr>
          <p:nvPr>
            <p:ph type="body" sz="quarter" idx="13"/>
          </p:nvPr>
        </p:nvSpPr>
        <p:spPr>
          <a:xfrm>
            <a:off x="590550" y="860620"/>
            <a:ext cx="4372868" cy="5136759"/>
          </a:xfrm>
        </p:spPr>
        <p:txBody>
          <a:bodyPr>
            <a:normAutofit lnSpcReduction="10000"/>
          </a:bodyPr>
          <a:lstStyle/>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Low Distraction Exam Venues – desktop screens</a:t>
            </a:r>
          </a:p>
          <a:p>
            <a:pPr marL="342900" lvl="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Desktop Screens &amp; Headphones available throughout libraries</a:t>
            </a:r>
          </a:p>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Outdoor Areas - Trinity Botanical Garden </a:t>
            </a:r>
          </a:p>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Signage in the Library </a:t>
            </a:r>
          </a:p>
          <a:p>
            <a:pPr marL="342900" indent="-342900">
              <a:lnSpc>
                <a:spcPct val="107000"/>
              </a:lnSpc>
              <a:buFont typeface="Symbol" panose="05050102010706020507" pitchFamily="18" charset="2"/>
              <a:buChar char=""/>
            </a:pPr>
            <a:r>
              <a:rPr lang="en-US" sz="2600" dirty="0">
                <a:latin typeface="Calibri" panose="020F0502020204030204" pitchFamily="34" charset="0"/>
                <a:ea typeface="Calibri" panose="020F0502020204030204" pitchFamily="34" charset="0"/>
                <a:cs typeface="Calibri" panose="020F0502020204030204" pitchFamily="34" charset="0"/>
              </a:rPr>
              <a:t>Audit and development sensory spaces on consultancy basis</a:t>
            </a:r>
          </a:p>
        </p:txBody>
      </p:sp>
      <p:pic>
        <p:nvPicPr>
          <p:cNvPr id="7" name="Picture 6" descr="tree stump stool in greenhouse in Botanical Garden in Trinity Hall">
            <a:extLst>
              <a:ext uri="{FF2B5EF4-FFF2-40B4-BE49-F238E27FC236}">
                <a16:creationId xmlns:a16="http://schemas.microsoft.com/office/drawing/2014/main" id="{69DF3613-C117-28B5-32EB-A7F60D0677D4}"/>
              </a:ext>
            </a:extLst>
          </p:cNvPr>
          <p:cNvPicPr>
            <a:picLocks noChangeAspect="1"/>
          </p:cNvPicPr>
          <p:nvPr/>
        </p:nvPicPr>
        <p:blipFill>
          <a:blip r:embed="rId2"/>
          <a:stretch>
            <a:fillRect/>
          </a:stretch>
        </p:blipFill>
        <p:spPr>
          <a:xfrm>
            <a:off x="4932939" y="3587442"/>
            <a:ext cx="3216070" cy="2579021"/>
          </a:xfrm>
          <a:prstGeom prst="rect">
            <a:avLst/>
          </a:prstGeom>
        </p:spPr>
      </p:pic>
      <p:pic>
        <p:nvPicPr>
          <p:cNvPr id="8" name="Picture 7" descr="Desk top screens used in low distraction exam venues">
            <a:extLst>
              <a:ext uri="{FF2B5EF4-FFF2-40B4-BE49-F238E27FC236}">
                <a16:creationId xmlns:a16="http://schemas.microsoft.com/office/drawing/2014/main" id="{B21CFDB5-67C6-A4EB-B41C-D0F4A1D92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939" y="848940"/>
            <a:ext cx="3216070" cy="2580060"/>
          </a:xfrm>
          <a:prstGeom prst="rect">
            <a:avLst/>
          </a:prstGeom>
        </p:spPr>
      </p:pic>
      <p:pic>
        <p:nvPicPr>
          <p:cNvPr id="5" name="Picture 4" descr="Office space in Disability Service in ">
            <a:extLst>
              <a:ext uri="{FF2B5EF4-FFF2-40B4-BE49-F238E27FC236}">
                <a16:creationId xmlns:a16="http://schemas.microsoft.com/office/drawing/2014/main" id="{6EA6D2DE-F431-4B69-27ED-F6E7EDC1555C}"/>
              </a:ext>
            </a:extLst>
          </p:cNvPr>
          <p:cNvPicPr>
            <a:picLocks noChangeAspect="1"/>
          </p:cNvPicPr>
          <p:nvPr/>
        </p:nvPicPr>
        <p:blipFill>
          <a:blip r:embed="rId4"/>
          <a:stretch>
            <a:fillRect/>
          </a:stretch>
        </p:blipFill>
        <p:spPr>
          <a:xfrm>
            <a:off x="8454752" y="3549445"/>
            <a:ext cx="3436352" cy="2579021"/>
          </a:xfrm>
          <a:prstGeom prst="rect">
            <a:avLst/>
          </a:prstGeom>
        </p:spPr>
      </p:pic>
      <p:pic>
        <p:nvPicPr>
          <p:cNvPr id="2050" name="Picture 2" descr="Sound Proof pods ion library area in based of library complex">
            <a:extLst>
              <a:ext uri="{FF2B5EF4-FFF2-40B4-BE49-F238E27FC236}">
                <a16:creationId xmlns:a16="http://schemas.microsoft.com/office/drawing/2014/main" id="{23144231-FE3F-C263-A9B4-BB511B9B8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52" y="828357"/>
            <a:ext cx="3436352" cy="264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31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18D2-1F57-4B5E-BC6D-7561456FED1A}"/>
              </a:ext>
            </a:extLst>
          </p:cNvPr>
          <p:cNvSpPr>
            <a:spLocks noGrp="1"/>
          </p:cNvSpPr>
          <p:nvPr>
            <p:ph type="title"/>
          </p:nvPr>
        </p:nvSpPr>
        <p:spPr>
          <a:xfrm>
            <a:off x="2717646" y="327560"/>
            <a:ext cx="8863350" cy="988056"/>
          </a:xfrm>
        </p:spPr>
        <p:txBody>
          <a:bodyPr>
            <a:normAutofit/>
          </a:bodyPr>
          <a:lstStyle/>
          <a:p>
            <a:r>
              <a:rPr lang="en-US" dirty="0"/>
              <a:t>Strand 3: Student and Staff Awareness and Training on-going &amp; Student Engagement </a:t>
            </a:r>
            <a:endParaRPr lang="en-IE" dirty="0"/>
          </a:p>
        </p:txBody>
      </p:sp>
      <p:sp>
        <p:nvSpPr>
          <p:cNvPr id="3" name="Text Placeholder 2">
            <a:extLst>
              <a:ext uri="{FF2B5EF4-FFF2-40B4-BE49-F238E27FC236}">
                <a16:creationId xmlns:a16="http://schemas.microsoft.com/office/drawing/2014/main" id="{3A4F4996-EE35-4C6A-AD86-67D9A19C9611}"/>
              </a:ext>
            </a:extLst>
          </p:cNvPr>
          <p:cNvSpPr>
            <a:spLocks noGrp="1"/>
          </p:cNvSpPr>
          <p:nvPr>
            <p:ph type="body" sz="quarter" idx="13"/>
          </p:nvPr>
        </p:nvSpPr>
        <p:spPr>
          <a:xfrm>
            <a:off x="499037" y="1476457"/>
            <a:ext cx="5416572" cy="4510006"/>
          </a:xfrm>
        </p:spPr>
        <p:txBody>
          <a:bodyPr>
            <a:normAutofit/>
          </a:bodyPr>
          <a:lstStyle/>
          <a:p>
            <a:pPr marL="342900" indent="-342900">
              <a:lnSpc>
                <a:spcPct val="107000"/>
              </a:lnSpc>
              <a:buFont typeface="Symbol" panose="05050102010706020507" pitchFamily="18" charset="2"/>
              <a:buChar char=""/>
            </a:pPr>
            <a:r>
              <a:rPr lang="en-US" sz="2000" dirty="0">
                <a:latin typeface="Calibri" panose="020F0502020204030204" pitchFamily="34" charset="0"/>
                <a:ea typeface="Calibri" panose="020F0502020204030204" pitchFamily="34" charset="0"/>
                <a:cs typeface="Calibri" panose="020F0502020204030204" pitchFamily="34" charset="0"/>
              </a:rPr>
              <a:t>Communications plan with intern summer  – social media</a:t>
            </a:r>
          </a:p>
          <a:p>
            <a:pPr marL="342900" lvl="0" indent="-342900">
              <a:lnSpc>
                <a:spcPct val="107000"/>
              </a:lnSpc>
              <a:buFont typeface="Symbol" panose="05050102010706020507" pitchFamily="18" charset="2"/>
              <a:buChar char=""/>
            </a:pPr>
            <a:r>
              <a:rPr lang="en-US" sz="2000" dirty="0">
                <a:latin typeface="Calibri" panose="020F0502020204030204" pitchFamily="34" charset="0"/>
                <a:ea typeface="Calibri" panose="020F0502020204030204" pitchFamily="34" charset="0"/>
                <a:cs typeface="Calibri" panose="020F0502020204030204" pitchFamily="34" charset="0"/>
              </a:rPr>
              <a:t>Sensory Map of Trinity </a:t>
            </a:r>
          </a:p>
          <a:p>
            <a:pPr marL="342900" lvl="0" indent="-342900">
              <a:lnSpc>
                <a:spcPct val="107000"/>
              </a:lnSpc>
              <a:buFont typeface="Symbol" panose="05050102010706020507" pitchFamily="18" charset="2"/>
              <a:buChar char=""/>
            </a:pPr>
            <a:r>
              <a:rPr lang="en-IE" sz="2000" dirty="0">
                <a:latin typeface="Calibri" panose="020F0502020204030204" pitchFamily="34" charset="0"/>
                <a:ea typeface="Calibri" panose="020F0502020204030204" pitchFamily="34" charset="0"/>
                <a:cs typeface="Calibri" panose="020F0502020204030204" pitchFamily="34" charset="0"/>
              </a:rPr>
              <a:t>Sensory Trails in Trinity Botanical Gardens – online and in-person </a:t>
            </a:r>
          </a:p>
          <a:p>
            <a:pPr marL="342900" lvl="0" indent="-342900">
              <a:lnSpc>
                <a:spcPct val="107000"/>
              </a:lnSpc>
              <a:buFont typeface="Symbol" panose="05050102010706020507" pitchFamily="18" charset="2"/>
              <a:buChar char=""/>
            </a:pPr>
            <a:r>
              <a:rPr lang="en-IE" sz="2000" dirty="0">
                <a:latin typeface="Calibri" panose="020F0502020204030204" pitchFamily="34" charset="0"/>
                <a:ea typeface="Calibri" panose="020F0502020204030204" pitchFamily="34" charset="0"/>
                <a:cs typeface="Calibri" panose="020F0502020204030204" pitchFamily="34" charset="0"/>
              </a:rPr>
              <a:t>Embed sensory aspect in peer-facilitated tours / orientation</a:t>
            </a:r>
          </a:p>
          <a:p>
            <a:pPr marL="342900" lvl="0" indent="-342900">
              <a:lnSpc>
                <a:spcPct val="107000"/>
              </a:lnSpc>
              <a:buFont typeface="Symbol" panose="05050102010706020507" pitchFamily="18" charset="2"/>
              <a:buChar char=""/>
            </a:pPr>
            <a:r>
              <a:rPr lang="en-IE" sz="2000" dirty="0">
                <a:latin typeface="Calibri" panose="020F0502020204030204" pitchFamily="34" charset="0"/>
                <a:ea typeface="Calibri" panose="020F0502020204030204" pitchFamily="34" charset="0"/>
                <a:cs typeface="Calibri" panose="020F0502020204030204" pitchFamily="34" charset="0"/>
              </a:rPr>
              <a:t>Workshop delivered to departments, services, and students in PHS</a:t>
            </a:r>
          </a:p>
          <a:p>
            <a:pPr marL="342900" lvl="0" indent="-342900">
              <a:lnSpc>
                <a:spcPct val="107000"/>
              </a:lnSpc>
              <a:buFont typeface="Symbol" panose="05050102010706020507" pitchFamily="18" charset="2"/>
              <a:buChar char=""/>
            </a:pPr>
            <a:endParaRPr lang="en-IE" sz="20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ffectLst/>
              <a:ea typeface="Calibri" panose="020F0502020204030204" pitchFamily="34" charset="0"/>
              <a:cs typeface="Times New Roman" panose="02020603050405020304" pitchFamily="18" charset="0"/>
            </a:endParaRPr>
          </a:p>
        </p:txBody>
      </p:sp>
      <p:pic>
        <p:nvPicPr>
          <p:cNvPr id="6" name="Picture 5" descr="Image of TCD Sense map homepage">
            <a:extLst>
              <a:ext uri="{FF2B5EF4-FFF2-40B4-BE49-F238E27FC236}">
                <a16:creationId xmlns:a16="http://schemas.microsoft.com/office/drawing/2014/main" id="{30D3A7B7-5595-2926-C940-1176AB2896B2}"/>
              </a:ext>
            </a:extLst>
          </p:cNvPr>
          <p:cNvPicPr>
            <a:picLocks noChangeAspect="1"/>
          </p:cNvPicPr>
          <p:nvPr/>
        </p:nvPicPr>
        <p:blipFill>
          <a:blip r:embed="rId2"/>
          <a:stretch>
            <a:fillRect/>
          </a:stretch>
        </p:blipFill>
        <p:spPr>
          <a:xfrm>
            <a:off x="6861301" y="1476457"/>
            <a:ext cx="4383183" cy="2177141"/>
          </a:xfrm>
          <a:prstGeom prst="rect">
            <a:avLst/>
          </a:prstGeom>
        </p:spPr>
      </p:pic>
      <p:pic>
        <p:nvPicPr>
          <p:cNvPr id="7" name="Picture 6" descr="Image of webpage of a space on sensory map">
            <a:extLst>
              <a:ext uri="{FF2B5EF4-FFF2-40B4-BE49-F238E27FC236}">
                <a16:creationId xmlns:a16="http://schemas.microsoft.com/office/drawing/2014/main" id="{BE9D76E8-D25C-6649-167F-A12A4B9A8EE5}"/>
              </a:ext>
            </a:extLst>
          </p:cNvPr>
          <p:cNvPicPr>
            <a:picLocks noChangeAspect="1"/>
          </p:cNvPicPr>
          <p:nvPr/>
        </p:nvPicPr>
        <p:blipFill>
          <a:blip r:embed="rId3"/>
          <a:stretch>
            <a:fillRect/>
          </a:stretch>
        </p:blipFill>
        <p:spPr>
          <a:xfrm>
            <a:off x="6861301" y="3902255"/>
            <a:ext cx="2758560" cy="2167439"/>
          </a:xfrm>
          <a:prstGeom prst="rect">
            <a:avLst/>
          </a:prstGeom>
        </p:spPr>
      </p:pic>
    </p:spTree>
    <p:extLst>
      <p:ext uri="{BB962C8B-B14F-4D97-AF65-F5344CB8AC3E}">
        <p14:creationId xmlns:p14="http://schemas.microsoft.com/office/powerpoint/2010/main" val="420184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18D2-1F57-4B5E-BC6D-7561456FED1A}"/>
              </a:ext>
            </a:extLst>
          </p:cNvPr>
          <p:cNvSpPr>
            <a:spLocks noGrp="1"/>
          </p:cNvSpPr>
          <p:nvPr>
            <p:ph type="title"/>
          </p:nvPr>
        </p:nvSpPr>
        <p:spPr>
          <a:xfrm>
            <a:off x="3192292" y="236474"/>
            <a:ext cx="8863350" cy="988056"/>
          </a:xfrm>
        </p:spPr>
        <p:txBody>
          <a:bodyPr>
            <a:normAutofit/>
          </a:bodyPr>
          <a:lstStyle/>
          <a:p>
            <a:r>
              <a:rPr lang="en-US" dirty="0"/>
              <a:t>Strand 4: Research &amp; Partnerships</a:t>
            </a:r>
            <a:endParaRPr lang="en-IE" dirty="0"/>
          </a:p>
        </p:txBody>
      </p:sp>
      <p:sp>
        <p:nvSpPr>
          <p:cNvPr id="3" name="Text Placeholder 2">
            <a:extLst>
              <a:ext uri="{FF2B5EF4-FFF2-40B4-BE49-F238E27FC236}">
                <a16:creationId xmlns:a16="http://schemas.microsoft.com/office/drawing/2014/main" id="{3A4F4996-EE35-4C6A-AD86-67D9A19C9611}"/>
              </a:ext>
            </a:extLst>
          </p:cNvPr>
          <p:cNvSpPr>
            <a:spLocks noGrp="1"/>
          </p:cNvSpPr>
          <p:nvPr>
            <p:ph type="body" sz="quarter" idx="13"/>
          </p:nvPr>
        </p:nvSpPr>
        <p:spPr>
          <a:xfrm>
            <a:off x="488862" y="985244"/>
            <a:ext cx="8250485" cy="4887511"/>
          </a:xfrm>
        </p:spPr>
        <p:txBody>
          <a:bodyPr>
            <a:normAutofit fontScale="92500"/>
          </a:bodyPr>
          <a:lstStyle/>
          <a:p>
            <a:pPr marL="342900" indent="-342900">
              <a:lnSpc>
                <a:spcPct val="107000"/>
              </a:lnSpc>
              <a:buFont typeface="Symbol" panose="05050102010706020507" pitchFamily="18" charset="2"/>
              <a:buChar char=""/>
            </a:pPr>
            <a:r>
              <a:rPr lang="en-US" sz="2400" dirty="0">
                <a:latin typeface="Calibri" panose="020F0502020204030204" pitchFamily="34" charset="0"/>
                <a:ea typeface="Calibri" panose="020F0502020204030204" pitchFamily="34" charset="0"/>
                <a:cs typeface="Calibri" panose="020F0502020204030204" pitchFamily="34" charset="0"/>
              </a:rPr>
              <a:t>Research Connection with Disc. of Occupational Therapy in TCD.</a:t>
            </a:r>
          </a:p>
          <a:p>
            <a:pPr marL="342900" indent="-342900">
              <a:lnSpc>
                <a:spcPct val="107000"/>
              </a:lnSpc>
              <a:buFont typeface="Symbol" panose="05050102010706020507" pitchFamily="18"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Article British Journal of Occupational Therapy “Disabled Students perception of the sensory aspects of the learning and social environment within one Higher Education Institution." – May 2023.</a:t>
            </a:r>
          </a:p>
          <a:p>
            <a:pPr marL="342900" indent="-342900">
              <a:lnSpc>
                <a:spcPct val="107000"/>
              </a:lnSpc>
              <a:buFont typeface="Symbol" panose="05050102010706020507" pitchFamily="18" charset="2"/>
              <a:buChar char=""/>
            </a:pPr>
            <a:r>
              <a:rPr lang="en-US" sz="2400" dirty="0">
                <a:latin typeface="Calibri" panose="020F0502020204030204" pitchFamily="34" charset="0"/>
                <a:ea typeface="Calibri" panose="020F0502020204030204" pitchFamily="34" charset="0"/>
                <a:cs typeface="Calibri" panose="020F0502020204030204" pitchFamily="34" charset="0"/>
              </a:rPr>
              <a:t>Internships in TCD (sensory map, communications, resources and Botanic Gardens). – 27 applications from students </a:t>
            </a:r>
          </a:p>
          <a:p>
            <a:pPr marL="342900" indent="-342900">
              <a:lnSpc>
                <a:spcPct val="107000"/>
              </a:lnSpc>
              <a:buFont typeface="Symbol" panose="05050102010706020507" pitchFamily="18" charset="2"/>
              <a:buChar char=""/>
            </a:pPr>
            <a:r>
              <a:rPr lang="en-US" sz="2400" dirty="0">
                <a:latin typeface="Calibri" panose="020F0502020204030204" pitchFamily="34" charset="0"/>
                <a:ea typeface="Calibri" panose="020F0502020204030204" pitchFamily="34" charset="0"/>
                <a:cs typeface="Calibri" panose="020F0502020204030204" pitchFamily="34" charset="0"/>
              </a:rPr>
              <a:t>TCD Sense Volunteers Group, SU, JCR, Ability </a:t>
            </a:r>
            <a:r>
              <a:rPr lang="en-US" sz="2400" dirty="0" err="1">
                <a:latin typeface="Calibri" panose="020F0502020204030204" pitchFamily="34" charset="0"/>
                <a:ea typeface="Calibri" panose="020F0502020204030204" pitchFamily="34" charset="0"/>
                <a:cs typeface="Calibri" panose="020F0502020204030204" pitchFamily="34" charset="0"/>
              </a:rPr>
              <a:t>Co_op</a:t>
            </a:r>
            <a:r>
              <a:rPr lang="en-US" sz="2400" dirty="0">
                <a:latin typeface="Calibri" panose="020F0502020204030204" pitchFamily="34" charset="0"/>
                <a:ea typeface="Calibri" panose="020F0502020204030204" pitchFamily="34" charset="0"/>
                <a:cs typeface="Calibri" panose="020F0502020204030204" pitchFamily="34" charset="0"/>
              </a:rPr>
              <a:t>, Dublin University Neurodiversity Society </a:t>
            </a:r>
          </a:p>
          <a:p>
            <a:pPr marL="342900" indent="-342900">
              <a:lnSpc>
                <a:spcPct val="107000"/>
              </a:lnSpc>
              <a:buFont typeface="Symbol" panose="05050102010706020507" pitchFamily="18" charset="2"/>
              <a:buChar char=""/>
            </a:pPr>
            <a:r>
              <a:rPr lang="en-IE" sz="2400" dirty="0">
                <a:latin typeface="Calibri" panose="020F0502020204030204" pitchFamily="34" charset="0"/>
                <a:ea typeface="Calibri" panose="020F0502020204030204" pitchFamily="34" charset="0"/>
                <a:cs typeface="Calibri" panose="020F0502020204030204" pitchFamily="34" charset="0"/>
              </a:rPr>
              <a:t>Further Collaborations – Trinity Botanical Gardens, Healthy Trinity Online Tool, Healthy Trinity, Trinity Centre St James’s User Group, Student 2 Student </a:t>
            </a:r>
            <a:r>
              <a:rPr lang="en-IE" sz="2400">
                <a:latin typeface="Calibri" panose="020F0502020204030204" pitchFamily="34" charset="0"/>
                <a:ea typeface="Calibri" panose="020F0502020204030204" pitchFamily="34" charset="0"/>
                <a:cs typeface="Calibri" panose="020F0502020204030204" pitchFamily="34" charset="0"/>
              </a:rPr>
              <a:t>peer support.</a:t>
            </a:r>
            <a:endParaRPr lang="en-IE" sz="24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a typeface="Calibri" panose="020F0502020204030204" pitchFamily="34" charset="0"/>
              <a:cs typeface="Calibri" panose="020F0502020204030204" pitchFamily="34" charset="0"/>
            </a:endParaRPr>
          </a:p>
          <a:p>
            <a:pPr marL="0" lvl="0" indent="0">
              <a:lnSpc>
                <a:spcPct val="107000"/>
              </a:lnSpc>
              <a:buNone/>
            </a:pPr>
            <a:endParaRPr lang="en-IE" sz="2000" dirty="0">
              <a:ea typeface="Calibri" panose="020F0502020204030204" pitchFamily="34" charset="0"/>
              <a:cs typeface="Calibri" panose="020F0502020204030204" pitchFamily="34" charset="0"/>
            </a:endParaRPr>
          </a:p>
          <a:p>
            <a:pPr marL="0" indent="0">
              <a:lnSpc>
                <a:spcPct val="107000"/>
              </a:lnSpc>
              <a:buNone/>
            </a:pPr>
            <a:endParaRPr lang="en-US" sz="2000" dirty="0">
              <a:ea typeface="Calibri" panose="020F0502020204030204" pitchFamily="34" charset="0"/>
              <a:cs typeface="Calibri" panose="020F0502020204030204" pitchFamily="34" charset="0"/>
            </a:endParaRPr>
          </a:p>
          <a:p>
            <a:pPr marL="342900" indent="-342900">
              <a:lnSpc>
                <a:spcPct val="107000"/>
              </a:lnSpc>
              <a:buFont typeface="Symbol" panose="05050102010706020507" pitchFamily="18" charset="2"/>
              <a:buChar char=""/>
            </a:pPr>
            <a:endParaRPr lang="en-US" sz="2000" dirty="0">
              <a:ea typeface="Calibri" panose="020F0502020204030204" pitchFamily="34" charset="0"/>
              <a:cs typeface="Calibri" panose="020F0502020204030204" pitchFamily="34" charset="0"/>
            </a:endParaRPr>
          </a:p>
          <a:p>
            <a:pPr marL="342900" indent="-342900">
              <a:lnSpc>
                <a:spcPct val="107000"/>
              </a:lnSpc>
              <a:buFont typeface="Symbol" panose="05050102010706020507" pitchFamily="18" charset="2"/>
              <a:buChar char=""/>
            </a:pPr>
            <a:endParaRPr lang="en-US" sz="20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en-IE" sz="2000" dirty="0">
              <a:effectLst/>
              <a:ea typeface="Calibri" panose="020F0502020204030204" pitchFamily="34" charset="0"/>
              <a:cs typeface="Times New Roman" panose="02020603050405020304" pitchFamily="18" charset="0"/>
            </a:endParaRPr>
          </a:p>
        </p:txBody>
      </p:sp>
      <p:pic>
        <p:nvPicPr>
          <p:cNvPr id="4098" name="Picture 2" descr="Icon for research with magnifying glass on a piece of paper&#10;">
            <a:extLst>
              <a:ext uri="{FF2B5EF4-FFF2-40B4-BE49-F238E27FC236}">
                <a16:creationId xmlns:a16="http://schemas.microsoft.com/office/drawing/2014/main" id="{79E5F7A0-5767-4784-A0CE-054CE1A41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091" y="1799343"/>
            <a:ext cx="25527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66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846525" y="1740432"/>
            <a:ext cx="4497832" cy="1688568"/>
          </a:xfrm>
        </p:spPr>
        <p:txBody>
          <a:bodyPr>
            <a:normAutofit/>
          </a:bodyPr>
          <a:lstStyle/>
          <a:p>
            <a:r>
              <a:rPr lang="en-US" sz="6000" dirty="0">
                <a:solidFill>
                  <a:schemeClr val="accent1"/>
                </a:solidFill>
                <a:latin typeface="Montserrat ExtraBold" panose="00000900000000000000" pitchFamily="2" charset="0"/>
              </a:rPr>
              <a:t>Resources</a:t>
            </a:r>
            <a:r>
              <a:rPr lang="en-US" sz="2400" dirty="0">
                <a:solidFill>
                  <a:schemeClr val="accent1"/>
                </a:solidFill>
                <a:latin typeface="Montserrat ExtraBold" panose="00000900000000000000" pitchFamily="2" charset="0"/>
              </a:rPr>
              <a:t> </a:t>
            </a:r>
            <a:endParaRPr lang="en-PK"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351131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6EE"/>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 name="Title 1">
            <a:extLst>
              <a:ext uri="{FF2B5EF4-FFF2-40B4-BE49-F238E27FC236}">
                <a16:creationId xmlns:a16="http://schemas.microsoft.com/office/drawing/2014/main" id="{45344242-FB2F-4815-9BA0-72DE0C90F7F9}"/>
              </a:ext>
            </a:extLst>
          </p:cNvPr>
          <p:cNvSpPr>
            <a:spLocks noGrp="1"/>
          </p:cNvSpPr>
          <p:nvPr>
            <p:ph type="title"/>
          </p:nvPr>
        </p:nvSpPr>
        <p:spPr>
          <a:xfrm>
            <a:off x="669602" y="182721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Scan QR Code to see more on TCD Sense</a:t>
            </a:r>
          </a:p>
        </p:txBody>
      </p:sp>
      <p:sp>
        <p:nvSpPr>
          <p:cNvPr id="12" name="Title 1">
            <a:extLst>
              <a:ext uri="{FF2B5EF4-FFF2-40B4-BE49-F238E27FC236}">
                <a16:creationId xmlns:a16="http://schemas.microsoft.com/office/drawing/2014/main" id="{B5233186-E318-4A6B-9612-B41A385A7CC2}"/>
              </a:ext>
            </a:extLst>
          </p:cNvPr>
          <p:cNvSpPr txBox="1">
            <a:spLocks/>
          </p:cNvSpPr>
          <p:nvPr/>
        </p:nvSpPr>
        <p:spPr>
          <a:xfrm>
            <a:off x="6429225" y="5883797"/>
            <a:ext cx="3953933" cy="6816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600" b="1" dirty="0">
                <a:solidFill>
                  <a:prstClr val="black"/>
                </a:solidFill>
                <a:latin typeface="Montserrat"/>
                <a:hlinkClick r:id="rId2"/>
              </a:rPr>
              <a:t>TCD Sense Beacons</a:t>
            </a:r>
            <a:endParaRPr kumimoji="0" lang="en-IE" sz="2000" b="0" i="0" u="none" strike="noStrike" kern="1200" cap="none" spc="0" normalizeH="0" baseline="0" noProof="0" dirty="0">
              <a:ln>
                <a:noFill/>
              </a:ln>
              <a:solidFill>
                <a:prstClr val="black"/>
              </a:solidFill>
              <a:effectLst/>
              <a:uLnTx/>
              <a:uFillTx/>
              <a:latin typeface="Montserrat"/>
              <a:ea typeface="+mj-ea"/>
              <a:cs typeface="+mj-cs"/>
            </a:endParaRPr>
          </a:p>
        </p:txBody>
      </p:sp>
      <p:pic>
        <p:nvPicPr>
          <p:cNvPr id="5" name="Picture 4" descr="QR code for Beacons TCD Sense page">
            <a:extLst>
              <a:ext uri="{FF2B5EF4-FFF2-40B4-BE49-F238E27FC236}">
                <a16:creationId xmlns:a16="http://schemas.microsoft.com/office/drawing/2014/main" id="{6DB9DB7A-FBA4-A7E0-F8DF-319ED4CEDD5F}"/>
              </a:ext>
            </a:extLst>
          </p:cNvPr>
          <p:cNvPicPr>
            <a:picLocks noChangeAspect="1"/>
          </p:cNvPicPr>
          <p:nvPr/>
        </p:nvPicPr>
        <p:blipFill>
          <a:blip r:embed="rId3"/>
          <a:stretch>
            <a:fillRect/>
          </a:stretch>
        </p:blipFill>
        <p:spPr>
          <a:xfrm>
            <a:off x="5972176" y="921891"/>
            <a:ext cx="4286250" cy="4286250"/>
          </a:xfrm>
          <a:prstGeom prst="rect">
            <a:avLst/>
          </a:prstGeom>
        </p:spPr>
      </p:pic>
    </p:spTree>
    <p:extLst>
      <p:ext uri="{BB962C8B-B14F-4D97-AF65-F5344CB8AC3E}">
        <p14:creationId xmlns:p14="http://schemas.microsoft.com/office/powerpoint/2010/main" val="406483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537348" y="1729281"/>
            <a:ext cx="5367845" cy="2281152"/>
          </a:xfrm>
        </p:spPr>
        <p:txBody>
          <a:bodyPr>
            <a:normAutofit/>
          </a:bodyPr>
          <a:lstStyle/>
          <a:p>
            <a:r>
              <a:rPr lang="en-US" sz="6000" dirty="0">
                <a:solidFill>
                  <a:schemeClr val="accent1"/>
                </a:solidFill>
                <a:latin typeface="Montserrat ExtraBold" panose="00000900000000000000" pitchFamily="2" charset="0"/>
              </a:rPr>
              <a:t>Introduction</a:t>
            </a:r>
            <a:endParaRPr lang="en-PK"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253187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D7983-01FD-49A2-6749-75A5CA520089}"/>
              </a:ext>
            </a:extLst>
          </p:cNvPr>
          <p:cNvSpPr>
            <a:spLocks noGrp="1"/>
          </p:cNvSpPr>
          <p:nvPr>
            <p:ph type="title"/>
          </p:nvPr>
        </p:nvSpPr>
        <p:spPr>
          <a:xfrm>
            <a:off x="4984507" y="887749"/>
            <a:ext cx="3122429" cy="515776"/>
          </a:xfrm>
        </p:spPr>
        <p:txBody>
          <a:bodyPr>
            <a:normAutofit/>
          </a:bodyPr>
          <a:lstStyle/>
          <a:p>
            <a:r>
              <a:rPr lang="en-IE" dirty="0"/>
              <a:t>TCD Sense Map </a:t>
            </a:r>
          </a:p>
        </p:txBody>
      </p:sp>
      <p:sp>
        <p:nvSpPr>
          <p:cNvPr id="5" name="Text Placeholder 4">
            <a:extLst>
              <a:ext uri="{FF2B5EF4-FFF2-40B4-BE49-F238E27FC236}">
                <a16:creationId xmlns:a16="http://schemas.microsoft.com/office/drawing/2014/main" id="{38134705-D85D-DD25-B95B-9B6FC62CB334}"/>
              </a:ext>
            </a:extLst>
          </p:cNvPr>
          <p:cNvSpPr>
            <a:spLocks noGrp="1"/>
          </p:cNvSpPr>
          <p:nvPr>
            <p:ph type="body" sz="quarter" idx="13"/>
          </p:nvPr>
        </p:nvSpPr>
        <p:spPr/>
        <p:txBody>
          <a:bodyPr/>
          <a:lstStyle/>
          <a:p>
            <a:endParaRPr lang="en-IE" dirty="0"/>
          </a:p>
          <a:p>
            <a:endParaRPr lang="en-IE" dirty="0"/>
          </a:p>
          <a:p>
            <a:endParaRPr lang="en-IE" dirty="0"/>
          </a:p>
          <a:p>
            <a:endParaRPr lang="en-IE" dirty="0"/>
          </a:p>
          <a:p>
            <a:endParaRPr lang="en-IE" dirty="0"/>
          </a:p>
          <a:p>
            <a:endParaRPr lang="en-IE" dirty="0"/>
          </a:p>
          <a:p>
            <a:endParaRPr lang="en-IE" dirty="0"/>
          </a:p>
          <a:p>
            <a:pPr marL="0" indent="0">
              <a:buNone/>
            </a:pPr>
            <a:endParaRPr lang="en-IE" dirty="0"/>
          </a:p>
          <a:p>
            <a:pPr marL="0" indent="0">
              <a:buNone/>
            </a:pPr>
            <a:endParaRPr lang="en-IE" dirty="0"/>
          </a:p>
          <a:p>
            <a:pPr marL="0" indent="0">
              <a:buNone/>
            </a:pPr>
            <a:r>
              <a:rPr lang="en-IE" dirty="0"/>
              <a:t>                          </a:t>
            </a:r>
            <a:r>
              <a:rPr lang="en-IE" dirty="0">
                <a:hlinkClick r:id="rId2"/>
              </a:rPr>
              <a:t>TCD Sense Map</a:t>
            </a:r>
            <a:endParaRPr lang="en-IE" dirty="0"/>
          </a:p>
        </p:txBody>
      </p:sp>
      <p:pic>
        <p:nvPicPr>
          <p:cNvPr id="7" name="Picture 6" descr="QR for TCD Sense Map">
            <a:extLst>
              <a:ext uri="{FF2B5EF4-FFF2-40B4-BE49-F238E27FC236}">
                <a16:creationId xmlns:a16="http://schemas.microsoft.com/office/drawing/2014/main" id="{C7252A8F-4A9E-2BC4-B2B2-52FD48658D2E}"/>
              </a:ext>
            </a:extLst>
          </p:cNvPr>
          <p:cNvPicPr>
            <a:picLocks noChangeAspect="1"/>
          </p:cNvPicPr>
          <p:nvPr/>
        </p:nvPicPr>
        <p:blipFill>
          <a:blip r:embed="rId3"/>
          <a:stretch>
            <a:fillRect/>
          </a:stretch>
        </p:blipFill>
        <p:spPr>
          <a:xfrm>
            <a:off x="983975" y="1448270"/>
            <a:ext cx="3642454" cy="3642454"/>
          </a:xfrm>
          <a:prstGeom prst="rect">
            <a:avLst/>
          </a:prstGeom>
        </p:spPr>
      </p:pic>
      <p:pic>
        <p:nvPicPr>
          <p:cNvPr id="8" name="Picture 7" descr="Snippet of the Trinity College sense map.">
            <a:extLst>
              <a:ext uri="{FF2B5EF4-FFF2-40B4-BE49-F238E27FC236}">
                <a16:creationId xmlns:a16="http://schemas.microsoft.com/office/drawing/2014/main" id="{5FD2BA30-4195-BC1B-A354-E75484C1D646}"/>
              </a:ext>
            </a:extLst>
          </p:cNvPr>
          <p:cNvPicPr>
            <a:picLocks noChangeAspect="1"/>
          </p:cNvPicPr>
          <p:nvPr/>
        </p:nvPicPr>
        <p:blipFill>
          <a:blip r:embed="rId4"/>
          <a:stretch>
            <a:fillRect/>
          </a:stretch>
        </p:blipFill>
        <p:spPr>
          <a:xfrm>
            <a:off x="5194206" y="1795803"/>
            <a:ext cx="6305368" cy="3130760"/>
          </a:xfrm>
          <a:prstGeom prst="rect">
            <a:avLst/>
          </a:prstGeom>
        </p:spPr>
      </p:pic>
    </p:spTree>
    <p:extLst>
      <p:ext uri="{BB962C8B-B14F-4D97-AF65-F5344CB8AC3E}">
        <p14:creationId xmlns:p14="http://schemas.microsoft.com/office/powerpoint/2010/main" val="317052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1307-CF8C-A0C7-77E9-3A59635B9667}"/>
              </a:ext>
            </a:extLst>
          </p:cNvPr>
          <p:cNvSpPr>
            <a:spLocks noGrp="1"/>
          </p:cNvSpPr>
          <p:nvPr>
            <p:ph type="title"/>
          </p:nvPr>
        </p:nvSpPr>
        <p:spPr>
          <a:xfrm>
            <a:off x="2858578" y="136577"/>
            <a:ext cx="7359621" cy="1035275"/>
          </a:xfrm>
        </p:spPr>
        <p:txBody>
          <a:bodyPr/>
          <a:lstStyle/>
          <a:p>
            <a:r>
              <a:rPr lang="en-IE" dirty="0"/>
              <a:t>Trinity Botanical Garden Sensory Trail</a:t>
            </a:r>
          </a:p>
        </p:txBody>
      </p:sp>
      <p:sp>
        <p:nvSpPr>
          <p:cNvPr id="3" name="Text Placeholder 2">
            <a:extLst>
              <a:ext uri="{FF2B5EF4-FFF2-40B4-BE49-F238E27FC236}">
                <a16:creationId xmlns:a16="http://schemas.microsoft.com/office/drawing/2014/main" id="{20481F87-EFB2-8C95-1CA7-06B1DD0A4B35}"/>
              </a:ext>
            </a:extLst>
          </p:cNvPr>
          <p:cNvSpPr>
            <a:spLocks noGrp="1"/>
          </p:cNvSpPr>
          <p:nvPr>
            <p:ph type="body" sz="quarter" idx="13"/>
          </p:nvPr>
        </p:nvSpPr>
        <p:spPr/>
        <p:txBody>
          <a:bodyPr/>
          <a:lstStyle/>
          <a:p>
            <a:pPr marL="0" indent="0">
              <a:buNone/>
            </a:pPr>
            <a:endParaRPr lang="en-IE" dirty="0">
              <a:hlinkClick r:id="rId2"/>
            </a:endParaRPr>
          </a:p>
          <a:p>
            <a:pPr marL="0" indent="0">
              <a:buNone/>
            </a:pPr>
            <a:endParaRPr lang="en-IE" dirty="0">
              <a:hlinkClick r:id="rId2"/>
            </a:endParaRPr>
          </a:p>
          <a:p>
            <a:pPr marL="0" indent="0">
              <a:buNone/>
            </a:pPr>
            <a:endParaRPr lang="en-IE" dirty="0">
              <a:hlinkClick r:id="rId2"/>
            </a:endParaRPr>
          </a:p>
          <a:p>
            <a:pPr marL="0" indent="0">
              <a:buNone/>
            </a:pPr>
            <a:endParaRPr lang="en-IE" dirty="0">
              <a:hlinkClick r:id="rId2"/>
            </a:endParaRPr>
          </a:p>
          <a:p>
            <a:pPr marL="0" indent="0">
              <a:buNone/>
            </a:pPr>
            <a:endParaRPr lang="en-IE" dirty="0">
              <a:hlinkClick r:id="rId2"/>
            </a:endParaRPr>
          </a:p>
          <a:p>
            <a:pPr marL="0" indent="0">
              <a:buNone/>
            </a:pPr>
            <a:endParaRPr lang="en-IE" dirty="0">
              <a:hlinkClick r:id="rId2"/>
            </a:endParaRPr>
          </a:p>
          <a:p>
            <a:pPr marL="0" indent="0">
              <a:buNone/>
            </a:pPr>
            <a:endParaRPr lang="en-IE" dirty="0">
              <a:hlinkClick r:id="rId2"/>
            </a:endParaRPr>
          </a:p>
          <a:p>
            <a:pPr marL="0" indent="0">
              <a:buNone/>
            </a:pPr>
            <a:r>
              <a:rPr lang="en-IE" dirty="0"/>
              <a:t>							</a:t>
            </a:r>
          </a:p>
          <a:p>
            <a:pPr marL="0" indent="0">
              <a:buNone/>
            </a:pPr>
            <a:r>
              <a:rPr lang="en-IE" dirty="0"/>
              <a:t>								</a:t>
            </a:r>
            <a:r>
              <a:rPr lang="en-IE" dirty="0">
                <a:hlinkClick r:id="rId2"/>
              </a:rPr>
              <a:t>The Sensory Trail </a:t>
            </a:r>
            <a:endParaRPr lang="en-IE" dirty="0"/>
          </a:p>
          <a:p>
            <a:pPr marL="0" indent="0">
              <a:buNone/>
            </a:pPr>
            <a:endParaRPr lang="en-IE" dirty="0"/>
          </a:p>
        </p:txBody>
      </p:sp>
      <p:pic>
        <p:nvPicPr>
          <p:cNvPr id="5" name="Picture 4" descr="Scannable QR code of the Sensory Trail">
            <a:extLst>
              <a:ext uri="{FF2B5EF4-FFF2-40B4-BE49-F238E27FC236}">
                <a16:creationId xmlns:a16="http://schemas.microsoft.com/office/drawing/2014/main" id="{D2E94A62-2442-ECC9-CE22-D7AD9467BCE8}"/>
              </a:ext>
            </a:extLst>
          </p:cNvPr>
          <p:cNvPicPr>
            <a:picLocks noChangeAspect="1"/>
          </p:cNvPicPr>
          <p:nvPr/>
        </p:nvPicPr>
        <p:blipFill>
          <a:blip r:embed="rId3"/>
          <a:stretch>
            <a:fillRect/>
          </a:stretch>
        </p:blipFill>
        <p:spPr>
          <a:xfrm>
            <a:off x="7255278" y="1171852"/>
            <a:ext cx="3664257" cy="3664257"/>
          </a:xfrm>
          <a:prstGeom prst="rect">
            <a:avLst/>
          </a:prstGeom>
        </p:spPr>
      </p:pic>
      <p:pic>
        <p:nvPicPr>
          <p:cNvPr id="7" name="Picture 6" descr="Snippet of the Sensory Trail">
            <a:extLst>
              <a:ext uri="{FF2B5EF4-FFF2-40B4-BE49-F238E27FC236}">
                <a16:creationId xmlns:a16="http://schemas.microsoft.com/office/drawing/2014/main" id="{5CADCF97-D9CB-2C8A-81D2-F358809C5268}"/>
              </a:ext>
            </a:extLst>
          </p:cNvPr>
          <p:cNvPicPr>
            <a:picLocks noChangeAspect="1"/>
          </p:cNvPicPr>
          <p:nvPr/>
        </p:nvPicPr>
        <p:blipFill rotWithShape="1">
          <a:blip r:embed="rId4"/>
          <a:srcRect l="58317" t="14218" r="13214" b="15850"/>
          <a:stretch/>
        </p:blipFill>
        <p:spPr>
          <a:xfrm>
            <a:off x="983974" y="1363435"/>
            <a:ext cx="5112026" cy="3531696"/>
          </a:xfrm>
          <a:prstGeom prst="rect">
            <a:avLst/>
          </a:prstGeom>
        </p:spPr>
      </p:pic>
    </p:spTree>
    <p:extLst>
      <p:ext uri="{BB962C8B-B14F-4D97-AF65-F5344CB8AC3E}">
        <p14:creationId xmlns:p14="http://schemas.microsoft.com/office/powerpoint/2010/main" val="2457932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4631-299A-45C3-B90C-6F7844E2EE51}"/>
              </a:ext>
            </a:extLst>
          </p:cNvPr>
          <p:cNvSpPr>
            <a:spLocks noGrp="1"/>
          </p:cNvSpPr>
          <p:nvPr>
            <p:ph type="title"/>
          </p:nvPr>
        </p:nvSpPr>
        <p:spPr>
          <a:xfrm>
            <a:off x="3886200" y="480786"/>
            <a:ext cx="4419600" cy="515776"/>
          </a:xfrm>
        </p:spPr>
        <p:txBody>
          <a:bodyPr/>
          <a:lstStyle/>
          <a:p>
            <a:r>
              <a:rPr lang="en-IE" dirty="0"/>
              <a:t>Sensory Evaluation Tool</a:t>
            </a:r>
          </a:p>
        </p:txBody>
      </p:sp>
      <p:pic>
        <p:nvPicPr>
          <p:cNvPr id="4" name="Picture 3">
            <a:extLst>
              <a:ext uri="{FF2B5EF4-FFF2-40B4-BE49-F238E27FC236}">
                <a16:creationId xmlns:a16="http://schemas.microsoft.com/office/drawing/2014/main" id="{B28E584D-4A52-903D-802A-D805941386D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77211" y="1393142"/>
            <a:ext cx="5006136" cy="3742638"/>
          </a:xfrm>
          <a:prstGeom prst="rect">
            <a:avLst/>
          </a:prstGeom>
        </p:spPr>
      </p:pic>
      <p:sp>
        <p:nvSpPr>
          <p:cNvPr id="3" name="Text Placeholder 2">
            <a:extLst>
              <a:ext uri="{FF2B5EF4-FFF2-40B4-BE49-F238E27FC236}">
                <a16:creationId xmlns:a16="http://schemas.microsoft.com/office/drawing/2014/main" id="{762A45B2-D345-556F-82F0-596885EB12F7}"/>
              </a:ext>
            </a:extLst>
          </p:cNvPr>
          <p:cNvSpPr>
            <a:spLocks noGrp="1"/>
          </p:cNvSpPr>
          <p:nvPr>
            <p:ph type="body" sz="quarter" idx="13"/>
          </p:nvPr>
        </p:nvSpPr>
        <p:spPr/>
        <p:txBody>
          <a:bodyPr/>
          <a:lstStyle/>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endParaRPr lang="en-IE" dirty="0"/>
          </a:p>
          <a:p>
            <a:pPr marL="0" indent="0">
              <a:buNone/>
            </a:pPr>
            <a:r>
              <a:rPr lang="en-IE" dirty="0"/>
              <a:t>                      </a:t>
            </a:r>
            <a:r>
              <a:rPr lang="en-IE" dirty="0">
                <a:hlinkClick r:id="rId3"/>
              </a:rPr>
              <a:t>Sensory Evaluation Tool </a:t>
            </a:r>
            <a:endParaRPr lang="en-IE" dirty="0"/>
          </a:p>
        </p:txBody>
      </p:sp>
      <p:pic>
        <p:nvPicPr>
          <p:cNvPr id="6" name="Picture 5" descr="Scannable QR code of the Sensory Evaluation Tool">
            <a:extLst>
              <a:ext uri="{FF2B5EF4-FFF2-40B4-BE49-F238E27FC236}">
                <a16:creationId xmlns:a16="http://schemas.microsoft.com/office/drawing/2014/main" id="{F603D818-FCB4-978A-7D17-FA27D408D464}"/>
              </a:ext>
            </a:extLst>
          </p:cNvPr>
          <p:cNvPicPr>
            <a:picLocks noChangeAspect="1"/>
          </p:cNvPicPr>
          <p:nvPr/>
        </p:nvPicPr>
        <p:blipFill>
          <a:blip r:embed="rId4"/>
          <a:stretch>
            <a:fillRect/>
          </a:stretch>
        </p:blipFill>
        <p:spPr>
          <a:xfrm>
            <a:off x="1621168" y="1393142"/>
            <a:ext cx="3827301" cy="3827301"/>
          </a:xfrm>
          <a:prstGeom prst="rect">
            <a:avLst/>
          </a:prstGeom>
        </p:spPr>
      </p:pic>
    </p:spTree>
    <p:extLst>
      <p:ext uri="{BB962C8B-B14F-4D97-AF65-F5344CB8AC3E}">
        <p14:creationId xmlns:p14="http://schemas.microsoft.com/office/powerpoint/2010/main" val="590333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9A48-9246-397C-7C06-BC8D5EDB5852}"/>
              </a:ext>
            </a:extLst>
          </p:cNvPr>
          <p:cNvSpPr>
            <a:spLocks noGrp="1"/>
          </p:cNvSpPr>
          <p:nvPr>
            <p:ph type="title"/>
          </p:nvPr>
        </p:nvSpPr>
        <p:spPr>
          <a:xfrm>
            <a:off x="2689177" y="254252"/>
            <a:ext cx="5696540" cy="515776"/>
          </a:xfrm>
        </p:spPr>
        <p:txBody>
          <a:bodyPr/>
          <a:lstStyle/>
          <a:p>
            <a:r>
              <a:rPr lang="en-IE" dirty="0"/>
              <a:t>Disability Service Resources </a:t>
            </a:r>
          </a:p>
        </p:txBody>
      </p:sp>
      <p:sp>
        <p:nvSpPr>
          <p:cNvPr id="3" name="Text Placeholder 2">
            <a:extLst>
              <a:ext uri="{FF2B5EF4-FFF2-40B4-BE49-F238E27FC236}">
                <a16:creationId xmlns:a16="http://schemas.microsoft.com/office/drawing/2014/main" id="{9E918D94-F52D-3FE6-CC96-ECE4B0C948D6}"/>
              </a:ext>
            </a:extLst>
          </p:cNvPr>
          <p:cNvSpPr>
            <a:spLocks noGrp="1"/>
          </p:cNvSpPr>
          <p:nvPr>
            <p:ph type="body" sz="quarter" idx="13"/>
          </p:nvPr>
        </p:nvSpPr>
        <p:spPr>
          <a:xfrm>
            <a:off x="673765" y="1358892"/>
            <a:ext cx="6501476" cy="3949700"/>
          </a:xfrm>
        </p:spPr>
        <p:txBody>
          <a:bodyPr>
            <a:normAutofit fontScale="92500" lnSpcReduction="20000"/>
          </a:bodyPr>
          <a:lstStyle/>
          <a:p>
            <a:pPr marL="0" indent="0" algn="l">
              <a:buNone/>
            </a:pPr>
            <a:r>
              <a:rPr lang="en-IE" b="1" i="0" dirty="0">
                <a:solidFill>
                  <a:srgbClr val="53565A"/>
                </a:solidFill>
                <a:effectLst/>
                <a:latin typeface="Open Sans" panose="020B0606030504020204" pitchFamily="34" charset="0"/>
              </a:rPr>
              <a:t>Occupational Therapy:</a:t>
            </a:r>
          </a:p>
          <a:p>
            <a:r>
              <a:rPr lang="en-IE" b="0" i="0" dirty="0">
                <a:solidFill>
                  <a:srgbClr val="53565A"/>
                </a:solidFill>
                <a:effectLst/>
                <a:latin typeface="Open Sans" panose="020B0606030504020204" pitchFamily="34" charset="0"/>
              </a:rPr>
              <a:t>Environmental assessment of learning, social and study spaces using Sensory Evaluation Tool  </a:t>
            </a:r>
          </a:p>
          <a:p>
            <a:pPr lvl="2"/>
            <a:r>
              <a:rPr lang="en-IE" b="0" i="0" dirty="0">
                <a:solidFill>
                  <a:srgbClr val="53565A"/>
                </a:solidFill>
                <a:effectLst/>
                <a:latin typeface="Open Sans" panose="020B0606030504020204" pitchFamily="34" charset="0"/>
              </a:rPr>
              <a:t>Individual Sensory Assessment using the Adult Adolescent Sensory Profile  </a:t>
            </a:r>
          </a:p>
          <a:p>
            <a:pPr lvl="2"/>
            <a:r>
              <a:rPr lang="en-IE" b="0" i="0" dirty="0">
                <a:solidFill>
                  <a:srgbClr val="53565A"/>
                </a:solidFill>
                <a:effectLst/>
                <a:latin typeface="Open Sans" panose="020B0606030504020204" pitchFamily="34" charset="0"/>
              </a:rPr>
              <a:t>If you would like to discuss any of these supports / resources, you </a:t>
            </a:r>
            <a:r>
              <a:rPr lang="en-IE" i="0" dirty="0">
                <a:solidFill>
                  <a:srgbClr val="53565A"/>
                </a:solidFill>
                <a:effectLst/>
                <a:latin typeface="Open Sans" panose="020B0606030504020204" pitchFamily="34" charset="0"/>
              </a:rPr>
              <a:t>can </a:t>
            </a:r>
            <a:r>
              <a:rPr lang="en-IE" i="0" u="sng" dirty="0">
                <a:solidFill>
                  <a:srgbClr val="0569B9"/>
                </a:solidFill>
                <a:effectLst/>
                <a:latin typeface="Open Sans" panose="020B0606030504020204" pitchFamily="34" charset="0"/>
                <a:hlinkClick r:id="rId3"/>
              </a:rPr>
              <a:t>book a drop-in appointment</a:t>
            </a:r>
            <a:r>
              <a:rPr lang="en-IE" i="0" dirty="0">
                <a:solidFill>
                  <a:srgbClr val="53565A"/>
                </a:solidFill>
                <a:effectLst/>
                <a:latin typeface="Open Sans" panose="020B0606030504020204" pitchFamily="34" charset="0"/>
              </a:rPr>
              <a:t> </a:t>
            </a:r>
          </a:p>
          <a:p>
            <a:pPr marL="0" indent="0" algn="l">
              <a:buNone/>
            </a:pPr>
            <a:r>
              <a:rPr lang="en-IE" b="1" i="0" dirty="0">
                <a:solidFill>
                  <a:srgbClr val="53565A"/>
                </a:solidFill>
                <a:effectLst/>
                <a:latin typeface="Open Sans" panose="020B0606030504020204" pitchFamily="34" charset="0"/>
              </a:rPr>
              <a:t>Based upon this assessment process, may recommend some of the following:  </a:t>
            </a:r>
          </a:p>
          <a:p>
            <a:r>
              <a:rPr lang="en-IE" b="0" i="0" dirty="0">
                <a:solidFill>
                  <a:srgbClr val="53565A"/>
                </a:solidFill>
                <a:effectLst/>
                <a:latin typeface="Open Sans" panose="020B0606030504020204" pitchFamily="34" charset="0"/>
              </a:rPr>
              <a:t>Sensory-based reasonable accommodations for examinations, lectures, work or placement.</a:t>
            </a:r>
          </a:p>
          <a:p>
            <a:r>
              <a:rPr lang="en-IE" b="0" i="0" dirty="0">
                <a:solidFill>
                  <a:srgbClr val="53565A"/>
                </a:solidFill>
                <a:effectLst/>
                <a:latin typeface="Open Sans" panose="020B0606030504020204" pitchFamily="34" charset="0"/>
              </a:rPr>
              <a:t>Sensory Spaces for studying, socialising or respite.</a:t>
            </a:r>
          </a:p>
          <a:p>
            <a:r>
              <a:rPr lang="en-IE" b="0" i="0" dirty="0">
                <a:solidFill>
                  <a:srgbClr val="53565A"/>
                </a:solidFill>
                <a:effectLst/>
                <a:latin typeface="Open Sans" panose="020B0606030504020204" pitchFamily="34" charset="0"/>
              </a:rPr>
              <a:t>Sensory Items and Furniture to best meet your sensory preferences. </a:t>
            </a:r>
          </a:p>
          <a:p>
            <a:pPr marL="0" indent="0">
              <a:buNone/>
            </a:pPr>
            <a:endParaRPr lang="en-IE" dirty="0"/>
          </a:p>
        </p:txBody>
      </p:sp>
      <p:pic>
        <p:nvPicPr>
          <p:cNvPr id="5" name="Picture 4" descr="Scannable QR code of TCD Sense Resources ">
            <a:extLst>
              <a:ext uri="{FF2B5EF4-FFF2-40B4-BE49-F238E27FC236}">
                <a16:creationId xmlns:a16="http://schemas.microsoft.com/office/drawing/2014/main" id="{576F1090-B67B-181F-AB3B-1184BF35DD55}"/>
              </a:ext>
            </a:extLst>
          </p:cNvPr>
          <p:cNvPicPr>
            <a:picLocks noChangeAspect="1"/>
          </p:cNvPicPr>
          <p:nvPr/>
        </p:nvPicPr>
        <p:blipFill>
          <a:blip r:embed="rId4"/>
          <a:stretch>
            <a:fillRect/>
          </a:stretch>
        </p:blipFill>
        <p:spPr>
          <a:xfrm>
            <a:off x="7573152" y="1392031"/>
            <a:ext cx="3858808" cy="3858808"/>
          </a:xfrm>
          <a:prstGeom prst="rect">
            <a:avLst/>
          </a:prstGeom>
        </p:spPr>
      </p:pic>
      <p:sp>
        <p:nvSpPr>
          <p:cNvPr id="6" name="TextBox 5">
            <a:extLst>
              <a:ext uri="{FF2B5EF4-FFF2-40B4-BE49-F238E27FC236}">
                <a16:creationId xmlns:a16="http://schemas.microsoft.com/office/drawing/2014/main" id="{7DC66EF3-DD6B-1C82-2AA4-D80FFDE4BE68}"/>
              </a:ext>
            </a:extLst>
          </p:cNvPr>
          <p:cNvSpPr txBox="1"/>
          <p:nvPr/>
        </p:nvSpPr>
        <p:spPr>
          <a:xfrm>
            <a:off x="8051665" y="5465969"/>
            <a:ext cx="2901782" cy="369332"/>
          </a:xfrm>
          <a:prstGeom prst="rect">
            <a:avLst/>
          </a:prstGeom>
          <a:noFill/>
        </p:spPr>
        <p:txBody>
          <a:bodyPr wrap="square">
            <a:spAutoFit/>
          </a:bodyPr>
          <a:lstStyle/>
          <a:p>
            <a:pPr marL="0" indent="0">
              <a:buNone/>
            </a:pPr>
            <a:r>
              <a:rPr lang="en-IE" dirty="0">
                <a:hlinkClick r:id="rId5"/>
              </a:rPr>
              <a:t>TCD Sense Resources </a:t>
            </a:r>
            <a:endParaRPr lang="en-IE" dirty="0"/>
          </a:p>
        </p:txBody>
      </p:sp>
    </p:spTree>
    <p:extLst>
      <p:ext uri="{BB962C8B-B14F-4D97-AF65-F5344CB8AC3E}">
        <p14:creationId xmlns:p14="http://schemas.microsoft.com/office/powerpoint/2010/main" val="4067160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1236-7F72-83A2-E654-E17C0235CA42}"/>
              </a:ext>
            </a:extLst>
          </p:cNvPr>
          <p:cNvSpPr>
            <a:spLocks noGrp="1"/>
          </p:cNvSpPr>
          <p:nvPr>
            <p:ph type="title"/>
          </p:nvPr>
        </p:nvSpPr>
        <p:spPr/>
        <p:txBody>
          <a:bodyPr/>
          <a:lstStyle/>
          <a:p>
            <a:r>
              <a:rPr lang="en-IE" sz="2400" dirty="0"/>
              <a:t>Questions / Discussion / Reflections </a:t>
            </a:r>
            <a:endParaRPr lang="en-IE" dirty="0"/>
          </a:p>
        </p:txBody>
      </p:sp>
      <p:sp>
        <p:nvSpPr>
          <p:cNvPr id="3" name="Text Placeholder 2">
            <a:extLst>
              <a:ext uri="{FF2B5EF4-FFF2-40B4-BE49-F238E27FC236}">
                <a16:creationId xmlns:a16="http://schemas.microsoft.com/office/drawing/2014/main" id="{23E3FA42-661B-BD0E-923B-81348A6DD9BE}"/>
              </a:ext>
            </a:extLst>
          </p:cNvPr>
          <p:cNvSpPr>
            <a:spLocks noGrp="1"/>
          </p:cNvSpPr>
          <p:nvPr>
            <p:ph type="body" sz="quarter" idx="13"/>
          </p:nvPr>
        </p:nvSpPr>
        <p:spPr/>
        <p:txBody>
          <a:bodyPr>
            <a:normAutofit lnSpcReduction="10000"/>
          </a:bodyPr>
          <a:lstStyle/>
          <a:p>
            <a:pPr marL="342900" indent="-342900">
              <a:buFont typeface="+mj-lt"/>
              <a:buAutoNum type="arabicPeriod"/>
            </a:pPr>
            <a:r>
              <a:rPr lang="en-IE" sz="3600" dirty="0">
                <a:latin typeface="Calibri" panose="020F0502020204030204" pitchFamily="34" charset="0"/>
                <a:cs typeface="Calibri" panose="020F0502020204030204" pitchFamily="34" charset="0"/>
              </a:rPr>
              <a:t>What kind of initiatives have been developed with your institution?</a:t>
            </a:r>
          </a:p>
          <a:p>
            <a:pPr marL="342900" indent="-342900">
              <a:buFont typeface="+mj-lt"/>
              <a:buAutoNum type="arabicPeriod"/>
            </a:pPr>
            <a:endParaRPr lang="en-IE" sz="3600" dirty="0">
              <a:latin typeface="Calibri" panose="020F0502020204030204" pitchFamily="34" charset="0"/>
              <a:cs typeface="Calibri" panose="020F0502020204030204" pitchFamily="34" charset="0"/>
            </a:endParaRPr>
          </a:p>
          <a:p>
            <a:pPr marL="342900" indent="-342900">
              <a:buFont typeface="+mj-lt"/>
              <a:buAutoNum type="arabicPeriod"/>
            </a:pPr>
            <a:r>
              <a:rPr lang="en-IE" sz="3600" dirty="0">
                <a:latin typeface="Calibri" panose="020F0502020204030204" pitchFamily="34" charset="0"/>
                <a:cs typeface="Calibri" panose="020F0502020204030204" pitchFamily="34" charset="0"/>
              </a:rPr>
              <a:t>What led to these being developed?</a:t>
            </a:r>
          </a:p>
          <a:p>
            <a:pPr marL="342900" indent="-342900">
              <a:buFont typeface="+mj-lt"/>
              <a:buAutoNum type="arabicPeriod"/>
            </a:pPr>
            <a:endParaRPr lang="en-IE" sz="3600" dirty="0">
              <a:latin typeface="Calibri" panose="020F0502020204030204" pitchFamily="34" charset="0"/>
              <a:cs typeface="Calibri" panose="020F0502020204030204" pitchFamily="34" charset="0"/>
            </a:endParaRPr>
          </a:p>
          <a:p>
            <a:pPr marL="342900" indent="-342900">
              <a:buFont typeface="+mj-lt"/>
              <a:buAutoNum type="arabicPeriod"/>
            </a:pPr>
            <a:r>
              <a:rPr lang="en-IE" sz="3600" dirty="0">
                <a:latin typeface="Calibri" panose="020F0502020204030204" pitchFamily="34" charset="0"/>
                <a:cs typeface="Calibri" panose="020F0502020204030204" pitchFamily="34" charset="0"/>
              </a:rPr>
              <a:t>What has worked so far and why?</a:t>
            </a:r>
          </a:p>
          <a:p>
            <a:pPr marL="342900" indent="-342900">
              <a:buFont typeface="+mj-lt"/>
              <a:buAutoNum type="arabicPeriod"/>
            </a:pPr>
            <a:endParaRPr lang="en-IE" sz="2400" dirty="0"/>
          </a:p>
        </p:txBody>
      </p:sp>
    </p:spTree>
    <p:extLst>
      <p:ext uri="{BB962C8B-B14F-4D97-AF65-F5344CB8AC3E}">
        <p14:creationId xmlns:p14="http://schemas.microsoft.com/office/powerpoint/2010/main" val="4240956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859B2D3-43E7-41E7-9985-FC9A303E6F92}"/>
              </a:ext>
              <a:ext uri="{C183D7F6-B498-43B3-948B-1728B52AA6E4}">
                <adec:decorative xmlns:adec="http://schemas.microsoft.com/office/drawing/2017/decorative" val="1"/>
              </a:ext>
            </a:extLst>
          </p:cNvPr>
          <p:cNvSpPr/>
          <p:nvPr/>
        </p:nvSpPr>
        <p:spPr>
          <a:xfrm>
            <a:off x="10434766" y="5515374"/>
            <a:ext cx="1757234" cy="1342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9" name="Rectangle 28">
            <a:extLst>
              <a:ext uri="{FF2B5EF4-FFF2-40B4-BE49-F238E27FC236}">
                <a16:creationId xmlns:a16="http://schemas.microsoft.com/office/drawing/2014/main" id="{073DF24F-6BDD-45A1-8C9D-DCFFC52279B4}"/>
              </a:ext>
              <a:ext uri="{C183D7F6-B498-43B3-948B-1728B52AA6E4}">
                <adec:decorative xmlns:adec="http://schemas.microsoft.com/office/drawing/2017/decorative" val="1"/>
              </a:ext>
            </a:extLst>
          </p:cNvPr>
          <p:cNvSpPr/>
          <p:nvPr/>
        </p:nvSpPr>
        <p:spPr>
          <a:xfrm>
            <a:off x="0" y="0"/>
            <a:ext cx="2663687" cy="914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 name="Rectangle 7">
            <a:extLst>
              <a:ext uri="{FF2B5EF4-FFF2-40B4-BE49-F238E27FC236}">
                <a16:creationId xmlns:a16="http://schemas.microsoft.com/office/drawing/2014/main" id="{2A8539EB-EFCA-41FF-B619-111A863546EF}"/>
              </a:ext>
            </a:extLst>
          </p:cNvPr>
          <p:cNvSpPr/>
          <p:nvPr/>
        </p:nvSpPr>
        <p:spPr>
          <a:xfrm>
            <a:off x="886619" y="2354702"/>
            <a:ext cx="10426764" cy="1976473"/>
          </a:xfrm>
          <a:prstGeom prst="rect">
            <a:avLst/>
          </a:prstGeom>
          <a:solidFill>
            <a:schemeClr val="accent2">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400" dirty="0">
                <a:solidFill>
                  <a:schemeClr val="tx1"/>
                </a:solidFill>
              </a:rPr>
              <a:t>Brown, C., &amp; Dunn, W. (2002). Adolescent/adult sensory profile. San Antonio, TX: Psychological Corporation.</a:t>
            </a:r>
          </a:p>
          <a:p>
            <a:pPr marL="285750" indent="-285750">
              <a:buFont typeface="Arial" panose="020B0604020202020204" pitchFamily="34" charset="0"/>
              <a:buChar char="•"/>
            </a:pPr>
            <a:r>
              <a:rPr lang="en-US" sz="1400" dirty="0">
                <a:solidFill>
                  <a:schemeClr val="tx1"/>
                </a:solidFill>
              </a:rPr>
              <a:t>Brown, C., Steffen-</a:t>
            </a:r>
            <a:r>
              <a:rPr lang="en-US" sz="1400" dirty="0" err="1">
                <a:solidFill>
                  <a:schemeClr val="tx1"/>
                </a:solidFill>
              </a:rPr>
              <a:t>Sanchez,P</a:t>
            </a:r>
            <a:r>
              <a:rPr lang="en-US" sz="1400" dirty="0">
                <a:solidFill>
                  <a:schemeClr val="tx1"/>
                </a:solidFill>
              </a:rPr>
              <a:t>., &amp; Nicholson, R. (2019). ‘Sensory Processing’, in Brown, C., Stoffel, V. &amp; Munoz, J. (ed.) Occupational Therapy in Mental Health, A Vision for Participation. Philadelphia, David, pp.323-341.</a:t>
            </a:r>
          </a:p>
          <a:p>
            <a:pPr marL="285750" indent="-285750">
              <a:buFont typeface="Arial" panose="020B0604020202020204" pitchFamily="34" charset="0"/>
              <a:buChar char="•"/>
            </a:pPr>
            <a:r>
              <a:rPr lang="en-IE" sz="1400" dirty="0" err="1">
                <a:solidFill>
                  <a:schemeClr val="tx1"/>
                </a:solidFill>
              </a:rPr>
              <a:t>Clince</a:t>
            </a:r>
            <a:r>
              <a:rPr lang="en-IE" sz="1400" dirty="0">
                <a:solidFill>
                  <a:schemeClr val="tx1"/>
                </a:solidFill>
              </a:rPr>
              <a:t>, M., Connolly, L. &amp; Nolan, C. (2016). Comparing and Exploring the Sensory Processing Patterns of Higher Education Students with Attention Deficit Hyperactivity Disorder and Autism Spectrum Disorder. American Journal Occupational Therapy, 70(2)</a:t>
            </a:r>
          </a:p>
          <a:p>
            <a:pPr marL="285750" indent="-285750">
              <a:buFont typeface="Arial" panose="020B0604020202020204" pitchFamily="34" charset="0"/>
              <a:buChar char="•"/>
            </a:pPr>
            <a:r>
              <a:rPr lang="en-IE" sz="1400" dirty="0">
                <a:solidFill>
                  <a:schemeClr val="tx1"/>
                </a:solidFill>
              </a:rPr>
              <a:t>Dunn, W. (2001). The sensations of everyday life:  Empirical, theoretical and pragmatic considerations (Eleanor Clarke Slagle Lecture, 2001). American Journal of Occupational Therapy.  55(6); 608-620.​</a:t>
            </a:r>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Dunn, W. (2014). Sensory Profile 2: User's Manual: Psych Corporation</a:t>
            </a:r>
          </a:p>
          <a:p>
            <a:pPr marL="285750" indent="-285750">
              <a:buFont typeface="Arial" panose="020B0604020202020204" pitchFamily="34" charset="0"/>
              <a:buChar char="•"/>
            </a:pPr>
            <a:r>
              <a:rPr lang="en-IE" sz="1400" dirty="0">
                <a:solidFill>
                  <a:schemeClr val="tx1"/>
                </a:solidFill>
              </a:rPr>
              <a:t>Gearhart GC and Bodie GD (2012) Sensory-processing sensitivity and communication apprehension: Dual influences on self-reported stress in college students. Communication Reports 25: 27–39</a:t>
            </a:r>
          </a:p>
          <a:p>
            <a:pPr marL="285750" indent="-285750">
              <a:buFont typeface="Arial" panose="020B0604020202020204" pitchFamily="34" charset="0"/>
              <a:buChar char="•"/>
            </a:pPr>
            <a:r>
              <a:rPr lang="en-US" sz="1400" dirty="0">
                <a:solidFill>
                  <a:schemeClr val="tx1"/>
                </a:solidFill>
              </a:rPr>
              <a:t>Law, M., Cooper, B,. Strong, S., Stewart, D., Rigby, P. &amp; Letts, L. (1996). The Person-Environment Occupation Model: A transactive approach to occupational performance. </a:t>
            </a:r>
            <a:r>
              <a:rPr lang="en-US" sz="1400" i="1" dirty="0">
                <a:solidFill>
                  <a:schemeClr val="tx1"/>
                </a:solidFill>
              </a:rPr>
              <a:t>Canadian Journal of Occupational Therapy</a:t>
            </a:r>
            <a:r>
              <a:rPr lang="en-US" sz="1400" dirty="0">
                <a:solidFill>
                  <a:schemeClr val="tx1"/>
                </a:solidFill>
              </a:rPr>
              <a:t>. 63(1):9-23.</a:t>
            </a:r>
            <a:endParaRPr lang="en-US" sz="1400" b="0" i="0" u="sng" dirty="0">
              <a:solidFill>
                <a:srgbClr val="006ACC"/>
              </a:solidFill>
              <a:effectLst/>
            </a:endParaRPr>
          </a:p>
          <a:p>
            <a:pPr marL="285750" indent="-285750">
              <a:buFont typeface="Arial" panose="020B0604020202020204" pitchFamily="34" charset="0"/>
              <a:buChar char="•"/>
            </a:pPr>
            <a:r>
              <a:rPr lang="en-IE" sz="1400" dirty="0">
                <a:solidFill>
                  <a:schemeClr val="tx1"/>
                </a:solidFill>
              </a:rPr>
              <a:t>Johnson ME and Irving R (2008) Implications of sensory defensiveness in a college population. The American Occupational Therapy Association Sensory Integration Special Interest Section Quarterly 31: 1–3.</a:t>
            </a:r>
          </a:p>
          <a:p>
            <a:pPr marL="285750" indent="-285750">
              <a:buFont typeface="Arial" panose="020B0604020202020204" pitchFamily="34" charset="0"/>
              <a:buChar char="•"/>
            </a:pPr>
            <a:r>
              <a:rPr lang="en-IE" sz="1400" dirty="0">
                <a:solidFill>
                  <a:schemeClr val="tx1"/>
                </a:solidFill>
              </a:rPr>
              <a:t>Nolan, C., Doyle, J.K., Lewis, K., &amp; Treanor, D. (2022). Disabled Students’ perception of the sensory aspects of the learning and social environments within one Higher Education Institution. British Journal of Occupational Therapy.</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a:p>
            <a:endParaRPr lang="en-PK" dirty="0">
              <a:solidFill>
                <a:schemeClr val="tx1"/>
              </a:solidFill>
            </a:endParaRPr>
          </a:p>
        </p:txBody>
      </p:sp>
      <p:pic>
        <p:nvPicPr>
          <p:cNvPr id="26" name="Graphic 25">
            <a:extLst>
              <a:ext uri="{FF2B5EF4-FFF2-40B4-BE49-F238E27FC236}">
                <a16:creationId xmlns:a16="http://schemas.microsoft.com/office/drawing/2014/main" id="{157BA498-A066-4106-B37C-346EA07BFED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260" y="255388"/>
            <a:ext cx="2187575" cy="579708"/>
          </a:xfrm>
          <a:prstGeom prst="rect">
            <a:avLst/>
          </a:prstGeom>
        </p:spPr>
      </p:pic>
      <p:pic>
        <p:nvPicPr>
          <p:cNvPr id="27" name="Picture 26" descr="Logo&#10;&#10;Description automatically generated with medium confidence">
            <a:extLst>
              <a:ext uri="{FF2B5EF4-FFF2-40B4-BE49-F238E27FC236}">
                <a16:creationId xmlns:a16="http://schemas.microsoft.com/office/drawing/2014/main" id="{034B1FDF-A3B6-4EB8-8A24-67DCA893C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66" y="5515374"/>
            <a:ext cx="1757234" cy="1268166"/>
          </a:xfrm>
          <a:prstGeom prst="rect">
            <a:avLst/>
          </a:prstGeom>
        </p:spPr>
      </p:pic>
      <p:cxnSp>
        <p:nvCxnSpPr>
          <p:cNvPr id="28" name="Straight Connector 27">
            <a:extLst>
              <a:ext uri="{FF2B5EF4-FFF2-40B4-BE49-F238E27FC236}">
                <a16:creationId xmlns:a16="http://schemas.microsoft.com/office/drawing/2014/main" id="{16660071-D5A9-4166-956E-CE39C8AEF15B}"/>
              </a:ext>
              <a:ext uri="{C183D7F6-B498-43B3-948B-1728B52AA6E4}">
                <adec:decorative xmlns:adec="http://schemas.microsoft.com/office/drawing/2017/decorative" val="1"/>
              </a:ext>
            </a:extLst>
          </p:cNvPr>
          <p:cNvCxnSpPr/>
          <p:nvPr/>
        </p:nvCxnSpPr>
        <p:spPr>
          <a:xfrm>
            <a:off x="0" y="6342225"/>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E0E5FFD-41EE-4714-BCD8-58BA989DEB8D}"/>
              </a:ext>
              <a:ext uri="{C183D7F6-B498-43B3-948B-1728B52AA6E4}">
                <adec:decorative xmlns:adec="http://schemas.microsoft.com/office/drawing/2017/decorative" val="1"/>
              </a:ext>
            </a:extLst>
          </p:cNvPr>
          <p:cNvSpPr/>
          <p:nvPr/>
        </p:nvSpPr>
        <p:spPr>
          <a:xfrm>
            <a:off x="10434766" y="6347941"/>
            <a:ext cx="1757234" cy="5100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itle 3">
            <a:extLst>
              <a:ext uri="{FF2B5EF4-FFF2-40B4-BE49-F238E27FC236}">
                <a16:creationId xmlns:a16="http://schemas.microsoft.com/office/drawing/2014/main" id="{B9DCD31E-3541-4D3C-ABA2-A973C4B0CF95}"/>
              </a:ext>
            </a:extLst>
          </p:cNvPr>
          <p:cNvSpPr>
            <a:spLocks noGrp="1"/>
          </p:cNvSpPr>
          <p:nvPr>
            <p:ph type="title"/>
          </p:nvPr>
        </p:nvSpPr>
        <p:spPr>
          <a:xfrm>
            <a:off x="4764156" y="343652"/>
            <a:ext cx="2663687" cy="515776"/>
          </a:xfrm>
        </p:spPr>
        <p:txBody>
          <a:bodyPr/>
          <a:lstStyle/>
          <a:p>
            <a:r>
              <a:rPr lang="en-US" dirty="0"/>
              <a:t>References</a:t>
            </a:r>
            <a:endParaRPr lang="en-IE" dirty="0"/>
          </a:p>
        </p:txBody>
      </p:sp>
    </p:spTree>
    <p:extLst>
      <p:ext uri="{BB962C8B-B14F-4D97-AF65-F5344CB8AC3E}">
        <p14:creationId xmlns:p14="http://schemas.microsoft.com/office/powerpoint/2010/main" val="381833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692426" y="1637775"/>
            <a:ext cx="4941756" cy="4152473"/>
          </a:xfrm>
        </p:spPr>
        <p:txBody>
          <a:bodyPr>
            <a:normAutofit/>
          </a:bodyPr>
          <a:lstStyle/>
          <a:p>
            <a:pPr marL="0" indent="0" algn="l" rtl="0" fontAlgn="base">
              <a:buNone/>
            </a:pPr>
            <a:r>
              <a:rPr lang="en-US" sz="2400" b="0" i="0" u="none" strike="noStrike" dirty="0">
                <a:solidFill>
                  <a:srgbClr val="000000"/>
                </a:solidFill>
                <a:effectLst/>
                <a:latin typeface="Calibri" panose="020F0502020204030204" pitchFamily="34" charset="0"/>
              </a:rPr>
              <a:t>“The experience of being human is embedded in the sensory events of everyday life. When we observe how people live their lives, we discover that they characterize their experiences from a sensory point of view”</a:t>
            </a:r>
          </a:p>
          <a:p>
            <a:pPr marL="0" indent="0" algn="l" rtl="0" fontAlgn="base">
              <a:buNone/>
            </a:pPr>
            <a:endParaRPr lang="en-US" sz="1800" dirty="0">
              <a:solidFill>
                <a:srgbClr val="000000"/>
              </a:solidFill>
              <a:latin typeface="Calibri" panose="020F0502020204030204" pitchFamily="34" charset="0"/>
            </a:endParaRPr>
          </a:p>
          <a:p>
            <a:pPr marL="0" indent="0" algn="l" rtl="0" fontAlgn="base">
              <a:buNone/>
            </a:pPr>
            <a:r>
              <a:rPr lang="en-IE" sz="1800" b="0" i="0" u="none" strike="noStrike" dirty="0">
                <a:solidFill>
                  <a:srgbClr val="000000"/>
                </a:solidFill>
                <a:effectLst/>
                <a:latin typeface="Calibri" panose="020F0502020204030204" pitchFamily="34" charset="0"/>
              </a:rPr>
              <a:t>                  </a:t>
            </a:r>
            <a:r>
              <a:rPr lang="pl-PL" sz="1800" b="0" i="0" u="none" strike="noStrike" dirty="0">
                <a:solidFill>
                  <a:srgbClr val="000000"/>
                </a:solidFill>
                <a:effectLst/>
                <a:latin typeface="Calibri" panose="020F0502020204030204" pitchFamily="34" charset="0"/>
              </a:rPr>
              <a:t>(Winnie Dunn, 2001, pp 608-609)</a:t>
            </a:r>
            <a:r>
              <a:rPr lang="en-IE" sz="1800" b="0" i="0" dirty="0">
                <a:solidFill>
                  <a:srgbClr val="000000"/>
                </a:solidFill>
                <a:effectLst/>
                <a:latin typeface="Calibri" panose="020F0502020204030204" pitchFamily="34" charset="0"/>
              </a:rPr>
              <a:t>​</a:t>
            </a:r>
            <a:endParaRPr lang="en-IE" b="0" i="0" dirty="0">
              <a:solidFill>
                <a:srgbClr val="000000"/>
              </a:solidFill>
              <a:effectLst/>
              <a:latin typeface="Segoe UI" panose="020B0502040204020203" pitchFamily="34" charset="0"/>
            </a:endParaRPr>
          </a:p>
          <a:p>
            <a:pPr marL="0" indent="0">
              <a:buNone/>
            </a:pPr>
            <a:endParaRPr lang="en-US" dirty="0"/>
          </a:p>
        </p:txBody>
      </p:sp>
      <p:pic>
        <p:nvPicPr>
          <p:cNvPr id="7" name="Picture 6">
            <a:extLst>
              <a:ext uri="{FF2B5EF4-FFF2-40B4-BE49-F238E27FC236}">
                <a16:creationId xmlns:a16="http://schemas.microsoft.com/office/drawing/2014/main" id="{5CEC58C0-92B0-4D4A-B141-FDAF08F84D6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a:extLst>
              <a:ext uri="{FF2B5EF4-FFF2-40B4-BE49-F238E27FC236}">
                <a16:creationId xmlns:a16="http://schemas.microsoft.com/office/drawing/2014/main" id="{F7F1D545-FEB6-BCEB-2607-AA0A426992C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
        <p:nvSpPr>
          <p:cNvPr id="2" name="Title 1">
            <a:extLst>
              <a:ext uri="{FF2B5EF4-FFF2-40B4-BE49-F238E27FC236}">
                <a16:creationId xmlns:a16="http://schemas.microsoft.com/office/drawing/2014/main" id="{D11DA293-6CBA-E035-550E-54B5165BBA33}"/>
              </a:ext>
            </a:extLst>
          </p:cNvPr>
          <p:cNvSpPr>
            <a:spLocks noGrp="1"/>
          </p:cNvSpPr>
          <p:nvPr>
            <p:ph type="title"/>
          </p:nvPr>
        </p:nvSpPr>
        <p:spPr>
          <a:xfrm>
            <a:off x="692426" y="-515776"/>
            <a:ext cx="10515600" cy="515776"/>
          </a:xfrm>
        </p:spPr>
        <p:txBody>
          <a:bodyPr vert="horz" lIns="91440" tIns="45720" rIns="91440" bIns="45720" rtlCol="0" anchor="b">
            <a:normAutofit/>
          </a:bodyPr>
          <a:lstStyle/>
          <a:p>
            <a:r>
              <a:rPr lang="en-IE" dirty="0"/>
              <a:t>Quote from Winnie Dunn</a:t>
            </a:r>
          </a:p>
        </p:txBody>
      </p:sp>
    </p:spTree>
    <p:extLst>
      <p:ext uri="{BB962C8B-B14F-4D97-AF65-F5344CB8AC3E}">
        <p14:creationId xmlns:p14="http://schemas.microsoft.com/office/powerpoint/2010/main" val="63639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677036" y="771875"/>
            <a:ext cx="3990410" cy="515776"/>
          </a:xfrm>
        </p:spPr>
        <p:txBody>
          <a:bodyPr>
            <a:normAutofit/>
          </a:bodyPr>
          <a:lstStyle/>
          <a:p>
            <a:r>
              <a:rPr lang="en-US" sz="2400" dirty="0">
                <a:solidFill>
                  <a:schemeClr val="accent1"/>
                </a:solidFill>
                <a:latin typeface="Montserrat ExtraBold" panose="00000900000000000000" pitchFamily="2" charset="0"/>
              </a:rPr>
              <a:t>Why is this important?</a:t>
            </a:r>
            <a:endParaRPr lang="en-PK" dirty="0"/>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750392" y="1362901"/>
            <a:ext cx="4941756" cy="4152473"/>
          </a:xfrm>
        </p:spPr>
        <p:txBody>
          <a:bodyPr>
            <a:normAutofit/>
          </a:bodyPr>
          <a:lstStyle/>
          <a:p>
            <a:r>
              <a:rPr lang="en-US" sz="2400" dirty="0">
                <a:latin typeface="Calibri" panose="020F0502020204030204" pitchFamily="34" charset="0"/>
                <a:cs typeface="Calibri" panose="020F0502020204030204" pitchFamily="34" charset="0"/>
              </a:rPr>
              <a:t>Consistent reports from students of difficulty in managing the sensory environment of Trinity</a:t>
            </a:r>
          </a:p>
          <a:p>
            <a:r>
              <a:rPr lang="en-US" sz="2400" dirty="0">
                <a:latin typeface="Calibri" panose="020F0502020204030204" pitchFamily="34" charset="0"/>
                <a:cs typeface="Calibri" panose="020F0502020204030204" pitchFamily="34" charset="0"/>
              </a:rPr>
              <a:t>Increasing numbers of neurodivergent students connecting with student services </a:t>
            </a:r>
          </a:p>
          <a:p>
            <a:r>
              <a:rPr lang="en-US" sz="2400" dirty="0">
                <a:latin typeface="Calibri" panose="020F0502020204030204" pitchFamily="34" charset="0"/>
                <a:cs typeface="Calibri" panose="020F0502020204030204" pitchFamily="34" charset="0"/>
              </a:rPr>
              <a:t>College can be an overwhelming environment</a:t>
            </a:r>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223620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2929599" y="312135"/>
            <a:ext cx="3990410" cy="515776"/>
          </a:xfrm>
        </p:spPr>
        <p:txBody>
          <a:bodyPr>
            <a:normAutofit fontScale="90000"/>
          </a:bodyPr>
          <a:lstStyle/>
          <a:p>
            <a:r>
              <a:rPr lang="en-US" sz="2400" dirty="0">
                <a:solidFill>
                  <a:schemeClr val="accent1"/>
                </a:solidFill>
                <a:latin typeface="Montserrat ExtraBold" panose="00000900000000000000" pitchFamily="2" charset="0"/>
              </a:rPr>
              <a:t>What is Sensory Processing?</a:t>
            </a:r>
            <a:endParaRPr lang="en-PK" dirty="0"/>
          </a:p>
        </p:txBody>
      </p:sp>
      <p:sp>
        <p:nvSpPr>
          <p:cNvPr id="4" name="Text Placeholder 3">
            <a:extLst>
              <a:ext uri="{FF2B5EF4-FFF2-40B4-BE49-F238E27FC236}">
                <a16:creationId xmlns:a16="http://schemas.microsoft.com/office/drawing/2014/main" id="{EE4CE5B3-5284-4889-B007-C0F4E8A8D39F}"/>
              </a:ext>
            </a:extLst>
          </p:cNvPr>
          <p:cNvSpPr>
            <a:spLocks noGrp="1"/>
          </p:cNvSpPr>
          <p:nvPr>
            <p:ph type="body" sz="quarter" idx="13"/>
          </p:nvPr>
        </p:nvSpPr>
        <p:spPr>
          <a:xfrm>
            <a:off x="301841" y="1029811"/>
            <a:ext cx="5948039" cy="4760438"/>
          </a:xfrm>
        </p:spPr>
        <p:txBody>
          <a:bodyPr>
            <a:normAutofit/>
          </a:bodyPr>
          <a:lstStyle/>
          <a:p>
            <a:pPr algn="l" rtl="0" fontAlgn="base">
              <a:buFont typeface="Arial" panose="020B0604020202020204" pitchFamily="34" charset="0"/>
              <a:buChar char="•"/>
            </a:pPr>
            <a:r>
              <a:rPr lang="en-US" sz="2000" i="0" u="none" strike="noStrike" dirty="0">
                <a:solidFill>
                  <a:srgbClr val="000000"/>
                </a:solidFill>
                <a:effectLst/>
                <a:latin typeface="Calibri" panose="020F0502020204030204" pitchFamily="34" charset="0"/>
                <a:cs typeface="Calibri" panose="020F0502020204030204" pitchFamily="34" charset="0"/>
              </a:rPr>
              <a:t>Sensory processing </a:t>
            </a:r>
            <a:r>
              <a:rPr lang="en-US" sz="2000" b="0" i="0" u="none" strike="noStrike" dirty="0">
                <a:solidFill>
                  <a:srgbClr val="000000"/>
                </a:solidFill>
                <a:effectLst/>
                <a:latin typeface="Calibri" panose="020F0502020204030204" pitchFamily="34" charset="0"/>
                <a:cs typeface="Calibri" panose="020F0502020204030204" pitchFamily="34" charset="0"/>
              </a:rPr>
              <a:t>is the means by which individuals obtain information about the world and their own bodies (Brown, Steffen-Sanchez, Nicholson, 2019) </a:t>
            </a:r>
            <a:r>
              <a:rPr lang="en-US" sz="20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Each of us has an individualised pattern of sensory processing (Dunn, 2007)</a:t>
            </a:r>
            <a:r>
              <a:rPr lang="en-US" sz="20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For some individuals, sensory stimuli have a much more significant influence on their perception than others, making for a notably different experience of the world compared to other people whose perception is not as influenced by sensory stimuli.</a:t>
            </a:r>
            <a:r>
              <a:rPr lang="en-US" sz="20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We all have different sensory needs that can change depending on neurotype, energy levels, mood, context, and mechanism of perception</a:t>
            </a:r>
            <a:r>
              <a:rPr lang="en-US" sz="1800" b="0" i="0" u="none" strike="noStrike" dirty="0">
                <a:solidFill>
                  <a:srgbClr val="000000"/>
                </a:solidFill>
                <a:effectLst/>
                <a:latin typeface="Calibri" panose="020F0502020204030204" pitchFamily="34" charset="0"/>
              </a:rPr>
              <a:t>.</a:t>
            </a:r>
            <a:endParaRPr lang="en-IE" b="0" i="0" dirty="0">
              <a:solidFill>
                <a:srgbClr val="000000"/>
              </a:solidFill>
              <a:effectLst/>
              <a:latin typeface="Arial" panose="020B0604020202020204" pitchFamily="34" charset="0"/>
            </a:endParaRPr>
          </a:p>
          <a:p>
            <a:endParaRPr lang="en-US"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117040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ur Sensory Systems&#10;&#10;&#10;Our Sensory System Infographic text: &#10;&#10;Auditory:&#10;&#10;The auditory system is responsible for hearing and detecting sounds, sound frequency, sound loudness and interpreting language. &#10;&#10;Olfactory (smell):&#10;&#10;The olfactory system is responsible for processing smell and detecting different odours, discriminating between odours, determining the importance of odours and signalling to the brain about their significance. Our olfactory system is also linked to our memories.&#10;&#10;Tactile: &#10;&#10;The tactile system helps us process touch sensations from the body and detect light touch, deep pressure, texture, temperature, vibration and pain. &#10;&#10;Gustatory (Taste):&#10;&#10;The Gustatory system is responsible for our sense of taste and detecting safe and harmful foods, and signalling when we need hydration. &#10;&#10;Visual: &#10;&#10;The visual system is responsible for seeing and detecting objects, shapes, colours, orientation and motion. &#10;&#10;Proprioception:&#10;&#10;The proprioception system is responsible for sensing position, location, orientation and movement of the body muscles and joints. Proprioception also detects where our body parts are in space relative to other parts and how much effort we use to move our body parts. &#10;&#10;Vestibular:&#10;&#10;The vestibular system senses our balance and orientation in space. It informs us about the movement, rotation and position of our head relative to gravity. It influences our posture, head and eye movement and breathing.&#10;&#10;Interoception:&#10;&#10;The Interoception system is responsible for detecting and interpreting internal senses that inform us about our physiology and what our internal organs are feeling. Interoception reports what is going on inside our bodies. It detects hunger, thirst, tiredness, nausea, heart rate, breathing and other bodily sensations. Interoception also impacts the other sensory systems, self-awareness and emotions.">
            <a:extLst>
              <a:ext uri="{FF2B5EF4-FFF2-40B4-BE49-F238E27FC236}">
                <a16:creationId xmlns:a16="http://schemas.microsoft.com/office/drawing/2014/main" id="{7EB42477-D72A-AE2D-214D-00E8B93DB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449" y="377482"/>
            <a:ext cx="9928857" cy="51084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B82EA5A-AD35-73BD-D075-9D965FF5E737}"/>
              </a:ext>
            </a:extLst>
          </p:cNvPr>
          <p:cNvSpPr>
            <a:spLocks noGrp="1"/>
          </p:cNvSpPr>
          <p:nvPr>
            <p:ph type="title"/>
          </p:nvPr>
        </p:nvSpPr>
        <p:spPr>
          <a:xfrm>
            <a:off x="422218" y="5684215"/>
            <a:ext cx="4946779" cy="454874"/>
          </a:xfrm>
        </p:spPr>
        <p:txBody>
          <a:bodyPr>
            <a:normAutofit/>
          </a:bodyPr>
          <a:lstStyle/>
          <a:p>
            <a:r>
              <a:rPr lang="en-IE" sz="1600" b="1" dirty="0">
                <a:solidFill>
                  <a:schemeClr val="tx1"/>
                </a:solidFill>
              </a:rPr>
              <a:t>Image - Jessica K Doyle, 2021</a:t>
            </a:r>
          </a:p>
        </p:txBody>
      </p:sp>
    </p:spTree>
    <p:extLst>
      <p:ext uri="{BB962C8B-B14F-4D97-AF65-F5344CB8AC3E}">
        <p14:creationId xmlns:p14="http://schemas.microsoft.com/office/powerpoint/2010/main" val="270812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20D2-E172-9CFB-40CD-7B74B4BB4649}"/>
              </a:ext>
            </a:extLst>
          </p:cNvPr>
          <p:cNvSpPr>
            <a:spLocks noGrp="1"/>
          </p:cNvSpPr>
          <p:nvPr>
            <p:ph type="title"/>
          </p:nvPr>
        </p:nvSpPr>
        <p:spPr>
          <a:xfrm>
            <a:off x="3058886" y="188938"/>
            <a:ext cx="8193833" cy="515776"/>
          </a:xfrm>
        </p:spPr>
        <p:txBody>
          <a:bodyPr>
            <a:normAutofit fontScale="90000"/>
          </a:bodyPr>
          <a:lstStyle/>
          <a:p>
            <a:r>
              <a:rPr lang="en-IE" dirty="0"/>
              <a:t>Dunn’s Sensory Processing Framework (Dunn, 2014)</a:t>
            </a:r>
          </a:p>
        </p:txBody>
      </p:sp>
      <p:pic>
        <p:nvPicPr>
          <p:cNvPr id="6" name="Picture 5" descr="Outline of Dunn's Sensory Processing framework with a continuum from high to low neurological threshold and Passive to active response.  Four sensory categories - seekers, avoiders, bystanders and sensors depending on threshold and behavioural response.">
            <a:extLst>
              <a:ext uri="{FF2B5EF4-FFF2-40B4-BE49-F238E27FC236}">
                <a16:creationId xmlns:a16="http://schemas.microsoft.com/office/drawing/2014/main" id="{D8EE3AC0-92F2-018B-A249-F6B13079FF16}"/>
              </a:ext>
            </a:extLst>
          </p:cNvPr>
          <p:cNvPicPr>
            <a:picLocks noChangeAspect="1"/>
          </p:cNvPicPr>
          <p:nvPr/>
        </p:nvPicPr>
        <p:blipFill>
          <a:blip r:embed="rId2"/>
          <a:stretch>
            <a:fillRect/>
          </a:stretch>
        </p:blipFill>
        <p:spPr>
          <a:xfrm>
            <a:off x="1359936" y="969624"/>
            <a:ext cx="9472127" cy="4615946"/>
          </a:xfrm>
          <a:prstGeom prst="rect">
            <a:avLst/>
          </a:prstGeom>
        </p:spPr>
      </p:pic>
    </p:spTree>
    <p:extLst>
      <p:ext uri="{BB962C8B-B14F-4D97-AF65-F5344CB8AC3E}">
        <p14:creationId xmlns:p14="http://schemas.microsoft.com/office/powerpoint/2010/main" val="279012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97A0E451-EAC5-4A28-8BC7-C7437A9E26EC}"/>
              </a:ext>
              <a:ext uri="{C183D7F6-B498-43B3-948B-1728B52AA6E4}">
                <adec:decorative xmlns:adec="http://schemas.microsoft.com/office/drawing/2017/decorative" val="1"/>
              </a:ext>
            </a:extLst>
          </p:cNvPr>
          <p:cNvSpPr/>
          <p:nvPr/>
        </p:nvSpPr>
        <p:spPr>
          <a:xfrm flipH="1">
            <a:off x="4502426" y="0"/>
            <a:ext cx="7689574"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91E76102-4012-4EFE-83CB-1BBEA63B7F40}"/>
              </a:ext>
            </a:extLst>
          </p:cNvPr>
          <p:cNvSpPr>
            <a:spLocks noGrp="1"/>
          </p:cNvSpPr>
          <p:nvPr>
            <p:ph type="title"/>
          </p:nvPr>
        </p:nvSpPr>
        <p:spPr>
          <a:xfrm>
            <a:off x="846525" y="1740432"/>
            <a:ext cx="4923960" cy="2174620"/>
          </a:xfrm>
        </p:spPr>
        <p:txBody>
          <a:bodyPr>
            <a:normAutofit/>
          </a:bodyPr>
          <a:lstStyle/>
          <a:p>
            <a:r>
              <a:rPr lang="en-US" sz="6000" dirty="0">
                <a:solidFill>
                  <a:schemeClr val="accent1"/>
                </a:solidFill>
                <a:latin typeface="Montserrat ExtraBold" panose="00000900000000000000" pitchFamily="2" charset="0"/>
              </a:rPr>
              <a:t>Research </a:t>
            </a:r>
            <a:r>
              <a:rPr lang="en-US" sz="2400" dirty="0">
                <a:solidFill>
                  <a:schemeClr val="accent1"/>
                </a:solidFill>
                <a:latin typeface="Montserrat ExtraBold" panose="00000900000000000000" pitchFamily="2" charset="0"/>
              </a:rPr>
              <a:t> </a:t>
            </a:r>
            <a:endParaRPr lang="en-PK" dirty="0"/>
          </a:p>
        </p:txBody>
      </p:sp>
      <p:pic>
        <p:nvPicPr>
          <p:cNvPr id="7" name="Picture 6" descr="A purple screen with white text&#10;&#10;Description automatically generated with low confidence">
            <a:extLst>
              <a:ext uri="{FF2B5EF4-FFF2-40B4-BE49-F238E27FC236}">
                <a16:creationId xmlns:a16="http://schemas.microsoft.com/office/drawing/2014/main" id="{5CEC58C0-92B0-4D4A-B141-FDAF08F84D65}"/>
              </a:ext>
            </a:extLst>
          </p:cNvPr>
          <p:cNvPicPr>
            <a:picLocks noChangeAspect="1"/>
          </p:cNvPicPr>
          <p:nvPr/>
        </p:nvPicPr>
        <p:blipFill rotWithShape="1">
          <a:blip r:embed="rId3">
            <a:extLst>
              <a:ext uri="{28A0092B-C50C-407E-A947-70E740481C1C}">
                <a14:useLocalDpi xmlns:a14="http://schemas.microsoft.com/office/drawing/2010/main" val="0"/>
              </a:ext>
            </a:extLst>
          </a:blip>
          <a:srcRect b="30381"/>
          <a:stretch/>
        </p:blipFill>
        <p:spPr>
          <a:xfrm>
            <a:off x="182880" y="5515374"/>
            <a:ext cx="1757234" cy="882886"/>
          </a:xfrm>
          <a:prstGeom prst="rect">
            <a:avLst/>
          </a:prstGeom>
        </p:spPr>
      </p:pic>
      <p:pic>
        <p:nvPicPr>
          <p:cNvPr id="3" name="Picture 2" descr="Picture of the front Arch of Trinity College Dublin">
            <a:extLst>
              <a:ext uri="{FF2B5EF4-FFF2-40B4-BE49-F238E27FC236}">
                <a16:creationId xmlns:a16="http://schemas.microsoft.com/office/drawing/2014/main" id="{F7F1D545-FEB6-BCEB-2607-AA0A426992C4}"/>
              </a:ext>
            </a:extLst>
          </p:cNvPr>
          <p:cNvPicPr>
            <a:picLocks noChangeAspect="1"/>
          </p:cNvPicPr>
          <p:nvPr/>
        </p:nvPicPr>
        <p:blipFill rotWithShape="1">
          <a:blip r:embed="rId4">
            <a:extLst>
              <a:ext uri="{28A0092B-C50C-407E-A947-70E740481C1C}">
                <a14:useLocalDpi xmlns:a14="http://schemas.microsoft.com/office/drawing/2010/main" val="0"/>
              </a:ext>
            </a:extLst>
          </a:blip>
          <a:srcRect l="14399" t="9215" r="17813"/>
          <a:stretch/>
        </p:blipFill>
        <p:spPr>
          <a:xfrm>
            <a:off x="6572446" y="-10300"/>
            <a:ext cx="5743472" cy="6868300"/>
          </a:xfrm>
          <a:prstGeom prst="rect">
            <a:avLst/>
          </a:prstGeom>
        </p:spPr>
      </p:pic>
    </p:spTree>
    <p:extLst>
      <p:ext uri="{BB962C8B-B14F-4D97-AF65-F5344CB8AC3E}">
        <p14:creationId xmlns:p14="http://schemas.microsoft.com/office/powerpoint/2010/main" val="3533362847"/>
      </p:ext>
    </p:extLst>
  </p:cSld>
  <p:clrMapOvr>
    <a:masterClrMapping/>
  </p:clrMapOvr>
</p:sld>
</file>

<file path=ppt/theme/theme1.xml><?xml version="1.0" encoding="utf-8"?>
<a:theme xmlns:a="http://schemas.openxmlformats.org/drawingml/2006/main" name="Office Theme">
  <a:themeElements>
    <a:clrScheme name="gerardgallag422 - Theme">
      <a:dk1>
        <a:sysClr val="windowText" lastClr="000000"/>
      </a:dk1>
      <a:lt1>
        <a:sysClr val="window" lastClr="FFFFFF"/>
      </a:lt1>
      <a:dk2>
        <a:srgbClr val="44546A"/>
      </a:dk2>
      <a:lt2>
        <a:srgbClr val="E7E6E6"/>
      </a:lt2>
      <a:accent1>
        <a:srgbClr val="803489"/>
      </a:accent1>
      <a:accent2>
        <a:srgbClr val="FFFFFF"/>
      </a:accent2>
      <a:accent3>
        <a:srgbClr val="A5A5A5"/>
      </a:accent3>
      <a:accent4>
        <a:srgbClr val="FFC000"/>
      </a:accent4>
      <a:accent5>
        <a:srgbClr val="5B9BD5"/>
      </a:accent5>
      <a:accent6>
        <a:srgbClr val="70AD47"/>
      </a:accent6>
      <a:hlink>
        <a:srgbClr val="0563C1"/>
      </a:hlink>
      <a:folHlink>
        <a:srgbClr val="954F72"/>
      </a:folHlink>
    </a:clrScheme>
    <a:fontScheme name="Montserrat">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erardgallag422 - Theme">
      <a:dk1>
        <a:sysClr val="windowText" lastClr="000000"/>
      </a:dk1>
      <a:lt1>
        <a:sysClr val="window" lastClr="FFFFFF"/>
      </a:lt1>
      <a:dk2>
        <a:srgbClr val="44546A"/>
      </a:dk2>
      <a:lt2>
        <a:srgbClr val="E7E6E6"/>
      </a:lt2>
      <a:accent1>
        <a:srgbClr val="803489"/>
      </a:accent1>
      <a:accent2>
        <a:srgbClr val="FFFFFF"/>
      </a:accent2>
      <a:accent3>
        <a:srgbClr val="A5A5A5"/>
      </a:accent3>
      <a:accent4>
        <a:srgbClr val="FFC000"/>
      </a:accent4>
      <a:accent5>
        <a:srgbClr val="5B9BD5"/>
      </a:accent5>
      <a:accent6>
        <a:srgbClr val="70AD47"/>
      </a:accent6>
      <a:hlink>
        <a:srgbClr val="0563C1"/>
      </a:hlink>
      <a:folHlink>
        <a:srgbClr val="954F72"/>
      </a:folHlink>
    </a:clrScheme>
    <a:fontScheme name="Montserrat">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1AC6A6E352D84D89EAB056505DE912" ma:contentTypeVersion="11" ma:contentTypeDescription="Create a new document." ma:contentTypeScope="" ma:versionID="85f4dbc6753ec93aa7166623ccfdcb73">
  <xsd:schema xmlns:xsd="http://www.w3.org/2001/XMLSchema" xmlns:xs="http://www.w3.org/2001/XMLSchema" xmlns:p="http://schemas.microsoft.com/office/2006/metadata/properties" xmlns:ns2="22ca594a-28ed-4fdf-b74b-b199aec00078" xmlns:ns3="2d6e0f16-5ef2-4e3a-86e8-dcc1aa3d9b94" targetNamespace="http://schemas.microsoft.com/office/2006/metadata/properties" ma:root="true" ma:fieldsID="5c496f433fd91ef604ecf0dbe0f8fe99" ns2:_="" ns3:_="">
    <xsd:import namespace="22ca594a-28ed-4fdf-b74b-b199aec00078"/>
    <xsd:import namespace="2d6e0f16-5ef2-4e3a-86e8-dcc1aa3d9b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ca594a-28ed-4fdf-b74b-b199aec00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6e0f16-5ef2-4e3a-86e8-dcc1aa3d9b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9A6FBE-9C2A-4615-8A63-FD9A2A285DD4}">
  <ds:schemaRefs>
    <ds:schemaRef ds:uri="http://schemas.microsoft.com/sharepoint/v3/contenttype/forms"/>
  </ds:schemaRefs>
</ds:datastoreItem>
</file>

<file path=customXml/itemProps2.xml><?xml version="1.0" encoding="utf-8"?>
<ds:datastoreItem xmlns:ds="http://schemas.openxmlformats.org/officeDocument/2006/customXml" ds:itemID="{9644BFB3-DB9A-454F-98A7-DD55F201C0C2}">
  <ds:schemaRefs>
    <ds:schemaRef ds:uri="http://purl.org/dc/terms/"/>
    <ds:schemaRef ds:uri="http://www.w3.org/XML/1998/namespace"/>
    <ds:schemaRef ds:uri="http://purl.org/dc/dcmitype/"/>
    <ds:schemaRef ds:uri="http://schemas.microsoft.com/office/2006/documentManagement/types"/>
    <ds:schemaRef ds:uri="http://schemas.microsoft.com/office/2006/metadata/properties"/>
    <ds:schemaRef ds:uri="2d6e0f16-5ef2-4e3a-86e8-dcc1aa3d9b94"/>
    <ds:schemaRef ds:uri="http://schemas.openxmlformats.org/package/2006/metadata/core-properties"/>
    <ds:schemaRef ds:uri="http://schemas.microsoft.com/office/infopath/2007/PartnerControls"/>
    <ds:schemaRef ds:uri="22ca594a-28ed-4fdf-b74b-b199aec00078"/>
    <ds:schemaRef ds:uri="http://purl.org/dc/elements/1.1/"/>
  </ds:schemaRefs>
</ds:datastoreItem>
</file>

<file path=customXml/itemProps3.xml><?xml version="1.0" encoding="utf-8"?>
<ds:datastoreItem xmlns:ds="http://schemas.openxmlformats.org/officeDocument/2006/customXml" ds:itemID="{1F52CBCF-5740-4DA3-852F-E58A4DBFB4AC}">
  <ds:schemaRefs>
    <ds:schemaRef ds:uri="22ca594a-28ed-4fdf-b74b-b199aec00078"/>
    <ds:schemaRef ds:uri="2d6e0f16-5ef2-4e3a-86e8-dcc1aa3d9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956</TotalTime>
  <Words>4359</Words>
  <Application>Microsoft Office PowerPoint</Application>
  <PresentationFormat>Widescreen</PresentationFormat>
  <Paragraphs>339</Paragraphs>
  <Slides>35</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Montserrat</vt:lpstr>
      <vt:lpstr>Open Sans</vt:lpstr>
      <vt:lpstr>Montserrat ExtraBold</vt:lpstr>
      <vt:lpstr>Arial</vt:lpstr>
      <vt:lpstr>Roboto Slab</vt:lpstr>
      <vt:lpstr>Symbol</vt:lpstr>
      <vt:lpstr>Calibri</vt:lpstr>
      <vt:lpstr>Montserrat SemiBold</vt:lpstr>
      <vt:lpstr>Segoe UI</vt:lpstr>
      <vt:lpstr>Office Theme</vt:lpstr>
      <vt:lpstr>1_Office Theme</vt:lpstr>
      <vt:lpstr>TCD Sense</vt:lpstr>
      <vt:lpstr>Outline   </vt:lpstr>
      <vt:lpstr>Introduction</vt:lpstr>
      <vt:lpstr>Quote from Winnie Dunn</vt:lpstr>
      <vt:lpstr>Why is this important?</vt:lpstr>
      <vt:lpstr>What is Sensory Processing?</vt:lpstr>
      <vt:lpstr>Image - Jessica K Doyle, 2021</vt:lpstr>
      <vt:lpstr>Dunn’s Sensory Processing Framework (Dunn, 2014)</vt:lpstr>
      <vt:lpstr>Research  </vt:lpstr>
      <vt:lpstr>Research </vt:lpstr>
      <vt:lpstr>Nolan, C., Doyle, J.K., Lewis, K., &amp; Treanor, D. (2023). Disabled Students’ perception of the sensory aspects of the learning and social environments within one Higher Education Institution. </vt:lpstr>
      <vt:lpstr>Theme 1: Barriers in the Environment </vt:lpstr>
      <vt:lpstr>Reactions to Barriers</vt:lpstr>
      <vt:lpstr>Theme 3: Improving the Environment </vt:lpstr>
      <vt:lpstr>Nolan, C., Doyle, J.K., Lewis, K., &amp; Treanor, D. (2023). Disabled Students’ perception of the sensory aspects of the learning and social environments within one Higher Education Institution. </vt:lpstr>
      <vt:lpstr>TCD Sense Project  </vt:lpstr>
      <vt:lpstr>Project Statement</vt:lpstr>
      <vt:lpstr>Theoretical Underpinnings</vt:lpstr>
      <vt:lpstr>Key Principles</vt:lpstr>
      <vt:lpstr>Key Principles</vt:lpstr>
      <vt:lpstr>Project Structure  </vt:lpstr>
      <vt:lpstr>Strand One – Approaches within the Disability Service </vt:lpstr>
      <vt:lpstr>Strand Two – College Environment 21-22</vt:lpstr>
      <vt:lpstr>Strand Two – College Environment</vt:lpstr>
      <vt:lpstr>Strand Two – College Environment</vt:lpstr>
      <vt:lpstr>Strand 3: Student and Staff Awareness and Training on-going &amp; Student Engagement </vt:lpstr>
      <vt:lpstr>Strand 4: Research &amp; Partnerships</vt:lpstr>
      <vt:lpstr>Resources </vt:lpstr>
      <vt:lpstr>Scan QR Code to see more on TCD Sense</vt:lpstr>
      <vt:lpstr>TCD Sense Map </vt:lpstr>
      <vt:lpstr>Trinity Botanical Garden Sensory Trail</vt:lpstr>
      <vt:lpstr>Sensory Evaluation Tool</vt:lpstr>
      <vt:lpstr>Disability Service Resources </vt:lpstr>
      <vt:lpstr>Questions / Discussion / Reflections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Shakil</dc:creator>
  <cp:lastModifiedBy>Jessica Dunne</cp:lastModifiedBy>
  <cp:revision>4</cp:revision>
  <dcterms:created xsi:type="dcterms:W3CDTF">2022-01-15T20:34:42Z</dcterms:created>
  <dcterms:modified xsi:type="dcterms:W3CDTF">2024-03-20T01:41:51Z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0x0101008F1AC6A6E352D84D89EAB056505DE912</vt:lpwstr>
  </property>
</Properties>
</file>