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364" r:id="rId2"/>
    <p:sldId id="356" r:id="rId3"/>
    <p:sldId id="338" r:id="rId4"/>
    <p:sldId id="316" r:id="rId5"/>
    <p:sldId id="340" r:id="rId6"/>
    <p:sldId id="342" r:id="rId7"/>
    <p:sldId id="360" r:id="rId8"/>
    <p:sldId id="361" r:id="rId9"/>
    <p:sldId id="362" r:id="rId10"/>
    <p:sldId id="348" r:id="rId11"/>
    <p:sldId id="349" r:id="rId12"/>
    <p:sldId id="350" r:id="rId13"/>
    <p:sldId id="351" r:id="rId14"/>
    <p:sldId id="352" r:id="rId15"/>
    <p:sldId id="353" r:id="rId16"/>
    <p:sldId id="346" r:id="rId17"/>
    <p:sldId id="363" r:id="rId18"/>
    <p:sldId id="324" r:id="rId19"/>
    <p:sldId id="322" r:id="rId20"/>
    <p:sldId id="326" r:id="rId21"/>
    <p:sldId id="357" r:id="rId22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E8C"/>
    <a:srgbClr val="99B3CC"/>
    <a:srgbClr val="85BE4B"/>
    <a:srgbClr val="548A42"/>
    <a:srgbClr val="F3F0E4"/>
    <a:srgbClr val="F7E200"/>
    <a:srgbClr val="4967AA"/>
    <a:srgbClr val="4162A8"/>
    <a:srgbClr val="C5D872"/>
    <a:srgbClr val="848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4" autoAdjust="0"/>
    <p:restoredTop sz="86386" autoAdjust="0"/>
  </p:normalViewPr>
  <p:slideViewPr>
    <p:cSldViewPr snapToGrid="0">
      <p:cViewPr varScale="1">
        <p:scale>
          <a:sx n="63" d="100"/>
          <a:sy n="63" d="100"/>
        </p:scale>
        <p:origin x="32" y="188"/>
      </p:cViewPr>
      <p:guideLst/>
    </p:cSldViewPr>
  </p:slideViewPr>
  <p:outlineViewPr>
    <p:cViewPr>
      <p:scale>
        <a:sx n="33" d="100"/>
        <a:sy n="33" d="100"/>
      </p:scale>
      <p:origin x="0" y="-356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26C6C-8029-446E-8839-831DC4471530}" type="datetimeFigureOut">
              <a:rPr lang="en-IE" smtClean="0"/>
              <a:t>26/11/2021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4260-E2EB-4748-8869-F39758BBEBE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754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E8B05-EFC8-47BE-8D12-FA429C03625E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23C70-8B75-49A4-B392-7542E2F9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3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5984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5841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3419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950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5888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96722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40196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381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541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2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7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93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06E71-DACD-4A3F-855F-C1ADC75CF9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3525" y="4279900"/>
            <a:ext cx="4886325" cy="12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FBB7804-0693-4A3A-ACB2-60526365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5345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DC6508-FA90-485B-87BE-8E0DA7288E1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781675" y="2773363"/>
            <a:ext cx="4679950" cy="803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32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07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864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0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16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980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91166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2502"/>
            <a:ext cx="3932237" cy="35164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57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39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ahead.ie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Google Shape;8;p1">
            <a:extLst>
              <a:ext uri="{FF2B5EF4-FFF2-40B4-BE49-F238E27FC236}">
                <a16:creationId xmlns:a16="http://schemas.microsoft.com/office/drawing/2014/main" id="{FA1B5EA7-73F0-4DFD-A1FB-E39447DAEF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875283"/>
            <a:ext cx="12192000" cy="984353"/>
          </a:xfrm>
          <a:prstGeom prst="rect">
            <a:avLst/>
          </a:prstGeom>
          <a:solidFill>
            <a:srgbClr val="2C59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2;p1">
            <a:extLst>
              <a:ext uri="{FF2B5EF4-FFF2-40B4-BE49-F238E27FC236}">
                <a16:creationId xmlns:a16="http://schemas.microsoft.com/office/drawing/2014/main" id="{893615C0-78BB-4DD2-B773-9387F5E7E28C}"/>
              </a:ext>
            </a:extLst>
          </p:cNvPr>
          <p:cNvSpPr txBox="1"/>
          <p:nvPr/>
        </p:nvSpPr>
        <p:spPr>
          <a:xfrm>
            <a:off x="7376411" y="6174341"/>
            <a:ext cx="2049010" cy="54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@aheadireland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04E9DE-8FB4-4716-B657-06842ADD8753}"/>
              </a:ext>
            </a:extLst>
          </p:cNvPr>
          <p:cNvGrpSpPr/>
          <p:nvPr/>
        </p:nvGrpSpPr>
        <p:grpSpPr>
          <a:xfrm>
            <a:off x="4024817" y="5877959"/>
            <a:ext cx="984353" cy="984353"/>
            <a:chOff x="4100431" y="5877959"/>
            <a:chExt cx="984353" cy="984353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CC0561E3-5540-4E51-9BE6-DA83A1E621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4100431" y="5877959"/>
              <a:ext cx="984353" cy="984353"/>
            </a:xfrm>
            <a:prstGeom prst="rtTriangle">
              <a:avLst/>
            </a:prstGeom>
            <a:solidFill>
              <a:srgbClr val="6C9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oogle Shape;15;p1" descr="Facebook Logo">
              <a:extLst>
                <a:ext uri="{FF2B5EF4-FFF2-40B4-BE49-F238E27FC236}">
                  <a16:creationId xmlns:a16="http://schemas.microsoft.com/office/drawing/2014/main" id="{FFE7E155-AA03-4A09-A709-B36E7B6DB1BF}"/>
                </a:ext>
              </a:extLst>
            </p:cNvPr>
            <p:cNvPicPr preferRelativeResize="0"/>
            <p:nvPr userDrawn="1"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4278514" y="6210633"/>
              <a:ext cx="273037" cy="5233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Google Shape;12;p1">
            <a:extLst>
              <a:ext uri="{FF2B5EF4-FFF2-40B4-BE49-F238E27FC236}">
                <a16:creationId xmlns:a16="http://schemas.microsoft.com/office/drawing/2014/main" id="{F152B2B3-B5FE-4955-9650-212D456EE203}"/>
              </a:ext>
            </a:extLst>
          </p:cNvPr>
          <p:cNvSpPr txBox="1"/>
          <p:nvPr/>
        </p:nvSpPr>
        <p:spPr>
          <a:xfrm>
            <a:off x="4625815" y="6174341"/>
            <a:ext cx="1802767" cy="47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/AHEADireland		</a:t>
            </a:r>
            <a:endParaRPr dirty="0"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" name="Google Shape;12;p1">
            <a:extLst>
              <a:ext uri="{FF2B5EF4-FFF2-40B4-BE49-F238E27FC236}">
                <a16:creationId xmlns:a16="http://schemas.microsoft.com/office/drawing/2014/main" id="{856EEC15-EDE7-4DDA-A68F-A30C86314B40}"/>
              </a:ext>
            </a:extLst>
          </p:cNvPr>
          <p:cNvSpPr txBox="1"/>
          <p:nvPr/>
        </p:nvSpPr>
        <p:spPr>
          <a:xfrm>
            <a:off x="10035304" y="6174341"/>
            <a:ext cx="2343807" cy="677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+mj-lt"/>
                <a:ea typeface="Twentieth Century"/>
                <a:cs typeface="Twentieth Century"/>
                <a:sym typeface="Twentieth Century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www.ahead.ie</a:t>
            </a: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2" name="Picture 11" descr="AHEAD logo in white">
            <a:extLst>
              <a:ext uri="{FF2B5EF4-FFF2-40B4-BE49-F238E27FC236}">
                <a16:creationId xmlns:a16="http://schemas.microsoft.com/office/drawing/2014/main" id="{977DCE68-5165-438E-88D4-6CB50402F2B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01" y="6167491"/>
            <a:ext cx="3243397" cy="39993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6D84C67-A603-4BD8-85C0-18A7CFD60885}"/>
              </a:ext>
            </a:extLst>
          </p:cNvPr>
          <p:cNvGrpSpPr/>
          <p:nvPr/>
        </p:nvGrpSpPr>
        <p:grpSpPr>
          <a:xfrm>
            <a:off x="6593302" y="5882131"/>
            <a:ext cx="984353" cy="984353"/>
            <a:chOff x="6276684" y="5882131"/>
            <a:chExt cx="984353" cy="984353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A8A71979-04A3-47C0-8DD5-ABB3AB487F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6276684" y="5882131"/>
              <a:ext cx="984353" cy="984353"/>
            </a:xfrm>
            <a:prstGeom prst="rtTriangle">
              <a:avLst/>
            </a:prstGeom>
            <a:solidFill>
              <a:srgbClr val="6C9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Google Shape;14;p1" descr="Twitter Logo">
              <a:extLst>
                <a:ext uri="{FF2B5EF4-FFF2-40B4-BE49-F238E27FC236}">
                  <a16:creationId xmlns:a16="http://schemas.microsoft.com/office/drawing/2014/main" id="{EC201EB0-A09D-4432-9B2A-E41449CCF4AC}"/>
                </a:ext>
              </a:extLst>
            </p:cNvPr>
            <p:cNvPicPr preferRelativeResize="0"/>
            <p:nvPr userDrawn="1"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6463795" y="6248021"/>
              <a:ext cx="551457" cy="44855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77F8CA-10FF-4148-A711-87B12C77278E}"/>
              </a:ext>
            </a:extLst>
          </p:cNvPr>
          <p:cNvGrpSpPr/>
          <p:nvPr/>
        </p:nvGrpSpPr>
        <p:grpSpPr>
          <a:xfrm>
            <a:off x="9458125" y="5881212"/>
            <a:ext cx="984353" cy="984353"/>
            <a:chOff x="8966296" y="5881212"/>
            <a:chExt cx="984353" cy="984353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335110E8-8E9B-4559-A061-13D62B1A47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>
            <a:xfrm>
              <a:off x="8966296" y="5881212"/>
              <a:ext cx="984353" cy="984353"/>
            </a:xfrm>
            <a:prstGeom prst="rtTriangle">
              <a:avLst/>
            </a:prstGeom>
            <a:solidFill>
              <a:srgbClr val="6C9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Google Shape;13;p1" descr="Website logo">
              <a:extLst>
                <a:ext uri="{FF2B5EF4-FFF2-40B4-BE49-F238E27FC236}">
                  <a16:creationId xmlns:a16="http://schemas.microsoft.com/office/drawing/2014/main" id="{758BB0C0-5177-44EB-B0CE-2212C01CEB08}"/>
                </a:ext>
              </a:extLst>
            </p:cNvPr>
            <p:cNvPicPr preferRelativeResize="0"/>
            <p:nvPr userDrawn="1"/>
          </p:nvPicPr>
          <p:blipFill>
            <a:blip r:embed="rId19">
              <a:alphaModFix/>
            </a:blip>
            <a:stretch>
              <a:fillRect/>
            </a:stretch>
          </p:blipFill>
          <p:spPr>
            <a:xfrm>
              <a:off x="9152681" y="6146034"/>
              <a:ext cx="415636" cy="482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custDataLst>
      <p:tags r:id="rId14"/>
    </p:custDataLst>
    <p:extLst>
      <p:ext uri="{BB962C8B-B14F-4D97-AF65-F5344CB8AC3E}">
        <p14:creationId xmlns:p14="http://schemas.microsoft.com/office/powerpoint/2010/main" val="320569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college.ie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5" Type="http://schemas.openxmlformats.org/officeDocument/2006/relationships/image" Target="../media/image17.png"/><Relationship Id="rId4" Type="http://schemas.openxmlformats.org/officeDocument/2006/relationships/hyperlink" Target="mailto:anne.oconnor@dcu.i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188" y="834252"/>
            <a:ext cx="6708043" cy="181658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IE" dirty="0"/>
              <a:t>DARE – </a:t>
            </a:r>
            <a:br>
              <a:rPr lang="en-IE" dirty="0"/>
            </a:br>
            <a:r>
              <a:rPr lang="en-IE" sz="4400" dirty="0"/>
              <a:t>Access options to college in Ireland</a:t>
            </a: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188" y="3659188"/>
            <a:ext cx="6528826" cy="1655762"/>
          </a:xfrm>
        </p:spPr>
        <p:txBody>
          <a:bodyPr>
            <a:normAutofit fontScale="92500" lnSpcReduction="10000"/>
          </a:bodyPr>
          <a:lstStyle/>
          <a:p>
            <a:pPr algn="l"/>
            <a:endParaRPr lang="en-IE" dirty="0"/>
          </a:p>
          <a:p>
            <a:pPr algn="l"/>
            <a:r>
              <a:rPr lang="en-IE" b="1" dirty="0"/>
              <a:t>Anne O’Connor</a:t>
            </a:r>
          </a:p>
          <a:p>
            <a:pPr algn="l"/>
            <a:r>
              <a:rPr lang="en-IE" dirty="0"/>
              <a:t>Head, Disability &amp; Learning Support Service</a:t>
            </a:r>
          </a:p>
          <a:p>
            <a:pPr algn="l"/>
            <a:r>
              <a:rPr lang="en-IE" dirty="0"/>
              <a:t>Dublin City University</a:t>
            </a:r>
          </a:p>
          <a:p>
            <a:endParaRPr lang="en-IE" dirty="0"/>
          </a:p>
        </p:txBody>
      </p:sp>
      <p:pic>
        <p:nvPicPr>
          <p:cNvPr id="5" name="Picture 4" descr="Diverse group of learners">
            <a:extLst>
              <a:ext uri="{FF2B5EF4-FFF2-40B4-BE49-F238E27FC236}">
                <a16:creationId xmlns:a16="http://schemas.microsoft.com/office/drawing/2014/main" id="{CE09BBF5-3636-4DDA-B390-9B7842EAC4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11" y="937912"/>
            <a:ext cx="3493036" cy="2046965"/>
          </a:xfrm>
          <a:prstGeom prst="rect">
            <a:avLst/>
          </a:prstGeom>
        </p:spPr>
      </p:pic>
      <p:pic>
        <p:nvPicPr>
          <p:cNvPr id="6" name="Picture 5" descr="AHEAD Logo - creating inclusive environments in education and employment for people with disabilities">
            <a:extLst>
              <a:ext uri="{FF2B5EF4-FFF2-40B4-BE49-F238E27FC236}">
                <a16:creationId xmlns:a16="http://schemas.microsoft.com/office/drawing/2014/main" id="{9787BD56-CE76-4C3F-99BB-6453E0EBB8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12" y="3749299"/>
            <a:ext cx="3564164" cy="96634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239CC0-D4C8-4657-8E07-72612A1BA0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7391596" y="746502"/>
            <a:ext cx="0" cy="4476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5807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400" y="1410540"/>
            <a:ext cx="10344732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2400" b="1" dirty="0">
                <a:ea typeface="Tahoma" panose="020B0604030504040204" pitchFamily="34" charset="0"/>
                <a:cs typeface="Tahoma" panose="020B0604030504040204" pitchFamily="34" charset="0"/>
              </a:rPr>
              <a:t>Provides information on how your disability has impacted on your second level education.  </a:t>
            </a:r>
          </a:p>
          <a:p>
            <a:pPr>
              <a:lnSpc>
                <a:spcPct val="150000"/>
              </a:lnSpc>
              <a:spcBef>
                <a:spcPts val="200"/>
              </a:spcBef>
              <a:defRPr/>
            </a:pPr>
            <a:endParaRPr lang="en-GB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ea typeface="Tahoma" panose="020B0604030504040204" pitchFamily="34" charset="0"/>
                <a:cs typeface="Tahoma" panose="020B0604030504040204" pitchFamily="34" charset="0"/>
              </a:rPr>
              <a:t>Download form.</a:t>
            </a:r>
          </a:p>
          <a:p>
            <a:pPr marL="365125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ea typeface="Tahoma" panose="020B0604030504040204" pitchFamily="34" charset="0"/>
                <a:cs typeface="Tahoma" panose="020B0604030504040204" pitchFamily="34" charset="0"/>
              </a:rPr>
              <a:t>Complete the Applicant Checklist with your school.</a:t>
            </a:r>
          </a:p>
          <a:p>
            <a:pPr marL="365125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ea typeface="Tahoma" panose="020B0604030504040204" pitchFamily="34" charset="0"/>
                <a:cs typeface="Tahoma" panose="020B0604030504040204" pitchFamily="34" charset="0"/>
              </a:rPr>
              <a:t>Your school will complete the rest following on from your responses to the Applicant Checklist</a:t>
            </a: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7" name="Picture 6" descr="DARE logo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688502" y="5071561"/>
            <a:ext cx="1308779" cy="4587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A15A0B-067E-40EF-9429-E9744EAA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B:  Educational Impact Statement</a:t>
            </a:r>
            <a:endParaRPr lang="en-IE" dirty="0">
              <a:effectLst/>
            </a:endParaRPr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74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668" y="1581312"/>
            <a:ext cx="10683142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This form needs to be completed by either your:</a:t>
            </a:r>
          </a:p>
          <a:p>
            <a:pPr marL="822325" lvl="1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Guidance Counsellor</a:t>
            </a:r>
          </a:p>
          <a:p>
            <a:pPr marL="822325" lvl="1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Learning Support Teacher</a:t>
            </a:r>
          </a:p>
          <a:p>
            <a:pPr marL="822325" lvl="1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Year Head</a:t>
            </a:r>
          </a:p>
          <a:p>
            <a:pPr marL="822325" lvl="1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Visiting Teacher or</a:t>
            </a:r>
          </a:p>
          <a:p>
            <a:pPr marL="822325" lvl="1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Principal/Deputy Principal</a:t>
            </a:r>
          </a:p>
          <a:p>
            <a:pPr marL="342900" indent="-3429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The form </a:t>
            </a:r>
            <a:r>
              <a:rPr lang="en-GB" sz="2000" b="1" dirty="0">
                <a:ea typeface="Tahoma" panose="020B0604030504040204" pitchFamily="34" charset="0"/>
                <a:cs typeface="Tahoma" panose="020B0604030504040204" pitchFamily="34" charset="0"/>
              </a:rPr>
              <a:t>MUST BE </a:t>
            </a: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signed and stamped by school Principal/Deputy Principal.</a:t>
            </a:r>
          </a:p>
          <a:p>
            <a:pPr marL="342900" indent="-3429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You must return to the CAO by </a:t>
            </a:r>
            <a:r>
              <a:rPr lang="en-GB" sz="2000" b="1" dirty="0">
                <a:ea typeface="Tahoma" panose="020B0604030504040204" pitchFamily="34" charset="0"/>
                <a:cs typeface="Tahoma" panose="020B0604030504040204" pitchFamily="34" charset="0"/>
              </a:rPr>
              <a:t>15 March 2022</a:t>
            </a: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65125" indent="-365125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 descr="two people chatting icon">
            <a:extLst>
              <a:ext uri="{FF2B5EF4-FFF2-40B4-BE49-F238E27FC236}">
                <a16:creationId xmlns:a16="http://schemas.microsoft.com/office/drawing/2014/main" id="{9AE98F9C-A22E-4805-8312-F0980B023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126" y="1923394"/>
            <a:ext cx="2537846" cy="2537846"/>
          </a:xfrm>
          <a:prstGeom prst="rect">
            <a:avLst/>
          </a:prstGeom>
        </p:spPr>
      </p:pic>
      <p:pic>
        <p:nvPicPr>
          <p:cNvPr id="9" name="Picture 8" descr="DARE logo">
            <a:extLst>
              <a:ext uri="{FF2B5EF4-FFF2-40B4-BE49-F238E27FC236}">
                <a16:creationId xmlns:a16="http://schemas.microsoft.com/office/drawing/2014/main" id="{189F933E-2610-49C7-AA47-B6A10F5B22C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688502" y="5071561"/>
            <a:ext cx="1308779" cy="45879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3929BC3-F4B7-4617-B336-47285A430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B:  Educational Impact Statement 2</a:t>
            </a:r>
            <a:endParaRPr lang="en-IE" dirty="0">
              <a:effectLst/>
            </a:endParaRPr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32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649" y="1467329"/>
            <a:ext cx="10504854" cy="6505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  <a:spcBef>
                <a:spcPts val="200"/>
              </a:spcBef>
              <a:defRPr/>
            </a:pPr>
            <a:endParaRPr lang="en-IE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This is documentation from your consultant or psychiatrist etc.</a:t>
            </a:r>
          </a:p>
          <a:p>
            <a:endParaRPr lang="en-IE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It confirms that you have a condition and the impact it has had on you.</a:t>
            </a:r>
          </a:p>
          <a:p>
            <a:endParaRPr lang="en-IE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b="1" dirty="0">
                <a:ea typeface="Tahoma" panose="020B0604030504040204" pitchFamily="34" charset="0"/>
                <a:cs typeface="Tahoma" panose="020B0604030504040204" pitchFamily="34" charset="0"/>
              </a:rPr>
              <a:t>Age of Evidence: </a:t>
            </a: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Some need to be less than 3 years old, others no age limit</a:t>
            </a:r>
          </a:p>
          <a:p>
            <a:endParaRPr lang="en-IE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It can be a report </a:t>
            </a:r>
            <a:r>
              <a:rPr lang="en-IE" sz="2000" b="1" u="sng" dirty="0"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get your consultant to fill out Part C Evidence of Disability Form</a:t>
            </a:r>
          </a:p>
          <a:p>
            <a:endParaRPr lang="en-IE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List in the DARE Handbook or on accesscollege.ie of the consultants who are accepted for DARE</a:t>
            </a:r>
          </a:p>
          <a:p>
            <a:endParaRPr lang="en-IE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>
              <a:lnSpc>
                <a:spcPct val="150000"/>
              </a:lnSpc>
              <a:spcBef>
                <a:spcPts val="200"/>
              </a:spcBef>
              <a:defRPr/>
            </a:pP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the form </a:t>
            </a: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completed</a:t>
            </a: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signed</a:t>
            </a: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stamped</a:t>
            </a: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the </a:t>
            </a: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appropriate professional </a:t>
            </a: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accompanied by their </a:t>
            </a:r>
          </a:p>
          <a:p>
            <a:pPr lvl="1" algn="ctr">
              <a:lnSpc>
                <a:spcPct val="150000"/>
              </a:lnSpc>
              <a:spcBef>
                <a:spcPts val="200"/>
              </a:spcBef>
              <a:defRPr/>
            </a:pP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</a:t>
            </a:r>
            <a:r>
              <a:rPr lang="en-IE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IE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headed paper.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endParaRPr lang="en-IE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endParaRPr lang="en-IE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endParaRPr lang="en-GB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endParaRPr lang="en-IE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DARE logo">
            <a:extLst>
              <a:ext uri="{FF2B5EF4-FFF2-40B4-BE49-F238E27FC236}">
                <a16:creationId xmlns:a16="http://schemas.microsoft.com/office/drawing/2014/main" id="{842C6058-14A4-49AB-BE7C-36CEF7B92C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386844" y="1357400"/>
            <a:ext cx="1308779" cy="4587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A091C7A-8F70-4F4B-9378-8619842C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C:  Evidence of Disability</a:t>
            </a:r>
            <a:endParaRPr lang="en-IE" dirty="0">
              <a:effectLst/>
            </a:endParaRPr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5440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9878" y="1391554"/>
            <a:ext cx="10329898" cy="338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200"/>
              </a:spcBef>
              <a:defRPr/>
            </a:pPr>
            <a:r>
              <a:rPr lang="en-IE" sz="2000" b="1" dirty="0">
                <a:ea typeface="Tahoma" panose="020B0604030504040204" pitchFamily="34" charset="0"/>
                <a:cs typeface="Tahoma" panose="020B0604030504040204" pitchFamily="34" charset="0"/>
              </a:rPr>
              <a:t>GP Verification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Your GP may be in a position to complete Section C Evidence of Disability, if they have the appropriate information on file from the Consultant/Specialist.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IE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IE" sz="2000" b="1" dirty="0">
                <a:ea typeface="Tahoma" panose="020B0604030504040204" pitchFamily="34" charset="0"/>
                <a:cs typeface="Tahoma" panose="020B0604030504040204" pitchFamily="34" charset="0"/>
              </a:rPr>
              <a:t>The GP must include a copy of the evidence they have on file 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IE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It is not enough to fill out Part C, they must provide a copy of the evidence they have.</a:t>
            </a:r>
          </a:p>
          <a:p>
            <a:pPr lvl="2">
              <a:spcBef>
                <a:spcPts val="200"/>
              </a:spcBef>
              <a:defRPr/>
            </a:pPr>
            <a:endParaRPr lang="en-IE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200"/>
              </a:spcBef>
              <a:defRPr/>
            </a:pPr>
            <a:endParaRPr lang="en-IE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DARE logo">
            <a:extLst>
              <a:ext uri="{FF2B5EF4-FFF2-40B4-BE49-F238E27FC236}">
                <a16:creationId xmlns:a16="http://schemas.microsoft.com/office/drawing/2014/main" id="{E3294759-9F42-4640-94A3-FEF211724D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688502" y="5071561"/>
            <a:ext cx="1308779" cy="4587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3D2C8F-94F7-43D6-9AC0-0BAABF1E2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68" y="97694"/>
            <a:ext cx="10515600" cy="1325563"/>
          </a:xfrm>
        </p:spPr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C:  Evidence of Disability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3500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346" y="1318251"/>
            <a:ext cx="10683142" cy="39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r>
              <a:rPr lang="en-IE" sz="1600" dirty="0"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IE" sz="1600" b="1" dirty="0">
                <a:ea typeface="Tahoma" panose="020B0604030504040204" pitchFamily="34" charset="0"/>
                <a:cs typeface="Tahoma" panose="020B0604030504040204" pitchFamily="34" charset="0"/>
              </a:rPr>
              <a:t> students with a specific learning difficulty </a:t>
            </a:r>
            <a:r>
              <a:rPr lang="en-IE" sz="1600" dirty="0">
                <a:ea typeface="Tahoma" panose="020B0604030504040204" pitchFamily="34" charset="0"/>
                <a:cs typeface="Tahoma" panose="020B0604030504040204" pitchFamily="34" charset="0"/>
              </a:rPr>
              <a:t>you do not need </a:t>
            </a:r>
            <a:r>
              <a:rPr lang="en-IE" sz="1600" u="sng" dirty="0">
                <a:ea typeface="Tahoma" panose="020B0604030504040204" pitchFamily="34" charset="0"/>
                <a:cs typeface="Tahoma" panose="020B0604030504040204" pitchFamily="34" charset="0"/>
              </a:rPr>
              <a:t>Section C the Form</a:t>
            </a:r>
            <a:r>
              <a:rPr lang="en-IE" sz="1600" dirty="0">
                <a:ea typeface="Tahoma" panose="020B0604030504040204" pitchFamily="34" charset="0"/>
                <a:cs typeface="Tahoma" panose="020B0604030504040204" pitchFamily="34" charset="0"/>
              </a:rPr>
              <a:t>,  but you do need other evidence…you must provide:</a:t>
            </a: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full  </a:t>
            </a:r>
            <a:r>
              <a:rPr lang="en-GB" sz="1600" b="1" dirty="0">
                <a:ea typeface="Tahoma" panose="020B0604030504040204" pitchFamily="34" charset="0"/>
                <a:cs typeface="Tahoma" panose="020B0604030504040204" pitchFamily="34" charset="0"/>
              </a:rPr>
              <a:t>Psychological Assessment Report of any age </a:t>
            </a: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completed by a psychologist</a:t>
            </a:r>
          </a:p>
          <a:p>
            <a:pPr lvl="1" algn="ctr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1600" b="1" u="sng" dirty="0"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ea typeface="Tahoma" panose="020B0604030504040204" pitchFamily="34" charset="0"/>
                <a:cs typeface="Tahoma" panose="020B0604030504040204" pitchFamily="34" charset="0"/>
              </a:rPr>
              <a:t>Up to date Attainment Scores:</a:t>
            </a: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 These can come from either:</a:t>
            </a:r>
            <a:endParaRPr lang="en-GB" sz="16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1) Scores from school-based attainment testing</a:t>
            </a:r>
          </a:p>
          <a:p>
            <a:pPr lvl="3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2) Scores from attainment tests carried out by a psychologist</a:t>
            </a:r>
            <a:endParaRPr lang="en-GB" sz="16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Testing must have been carried out after</a:t>
            </a:r>
            <a:r>
              <a:rPr lang="en-GB" sz="1600" b="1" dirty="0">
                <a:ea typeface="Tahoma" panose="020B0604030504040204" pitchFamily="34" charset="0"/>
                <a:cs typeface="Tahoma" panose="020B0604030504040204" pitchFamily="34" charset="0"/>
              </a:rPr>
              <a:t> 1 February 2020 </a:t>
            </a: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and all applicants must submit an EIS completed by their school.</a:t>
            </a:r>
          </a:p>
          <a:p>
            <a:pPr lvl="2" algn="ctr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Note: To be eligible for DARE with an </a:t>
            </a:r>
            <a:r>
              <a:rPr lang="en-GB" sz="1600" dirty="0" err="1">
                <a:ea typeface="Tahoma" panose="020B0604030504040204" pitchFamily="34" charset="0"/>
                <a:cs typeface="Tahoma" panose="020B0604030504040204" pitchFamily="34" charset="0"/>
              </a:rPr>
              <a:t>SpLD</a:t>
            </a: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 MUST also have two literacy or two numeracy attainment scores at or below the 10th percentile (Standard Score of 81 or below).</a:t>
            </a:r>
          </a:p>
        </p:txBody>
      </p:sp>
      <p:pic>
        <p:nvPicPr>
          <p:cNvPr id="6" name="Picture 5" descr="DARE logo">
            <a:extLst>
              <a:ext uri="{FF2B5EF4-FFF2-40B4-BE49-F238E27FC236}">
                <a16:creationId xmlns:a16="http://schemas.microsoft.com/office/drawing/2014/main" id="{7AF92239-1329-4861-9957-EE92827B5E0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688502" y="5071561"/>
            <a:ext cx="1308779" cy="4587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B63527E-1610-4FBA-93AD-277347A6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C:  Evidence of Disability - </a:t>
            </a:r>
            <a:r>
              <a:rPr lang="en-GB" sz="46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SpLD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949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429" y="1682881"/>
            <a:ext cx="10683142" cy="174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2400" b="1" dirty="0">
                <a:ea typeface="Tahoma" panose="020B0604030504040204" pitchFamily="34" charset="0"/>
                <a:cs typeface="Tahoma" panose="020B0604030504040204" pitchFamily="34" charset="0"/>
              </a:rPr>
              <a:t>Check out the information on providing evidence of your disability on 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defRPr/>
            </a:pPr>
            <a:endParaRPr lang="en-GB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>
              <a:lnSpc>
                <a:spcPct val="150000"/>
              </a:lnSpc>
              <a:spcBef>
                <a:spcPts val="200"/>
              </a:spcBef>
              <a:defRPr/>
            </a:pPr>
            <a:r>
              <a:rPr lang="en-GB" sz="2400" dirty="0">
                <a:ea typeface="Tahoma" panose="020B0604030504040204" pitchFamily="34" charset="0"/>
                <a:cs typeface="Tahoma" panose="020B0604030504040204" pitchFamily="34" charset="0"/>
              </a:rPr>
              <a:t>www.accesscollege.ie/dare/providing-evidence-of-your-disability</a:t>
            </a:r>
          </a:p>
        </p:txBody>
      </p:sp>
      <p:pic>
        <p:nvPicPr>
          <p:cNvPr id="6" name="Picture 5" descr="information icon">
            <a:extLst>
              <a:ext uri="{FF2B5EF4-FFF2-40B4-BE49-F238E27FC236}">
                <a16:creationId xmlns:a16="http://schemas.microsoft.com/office/drawing/2014/main" id="{A38DD7B9-7B41-4B03-9C74-5AA97651CE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047" y="3750507"/>
            <a:ext cx="1423320" cy="1423320"/>
          </a:xfrm>
          <a:prstGeom prst="rect">
            <a:avLst/>
          </a:prstGeom>
        </p:spPr>
      </p:pic>
      <p:pic>
        <p:nvPicPr>
          <p:cNvPr id="9" name="Picture 8" descr="DARE logo">
            <a:extLst>
              <a:ext uri="{FF2B5EF4-FFF2-40B4-BE49-F238E27FC236}">
                <a16:creationId xmlns:a16="http://schemas.microsoft.com/office/drawing/2014/main" id="{DD5FB8AB-69CA-41AB-BB8A-BD230A4F15D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688502" y="5071561"/>
            <a:ext cx="1308779" cy="4587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629080D-46C6-40F1-8DC6-724DA7B7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C:  Evidence </a:t>
            </a:r>
            <a:r>
              <a:rPr lang="en-GB" sz="460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Disability.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18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70024" y="1162582"/>
            <a:ext cx="11088531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Study the DARE Handbook </a:t>
            </a:r>
            <a:r>
              <a:rPr lang="en-IE" sz="2200" dirty="0">
                <a:ea typeface="Tahoma" panose="020B0604030504040204" pitchFamily="34" charset="0"/>
                <a:cs typeface="Tahoma" panose="020B0604030504040204" pitchFamily="34" charset="0"/>
              </a:rPr>
              <a:t>carefully</a:t>
            </a:r>
            <a:r>
              <a:rPr lang="en-IE" sz="2000" dirty="0">
                <a:ea typeface="Tahoma" panose="020B0604030504040204" pitchFamily="34" charset="0"/>
                <a:cs typeface="Tahoma" panose="020B0604030504040204" pitchFamily="34" charset="0"/>
              </a:rPr>
              <a:t> with your parents / guardians.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Select </a:t>
            </a:r>
            <a:r>
              <a:rPr lang="en-GB" sz="2000" b="1" dirty="0">
                <a:ea typeface="Tahoma" panose="020B0604030504040204" pitchFamily="34" charset="0"/>
                <a:cs typeface="Tahoma" panose="020B0604030504040204" pitchFamily="34" charset="0"/>
              </a:rPr>
              <a:t>Yes to Question 1 on the SIF.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>
                <a:ea typeface="Tahoma" panose="020B0604030504040204" pitchFamily="34" charset="0"/>
                <a:cs typeface="Tahoma" panose="020B0604030504040204" pitchFamily="34" charset="0"/>
              </a:rPr>
              <a:t>Ensure you speak to your Teacher early about the Educational Impact Statement.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0024" y="2664595"/>
            <a:ext cx="11218571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E" sz="2200" dirty="0">
                <a:ea typeface="Tahoma" panose="020B0604030504040204" pitchFamily="34" charset="0"/>
                <a:cs typeface="Tahoma" panose="020B0604030504040204" pitchFamily="34" charset="0"/>
              </a:rPr>
              <a:t>Request the required supporting documentation early.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E" sz="2200" dirty="0">
                <a:ea typeface="Tahoma" panose="020B0604030504040204" pitchFamily="34" charset="0"/>
                <a:cs typeface="Tahoma" panose="020B0604030504040204" pitchFamily="34" charset="0"/>
              </a:rPr>
              <a:t>Send good quality copies of all pages of the correct documents.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E" sz="2200" dirty="0">
                <a:ea typeface="Tahoma" panose="020B0604030504040204" pitchFamily="34" charset="0"/>
                <a:cs typeface="Tahoma" panose="020B0604030504040204" pitchFamily="34" charset="0"/>
              </a:rPr>
              <a:t>Submit all supporting documents requested.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en-IE" sz="1000" dirty="0">
              <a:solidFill>
                <a:srgbClr val="230C7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0024" y="4377978"/>
            <a:ext cx="4861315" cy="105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200" dirty="0">
                <a:ea typeface="Tahoma" panose="020B0604030504040204" pitchFamily="34" charset="0"/>
                <a:cs typeface="Tahoma" panose="020B0604030504040204" pitchFamily="34" charset="0"/>
              </a:rPr>
              <a:t>Keep proof of postage.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200" dirty="0">
                <a:ea typeface="Tahoma" panose="020B0604030504040204" pitchFamily="34" charset="0"/>
                <a:cs typeface="Tahoma" panose="020B0604030504040204" pitchFamily="34" charset="0"/>
              </a:rPr>
              <a:t>Deadlines!</a:t>
            </a:r>
          </a:p>
        </p:txBody>
      </p:sp>
      <p:pic>
        <p:nvPicPr>
          <p:cNvPr id="12" name="Picture 11" descr="DARE logo">
            <a:extLst>
              <a:ext uri="{FF2B5EF4-FFF2-40B4-BE49-F238E27FC236}">
                <a16:creationId xmlns:a16="http://schemas.microsoft.com/office/drawing/2014/main" id="{37A78B38-4476-4830-B12F-4C37A911D94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688502" y="5071561"/>
            <a:ext cx="1308779" cy="4587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F49FAA3-FFDB-49AA-BAE7-DC7E3718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Helpful Tips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788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much point reduction??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38575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Differs from college to college</a:t>
            </a:r>
          </a:p>
          <a:p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In general, 5% of programme places reserved for DARE</a:t>
            </a:r>
          </a:p>
          <a:p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Must meet programme requirements</a:t>
            </a:r>
          </a:p>
          <a:p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Check out the college’s own website or call them</a:t>
            </a:r>
          </a:p>
          <a:p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DARE ‘does not add points to your leaving cert’</a:t>
            </a:r>
          </a:p>
          <a:p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Competition under the CAO points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43537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8991" y="4052563"/>
            <a:ext cx="10834017" cy="1661417"/>
          </a:xfrm>
          <a:prstGeom prst="rect">
            <a:avLst/>
          </a:prstGeom>
          <a:solidFill>
            <a:srgbClr val="13223D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50000"/>
              </a:spcBef>
              <a:buClr>
                <a:srgbClr val="993366"/>
              </a:buClr>
              <a:buSzPct val="150000"/>
            </a:pPr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Applicants who are both DARE and HEAR eligible will be prioritised by colleges when allocating reduced points places.</a:t>
            </a:r>
          </a:p>
          <a:p>
            <a:pPr lvl="0" algn="ctr">
              <a:lnSpc>
                <a:spcPct val="150000"/>
              </a:lnSpc>
              <a:spcBef>
                <a:spcPct val="50000"/>
              </a:spcBef>
              <a:buClr>
                <a:srgbClr val="993366"/>
              </a:buClr>
              <a:buSzPct val="150000"/>
            </a:pPr>
            <a:endParaRPr lang="en-IE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5220" y="1727200"/>
            <a:ext cx="9681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ea typeface="Tahoma" panose="020B0604030504040204" pitchFamily="34" charset="0"/>
                <a:cs typeface="Tahoma" panose="020B0604030504040204" pitchFamily="34" charset="0"/>
              </a:rPr>
              <a:t>You can apply to both </a:t>
            </a:r>
            <a:r>
              <a:rPr lang="en-IE" b="1" dirty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IE" b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IE" sz="1000" b="1" dirty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IE" sz="1000" b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IE" sz="8000" b="1" dirty="0">
                <a:ea typeface="Tahoma" panose="020B0604030504040204" pitchFamily="34" charset="0"/>
                <a:cs typeface="Tahoma" panose="020B0604030504040204" pitchFamily="34" charset="0"/>
              </a:rPr>
              <a:t>DARE &amp; HEAR</a:t>
            </a:r>
            <a:endParaRPr lang="en-GB" sz="8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10" descr="DARE logo">
            <a:extLst>
              <a:ext uri="{FF2B5EF4-FFF2-40B4-BE49-F238E27FC236}">
                <a16:creationId xmlns:a16="http://schemas.microsoft.com/office/drawing/2014/main" id="{B7D32140-6A92-4B37-84E2-D27574DE15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9072238" y="239317"/>
            <a:ext cx="2720253" cy="9535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33581E-2B70-4787-9CEE-462FB04D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6667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60935"/>
              </p:ext>
            </p:extLst>
          </p:nvPr>
        </p:nvGraphicFramePr>
        <p:xfrm>
          <a:off x="670762" y="1546210"/>
          <a:ext cx="966651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DARE &amp; HEAR closing date</a:t>
                      </a:r>
                      <a:endParaRPr kumimoji="0" lang="en-IE" sz="2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March 2022 at 17:15</a:t>
                      </a:r>
                      <a:endParaRPr kumimoji="0" lang="en-IE" sz="2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Supporting documents closing date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March 2022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Notification of eligibility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Late June 2022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99">
                        <a:alpha val="7372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Review and Appeals Application 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 2022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HEAR/DARE offers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 2022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College Orientation</a:t>
                      </a:r>
                      <a:endParaRPr kumimoji="0" lang="en-I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2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Late Aug /Early Sept 2022</a:t>
                      </a:r>
                      <a:endParaRPr kumimoji="0" lang="en-IE" sz="20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8983" y="1838790"/>
            <a:ext cx="232228" cy="23222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71792" y="3222495"/>
            <a:ext cx="232228" cy="23222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8982" y="3914913"/>
            <a:ext cx="232228" cy="23222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8982" y="4608171"/>
            <a:ext cx="232228" cy="205037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8983" y="5308011"/>
            <a:ext cx="232228" cy="23222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8982" y="2487198"/>
            <a:ext cx="255037" cy="274268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40C6B4-55B8-436C-834D-0FFCA56D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DARE and HEAR Timelines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10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Access Routes to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5333"/>
          </a:xfrm>
        </p:spPr>
        <p:txBody>
          <a:bodyPr>
            <a:normAutofit fontScale="92500" lnSpcReduction="10000"/>
          </a:bodyPr>
          <a:lstStyle/>
          <a:p>
            <a:pPr marL="203200" indent="0">
              <a:buNone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Students who have a disability primarily enter University via 4 routes:</a:t>
            </a:r>
          </a:p>
          <a:p>
            <a:pPr marL="203200" indent="0">
              <a:buNone/>
            </a:pPr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Standard CAO route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Mature student entry route (via CAO)</a:t>
            </a:r>
          </a:p>
          <a:p>
            <a:pPr lvl="1"/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QQI/FETAC Entry Route  - PLC Courses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endParaRPr lang="en-I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I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CAO Disability Access Route to Education </a:t>
            </a:r>
            <a:r>
              <a:rPr lang="en-IE" sz="20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(DARE)</a:t>
            </a:r>
          </a:p>
          <a:p>
            <a:pPr>
              <a:buNone/>
            </a:pPr>
            <a:endParaRPr lang="en-US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12700">
              <a:buNone/>
            </a:pPr>
            <a:r>
              <a:rPr lang="en-US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QQI qualifications are not eligible currently for reduced points</a:t>
            </a:r>
          </a:p>
          <a:p>
            <a:endParaRPr lang="en-IE" dirty="0"/>
          </a:p>
        </p:txBody>
      </p:sp>
      <p:pic>
        <p:nvPicPr>
          <p:cNvPr id="4" name="Picture 3" descr="sign post illustration">
            <a:extLst>
              <a:ext uri="{FF2B5EF4-FFF2-40B4-BE49-F238E27FC236}">
                <a16:creationId xmlns:a16="http://schemas.microsoft.com/office/drawing/2014/main" id="{8B244D42-ECD8-4A27-BAAE-F895AFADA3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7" r="20054" b="27969"/>
          <a:stretch/>
        </p:blipFill>
        <p:spPr>
          <a:xfrm>
            <a:off x="7977352" y="2046922"/>
            <a:ext cx="2717484" cy="26065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546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32215" y="2842322"/>
            <a:ext cx="4988000" cy="2677656"/>
          </a:xfrm>
          <a:prstGeom prst="rect">
            <a:avLst/>
          </a:prstGeom>
          <a:solidFill>
            <a:srgbClr val="13223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Saturday </a:t>
            </a:r>
          </a:p>
          <a:p>
            <a:pPr algn="ctr"/>
            <a:r>
              <a:rPr lang="en-IE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8th January</a:t>
            </a:r>
          </a:p>
          <a:p>
            <a:pPr algn="ctr"/>
            <a:r>
              <a:rPr lang="en-IE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</a:p>
          <a:p>
            <a:pPr algn="ctr"/>
            <a:r>
              <a:rPr lang="en-IE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10am -2pm</a:t>
            </a:r>
            <a:endParaRPr lang="en-GB" sz="8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DARE information days on 8th of jan 2022">
            <a:extLst>
              <a:ext uri="{FF2B5EF4-FFF2-40B4-BE49-F238E27FC236}">
                <a16:creationId xmlns:a16="http://schemas.microsoft.com/office/drawing/2014/main" id="{50C3F7BF-C004-4CFA-B421-1B0D68016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1901" y="382215"/>
            <a:ext cx="3901142" cy="52524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34B19E-BE0D-4E14-84F8-CEAA6982C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GB" sz="4600" dirty="0">
                <a:solidFill>
                  <a:srgbClr val="20386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Virtual Application </a:t>
            </a:r>
            <a:br>
              <a:rPr lang="en-GB" sz="4600" dirty="0">
                <a:solidFill>
                  <a:srgbClr val="20386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600" dirty="0">
                <a:solidFill>
                  <a:srgbClr val="20386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Days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96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068994-02B5-47EA-AB2F-7443B75305A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3526" y="2765340"/>
            <a:ext cx="3915168" cy="1995995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hlinkClick r:id="rId3"/>
              </a:rPr>
              <a:t>www.accesscollege.ie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linkClick r:id="rId4"/>
              </a:rPr>
              <a:t>anne.oconnor@dcu.ie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(01) 700 5160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6FF17F-212C-4845-BE47-C52A59397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773" y="958342"/>
            <a:ext cx="2971014" cy="1325563"/>
          </a:xfrm>
        </p:spPr>
        <p:txBody>
          <a:bodyPr>
            <a:normAutofit/>
          </a:bodyPr>
          <a:lstStyle/>
          <a:p>
            <a:r>
              <a:rPr lang="en-GB" sz="4800" dirty="0"/>
              <a:t>Thank you</a:t>
            </a:r>
          </a:p>
        </p:txBody>
      </p:sp>
      <p:pic>
        <p:nvPicPr>
          <p:cNvPr id="6" name="Content Placeholder 5" descr="DARE logo"/>
          <p:cNvPicPr>
            <a:picLocks noGrp="1" noChangeAspect="1"/>
          </p:cNvPicPr>
          <p:nvPr>
            <p:ph sz="quarter" idx="1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945331" y="2612397"/>
            <a:ext cx="3703732" cy="185186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8458EE-3A20-400F-BAC5-7FAAEAF60D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714500" y="1926771"/>
            <a:ext cx="836022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9825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16782" y="1288509"/>
            <a:ext cx="9551743" cy="167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400" dirty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IE" sz="2400" b="1" dirty="0">
                <a:ea typeface="Tahoma" panose="020B0604030504040204" pitchFamily="34" charset="0"/>
                <a:cs typeface="Tahoma" panose="020B0604030504040204" pitchFamily="34" charset="0"/>
              </a:rPr>
              <a:t>Disability Access Route to Education (DARE) </a:t>
            </a:r>
            <a:r>
              <a:rPr lang="en-IE" sz="2400" dirty="0">
                <a:ea typeface="Tahoma" panose="020B0604030504040204" pitchFamily="34" charset="0"/>
                <a:cs typeface="Tahoma" panose="020B0604030504040204" pitchFamily="34" charset="0"/>
              </a:rPr>
              <a:t>is a third level alternative admissions scheme for school-leavers whose disabilities have had a negative impact on their second level education</a:t>
            </a:r>
            <a:r>
              <a:rPr lang="en-IE" sz="24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5436" y="3238966"/>
            <a:ext cx="981949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IE" sz="2400" dirty="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DARE offers reduced points places to school leavers who as a result of having a disability have experienced additional educational challenges in second level education.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defRPr/>
            </a:pPr>
            <a:endParaRPr lang="en-IE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DARE log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8026992" y="4447930"/>
            <a:ext cx="3784009" cy="13264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A22CF5C-7476-49D0-8908-3987D369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18" y="227338"/>
            <a:ext cx="10515600" cy="1325563"/>
          </a:xfrm>
        </p:spPr>
        <p:txBody>
          <a:bodyPr/>
          <a:lstStyle/>
          <a:p>
            <a:r>
              <a:rPr lang="en-GB" dirty="0"/>
              <a:t>What is DARE?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08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of Ireland"/>
          <p:cNvPicPr/>
          <p:nvPr/>
        </p:nvPicPr>
        <p:blipFill rotWithShape="1">
          <a:blip r:embed="rId4"/>
          <a:srcRect b="983"/>
          <a:stretch/>
        </p:blipFill>
        <p:spPr>
          <a:xfrm>
            <a:off x="3170775" y="824"/>
            <a:ext cx="5026910" cy="6857176"/>
          </a:xfrm>
          <a:prstGeom prst="rect">
            <a:avLst/>
          </a:prstGeom>
        </p:spPr>
      </p:pic>
      <p:sp>
        <p:nvSpPr>
          <p:cNvPr id="6" name="AutoShape 2" descr="https://dl-web.dropbox.com/get/university%20photos/UCD%202012%20Photos/hi-res-1010_Campus_0011a.jpg?_subject_uid=343492578&amp;w=AAAC9TdwSFNCE1FA8ghSs2t-x5GxxuT_-MuQem_Un8WzmQ"/>
          <p:cNvSpPr>
            <a:spLocks noChangeAspect="1" noChangeArrowheads="1"/>
          </p:cNvSpPr>
          <p:nvPr/>
        </p:nvSpPr>
        <p:spPr bwMode="auto">
          <a:xfrm>
            <a:off x="1298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" name="Line Callout 1 2"/>
          <p:cNvSpPr/>
          <p:nvPr/>
        </p:nvSpPr>
        <p:spPr>
          <a:xfrm>
            <a:off x="8286934" y="2416629"/>
            <a:ext cx="3656022" cy="2587329"/>
          </a:xfrm>
          <a:prstGeom prst="borderCallout1">
            <a:avLst>
              <a:gd name="adj1" fmla="val 46184"/>
              <a:gd name="adj2" fmla="val -416"/>
              <a:gd name="adj3" fmla="val 46772"/>
              <a:gd name="adj4" fmla="val -18319"/>
            </a:avLst>
          </a:prstGeom>
          <a:solidFill>
            <a:srgbClr val="13223D"/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Dublin City University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Art, Design &amp; Technology, </a:t>
            </a:r>
            <a:r>
              <a:rPr lang="en-GB" sz="1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Dún</a:t>
            </a: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Laoghaire 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Marino Institute of Education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College of Ireland 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RCSI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Trinity College, Dublin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 Dublin 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College Dublin</a:t>
            </a:r>
          </a:p>
        </p:txBody>
      </p:sp>
      <p:sp>
        <p:nvSpPr>
          <p:cNvPr id="27" name="Line Callout 1 26"/>
          <p:cNvSpPr/>
          <p:nvPr/>
        </p:nvSpPr>
        <p:spPr>
          <a:xfrm>
            <a:off x="170765" y="2953721"/>
            <a:ext cx="3625282" cy="677937"/>
          </a:xfrm>
          <a:prstGeom prst="borderCallout1">
            <a:avLst>
              <a:gd name="adj1" fmla="val 45270"/>
              <a:gd name="adj2" fmla="val 99760"/>
              <a:gd name="adj3" fmla="val 113908"/>
              <a:gd name="adj4" fmla="val 138779"/>
            </a:avLst>
          </a:prstGeom>
          <a:solidFill>
            <a:schemeClr val="accent6">
              <a:lumMod val="40000"/>
              <a:lumOff val="60000"/>
            </a:schemeClr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Galway Mayo Institute of Technology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NUI Galway</a:t>
            </a:r>
          </a:p>
        </p:txBody>
      </p:sp>
      <p:sp>
        <p:nvSpPr>
          <p:cNvPr id="28" name="Line Callout 1 27"/>
          <p:cNvSpPr/>
          <p:nvPr/>
        </p:nvSpPr>
        <p:spPr>
          <a:xfrm>
            <a:off x="354563" y="4120106"/>
            <a:ext cx="3347642" cy="1067589"/>
          </a:xfrm>
          <a:prstGeom prst="borderCallout1">
            <a:avLst>
              <a:gd name="adj1" fmla="val 48642"/>
              <a:gd name="adj2" fmla="val 99987"/>
              <a:gd name="adj3" fmla="val 49287"/>
              <a:gd name="adj4" fmla="val 143674"/>
            </a:avLst>
          </a:prstGeom>
          <a:solidFill>
            <a:srgbClr val="660066"/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Limerick Institute of Technology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Mary Immaculate College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Limerick</a:t>
            </a:r>
          </a:p>
          <a:p>
            <a:pPr marL="62865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IE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Line Callout 1 29"/>
          <p:cNvSpPr/>
          <p:nvPr/>
        </p:nvSpPr>
        <p:spPr>
          <a:xfrm>
            <a:off x="8286933" y="5666250"/>
            <a:ext cx="3566541" cy="733525"/>
          </a:xfrm>
          <a:prstGeom prst="borderCallout1">
            <a:avLst>
              <a:gd name="adj1" fmla="val 21197"/>
              <a:gd name="adj2" fmla="val 500"/>
              <a:gd name="adj3" fmla="val 45437"/>
              <a:gd name="adj4" fmla="val -73650"/>
            </a:avLst>
          </a:prstGeom>
          <a:solidFill>
            <a:schemeClr val="accent6">
              <a:lumMod val="60000"/>
              <a:lumOff val="40000"/>
            </a:schemeClr>
          </a:solidFill>
          <a:ln w="47625">
            <a:headEnd type="none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Munster Technological University </a:t>
            </a:r>
          </a:p>
          <a:p>
            <a:pPr marL="457200">
              <a:spcBef>
                <a:spcPct val="20000"/>
              </a:spcBef>
            </a:pPr>
            <a:r>
              <a:rPr lang="en-IE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Cork Campus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College Cork</a:t>
            </a:r>
          </a:p>
        </p:txBody>
      </p:sp>
      <p:sp>
        <p:nvSpPr>
          <p:cNvPr id="31" name="Line Callout 1 30"/>
          <p:cNvSpPr/>
          <p:nvPr/>
        </p:nvSpPr>
        <p:spPr>
          <a:xfrm>
            <a:off x="747132" y="975904"/>
            <a:ext cx="3133220" cy="1069198"/>
          </a:xfrm>
          <a:prstGeom prst="borderCallout1">
            <a:avLst>
              <a:gd name="adj1" fmla="val 45270"/>
              <a:gd name="adj2" fmla="val 100831"/>
              <a:gd name="adj3" fmla="val 77749"/>
              <a:gd name="adj4" fmla="val 148650"/>
            </a:avLst>
          </a:prstGeom>
          <a:solidFill>
            <a:srgbClr val="13223D"/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Technology, Sligo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St. Angela’s College, Sligo.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Letterkenny Institute of Technology</a:t>
            </a:r>
          </a:p>
        </p:txBody>
      </p:sp>
      <p:sp>
        <p:nvSpPr>
          <p:cNvPr id="32" name="Line Callout 1 31"/>
          <p:cNvSpPr/>
          <p:nvPr/>
        </p:nvSpPr>
        <p:spPr>
          <a:xfrm>
            <a:off x="8226946" y="1227649"/>
            <a:ext cx="3716010" cy="599079"/>
          </a:xfrm>
          <a:prstGeom prst="borderCallout1">
            <a:avLst>
              <a:gd name="adj1" fmla="val 21197"/>
              <a:gd name="adj2" fmla="val 500"/>
              <a:gd name="adj3" fmla="val 393832"/>
              <a:gd name="adj4" fmla="val -19356"/>
            </a:avLst>
          </a:prstGeom>
          <a:solidFill>
            <a:srgbClr val="800080"/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Maynooth</a:t>
            </a:r>
            <a:r>
              <a:rPr lang="en-IE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University</a:t>
            </a:r>
          </a:p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Pontificial</a:t>
            </a:r>
            <a:r>
              <a:rPr lang="en-IE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University</a:t>
            </a:r>
          </a:p>
        </p:txBody>
      </p:sp>
      <p:sp>
        <p:nvSpPr>
          <p:cNvPr id="34" name="Line Callout 1 33"/>
          <p:cNvSpPr/>
          <p:nvPr/>
        </p:nvSpPr>
        <p:spPr>
          <a:xfrm>
            <a:off x="468351" y="5759217"/>
            <a:ext cx="3294904" cy="527261"/>
          </a:xfrm>
          <a:prstGeom prst="borderCallout1">
            <a:avLst>
              <a:gd name="adj1" fmla="val 43406"/>
              <a:gd name="adj2" fmla="val 99760"/>
              <a:gd name="adj3" fmla="val -64492"/>
              <a:gd name="adj4" fmla="val 119888"/>
            </a:avLst>
          </a:prstGeom>
          <a:solidFill>
            <a:schemeClr val="accent6">
              <a:lumMod val="40000"/>
              <a:lumOff val="60000"/>
            </a:schemeClr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Munster Technological University Kerry Campus</a:t>
            </a:r>
          </a:p>
        </p:txBody>
      </p:sp>
      <p:sp>
        <p:nvSpPr>
          <p:cNvPr id="21" name="Line Callout 1 20"/>
          <p:cNvSpPr/>
          <p:nvPr/>
        </p:nvSpPr>
        <p:spPr>
          <a:xfrm>
            <a:off x="3918047" y="2200551"/>
            <a:ext cx="1951946" cy="677937"/>
          </a:xfrm>
          <a:prstGeom prst="borderCallout1">
            <a:avLst>
              <a:gd name="adj1" fmla="val 45270"/>
              <a:gd name="adj2" fmla="val 99760"/>
              <a:gd name="adj3" fmla="val 184637"/>
              <a:gd name="adj4" fmla="val 100068"/>
            </a:avLst>
          </a:prstGeom>
          <a:solidFill>
            <a:srgbClr val="7030A0"/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indent="-171450" algn="ctr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Athlone</a:t>
            </a:r>
            <a:r>
              <a:rPr lang="en-IE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Institute of Technology</a:t>
            </a:r>
          </a:p>
        </p:txBody>
      </p:sp>
      <p:sp>
        <p:nvSpPr>
          <p:cNvPr id="23" name="Line Callout 1 22"/>
          <p:cNvSpPr/>
          <p:nvPr/>
        </p:nvSpPr>
        <p:spPr>
          <a:xfrm>
            <a:off x="8262862" y="131105"/>
            <a:ext cx="3590613" cy="599079"/>
          </a:xfrm>
          <a:prstGeom prst="borderCallout1">
            <a:avLst>
              <a:gd name="adj1" fmla="val 21197"/>
              <a:gd name="adj2" fmla="val 500"/>
              <a:gd name="adj3" fmla="val 498069"/>
              <a:gd name="adj4" fmla="val -22056"/>
            </a:avLst>
          </a:prstGeom>
          <a:solidFill>
            <a:schemeClr val="accent6">
              <a:lumMod val="60000"/>
              <a:lumOff val="40000"/>
            </a:schemeClr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Dundalk Institute of Technology</a:t>
            </a:r>
          </a:p>
        </p:txBody>
      </p:sp>
      <p:sp>
        <p:nvSpPr>
          <p:cNvPr id="35" name="Line Callout 1 34"/>
          <p:cNvSpPr/>
          <p:nvPr/>
        </p:nvSpPr>
        <p:spPr>
          <a:xfrm flipH="1">
            <a:off x="4207413" y="3949692"/>
            <a:ext cx="2286426" cy="516171"/>
          </a:xfrm>
          <a:prstGeom prst="borderCallout1">
            <a:avLst>
              <a:gd name="adj1" fmla="val 21197"/>
              <a:gd name="adj2" fmla="val 500"/>
              <a:gd name="adj3" fmla="val 77606"/>
              <a:gd name="adj4" fmla="val -11988"/>
            </a:avLst>
          </a:prstGeom>
          <a:solidFill>
            <a:schemeClr val="accent6">
              <a:lumMod val="60000"/>
              <a:lumOff val="40000"/>
            </a:schemeClr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Carlow Institute of Technology</a:t>
            </a:r>
          </a:p>
        </p:txBody>
      </p:sp>
      <p:pic>
        <p:nvPicPr>
          <p:cNvPr id="36" name="Picture 35" descr="DARE logo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4557146" y="6070630"/>
            <a:ext cx="2459545" cy="862202"/>
          </a:xfrm>
          <a:prstGeom prst="rect">
            <a:avLst/>
          </a:prstGeom>
        </p:spPr>
      </p:pic>
      <p:sp>
        <p:nvSpPr>
          <p:cNvPr id="33" name="Line Callout 1 34">
            <a:extLst>
              <a:ext uri="{FF2B5EF4-FFF2-40B4-BE49-F238E27FC236}">
                <a16:creationId xmlns:a16="http://schemas.microsoft.com/office/drawing/2014/main" id="{F82D0EF6-16FF-476A-B541-CF2D6D631411}"/>
              </a:ext>
            </a:extLst>
          </p:cNvPr>
          <p:cNvSpPr/>
          <p:nvPr/>
        </p:nvSpPr>
        <p:spPr>
          <a:xfrm flipH="1">
            <a:off x="5806405" y="4615526"/>
            <a:ext cx="2391280" cy="516171"/>
          </a:xfrm>
          <a:prstGeom prst="borderCallout1">
            <a:avLst>
              <a:gd name="adj1" fmla="val 98927"/>
              <a:gd name="adj2" fmla="val 49116"/>
              <a:gd name="adj3" fmla="val 177027"/>
              <a:gd name="adj4" fmla="val 57822"/>
            </a:avLst>
          </a:prstGeom>
          <a:solidFill>
            <a:schemeClr val="accent6">
              <a:lumMod val="60000"/>
              <a:lumOff val="40000"/>
            </a:schemeClr>
          </a:solidFill>
          <a:ln w="476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indent="-1714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IE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Waterford Institute of Technology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2D941-ADFD-4C41-AC92-104BEA62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05" y="-124200"/>
            <a:ext cx="10515600" cy="1325563"/>
          </a:xfrm>
        </p:spPr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can I go to college?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693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9767" y="1162582"/>
            <a:ext cx="1105453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 Autistic Spectrum Disorders (including Asperger’s Syndrome)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ADD / ADHD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Blind / Sight loss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Deaf / Hard of Hearing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DCD – Dyspraxia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Mental Health Condition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Neurological Condition (Incl. Brain Injury &amp; Epilepsy)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  Speech &amp; Language Communication Disorder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  Significant Ongoing Illness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Physical Disability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ea typeface="Tahoma" panose="020B0604030504040204" pitchFamily="34" charset="0"/>
                <a:cs typeface="Tahoma" panose="020B0604030504040204" pitchFamily="34" charset="0"/>
              </a:rPr>
              <a:t>	Specific Learning Difficulty (Dyslexia &amp; Dyscalculia)</a:t>
            </a:r>
          </a:p>
        </p:txBody>
      </p:sp>
      <p:pic>
        <p:nvPicPr>
          <p:cNvPr id="7" name="Picture 6" descr="DARE logo&#10;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9493232" y="338728"/>
            <a:ext cx="2014817" cy="706301"/>
          </a:xfrm>
          <a:prstGeom prst="rect">
            <a:avLst/>
          </a:prstGeom>
        </p:spPr>
      </p:pic>
      <p:pic>
        <p:nvPicPr>
          <p:cNvPr id="8" name="Picture 7" descr="computer screen with 4 people on line illustration">
            <a:extLst>
              <a:ext uri="{FF2B5EF4-FFF2-40B4-BE49-F238E27FC236}">
                <a16:creationId xmlns:a16="http://schemas.microsoft.com/office/drawing/2014/main" id="{57F0AFC0-2229-45C6-A07B-7BAF0B58FE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r="32069" b="18404"/>
          <a:stretch/>
        </p:blipFill>
        <p:spPr>
          <a:xfrm>
            <a:off x="7853362" y="1980693"/>
            <a:ext cx="2898933" cy="2764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E20F55-7A42-4181-A05F-22ED40ECF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98" y="150216"/>
            <a:ext cx="10515600" cy="1325563"/>
          </a:xfrm>
        </p:spPr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can apply…..</a:t>
            </a:r>
            <a:endParaRPr lang="en-IE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64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80034" y="4186407"/>
            <a:ext cx="10136287" cy="1311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800" dirty="0">
                <a:ea typeface="Tahoma" panose="020B0604030504040204" pitchFamily="34" charset="0"/>
                <a:cs typeface="Tahoma" panose="020B0604030504040204" pitchFamily="34" charset="0"/>
              </a:rPr>
              <a:t>To be eligible for DARE you must meet </a:t>
            </a:r>
            <a:r>
              <a:rPr lang="en-IE" sz="2800" b="1" dirty="0">
                <a:ea typeface="Tahoma" panose="020B0604030504040204" pitchFamily="34" charset="0"/>
                <a:cs typeface="Tahoma" panose="020B0604030504040204" pitchFamily="34" charset="0"/>
              </a:rPr>
              <a:t>both</a:t>
            </a:r>
            <a:r>
              <a:rPr lang="en-IE" sz="2800" dirty="0">
                <a:ea typeface="Tahoma" panose="020B0604030504040204" pitchFamily="34" charset="0"/>
                <a:cs typeface="Tahoma" panose="020B0604030504040204" pitchFamily="34" charset="0"/>
              </a:rPr>
              <a:t> the DARE </a:t>
            </a:r>
            <a:r>
              <a:rPr lang="en-IE" sz="2800" b="1" dirty="0">
                <a:ea typeface="Tahoma" panose="020B0604030504040204" pitchFamily="34" charset="0"/>
                <a:cs typeface="Tahoma" panose="020B0604030504040204" pitchFamily="34" charset="0"/>
              </a:rPr>
              <a:t>educational impact </a:t>
            </a:r>
            <a:r>
              <a:rPr lang="en-IE" sz="2800" dirty="0">
                <a:ea typeface="Tahoma" panose="020B0604030504040204" pitchFamily="34" charset="0"/>
                <a:cs typeface="Tahoma" panose="020B0604030504040204" pitchFamily="34" charset="0"/>
              </a:rPr>
              <a:t>criteria and </a:t>
            </a:r>
            <a:r>
              <a:rPr lang="en-IE" sz="2800" b="1" dirty="0">
                <a:ea typeface="Tahoma" panose="020B0604030504040204" pitchFamily="34" charset="0"/>
                <a:cs typeface="Tahoma" panose="020B0604030504040204" pitchFamily="34" charset="0"/>
              </a:rPr>
              <a:t>DARE evidence of disability</a:t>
            </a:r>
            <a:r>
              <a:rPr lang="en-IE" sz="2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sz="2800" b="1" dirty="0"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IE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2" name="Picture 1" descr="flow chart - meeting educational impact criteria&#10;then add&#10;meeting evidence of disability criteria&#10;and this all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453" y="1666725"/>
            <a:ext cx="7190076" cy="21537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DARE logo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28293" r="16748" b="25366"/>
          <a:stretch/>
        </p:blipFill>
        <p:spPr>
          <a:xfrm>
            <a:off x="10845906" y="152754"/>
            <a:ext cx="1308779" cy="4587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9A0DA73-802D-40C9-AF4A-94388470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46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I need to be Eligible for DARE?</a:t>
            </a:r>
            <a:endParaRPr lang="en-IE" dirty="0">
              <a:effectLst/>
            </a:endParaRPr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489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267" y="939259"/>
            <a:ext cx="7459630" cy="4791055"/>
          </a:xfrm>
          <a:prstGeom prst="rect">
            <a:avLst/>
          </a:prstGeom>
          <a:solidFill>
            <a:srgbClr val="4C7E8C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273844" indent="-273844">
              <a:lnSpc>
                <a:spcPct val="150000"/>
              </a:lnSpc>
              <a:spcBef>
                <a:spcPts val="150"/>
              </a:spcBef>
              <a:buFontTx/>
              <a:buAutoNum type="arabicPeriod"/>
              <a:defRPr/>
            </a:pP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to CAO at www.cao.ie by </a:t>
            </a:r>
            <a:r>
              <a:rPr lang="en-GB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February 2022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ts val="150"/>
              </a:spcBef>
              <a:buFont typeface="+mj-lt"/>
              <a:buAutoNum type="arabicPeriod"/>
              <a:defRPr/>
            </a:pPr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3844" indent="-273844">
              <a:lnSpc>
                <a:spcPct val="150000"/>
              </a:lnSpc>
              <a:spcBef>
                <a:spcPts val="150"/>
              </a:spcBef>
              <a:buFontTx/>
              <a:buAutoNum type="arabicPeriod"/>
              <a:defRPr/>
            </a:pPr>
            <a:r>
              <a:rPr lang="en-I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</a:t>
            </a:r>
            <a:r>
              <a:rPr lang="en-IE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A ONLINE</a:t>
            </a:r>
            <a:r>
              <a:rPr lang="en-I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Supplementary Info Form and apply to DARE by answering </a:t>
            </a:r>
            <a:r>
              <a:rPr lang="en-I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</a:t>
            </a:r>
            <a:r>
              <a:rPr lang="en-I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I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 1</a:t>
            </a:r>
            <a:r>
              <a:rPr lang="en-I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</a:t>
            </a:r>
            <a:r>
              <a:rPr lang="en-I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March 2022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ts val="150"/>
              </a:spcBef>
              <a:buFont typeface="+mj-lt"/>
              <a:buAutoNum type="arabicPeriod"/>
              <a:defRPr/>
            </a:pPr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3844" indent="-273844">
              <a:lnSpc>
                <a:spcPct val="150000"/>
              </a:lnSpc>
              <a:spcBef>
                <a:spcPts val="150"/>
              </a:spcBef>
              <a:buFontTx/>
              <a:buAutoNum type="arabicPeriod"/>
              <a:defRPr/>
            </a:pP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the </a:t>
            </a:r>
            <a:r>
              <a:rPr lang="en-GB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B </a:t>
            </a:r>
            <a:r>
              <a:rPr lang="en-GB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Educational Impact Statement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your School</a:t>
            </a:r>
          </a:p>
          <a:p>
            <a:pPr marL="273844" indent="-273844">
              <a:lnSpc>
                <a:spcPct val="150000"/>
              </a:lnSpc>
              <a:spcBef>
                <a:spcPts val="150"/>
              </a:spcBef>
              <a:buFontTx/>
              <a:buAutoNum type="arabicPeriod"/>
              <a:defRPr/>
            </a:pPr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I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</a:t>
            </a:r>
            <a:r>
              <a:rPr lang="en-IE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 C </a:t>
            </a:r>
            <a:r>
              <a:rPr lang="en-I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Provide Evidence of your Disability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en-IE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I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Both to by posted to the CAO by </a:t>
            </a:r>
            <a:r>
              <a:rPr lang="en-IE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March 2022.</a:t>
            </a:r>
          </a:p>
        </p:txBody>
      </p:sp>
      <p:sp>
        <p:nvSpPr>
          <p:cNvPr id="9" name="Oval Callout 8" descr="speech bubble - get organised early"/>
          <p:cNvSpPr/>
          <p:nvPr/>
        </p:nvSpPr>
        <p:spPr>
          <a:xfrm>
            <a:off x="6829360" y="549024"/>
            <a:ext cx="1955254" cy="1117600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Get organised early!</a:t>
            </a:r>
          </a:p>
        </p:txBody>
      </p:sp>
      <p:sp>
        <p:nvSpPr>
          <p:cNvPr id="10" name="Oval Callout 9" descr="speech bubble - proof of postage"/>
          <p:cNvSpPr/>
          <p:nvPr/>
        </p:nvSpPr>
        <p:spPr>
          <a:xfrm>
            <a:off x="7189049" y="4153441"/>
            <a:ext cx="1679285" cy="1672557"/>
          </a:xfrm>
          <a:prstGeom prst="wedgeEllipseCallout">
            <a:avLst>
              <a:gd name="adj1" fmla="val -128434"/>
              <a:gd name="adj2" fmla="val 1215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chemeClr val="tx1"/>
                </a:solidFill>
              </a:rPr>
              <a:t>Proof of Postage</a:t>
            </a:r>
            <a:r>
              <a:rPr lang="en-IE" dirty="0">
                <a:solidFill>
                  <a:schemeClr val="tx1"/>
                </a:solidFill>
              </a:rPr>
              <a:t>!</a:t>
            </a:r>
          </a:p>
        </p:txBody>
      </p:sp>
      <p:pic>
        <p:nvPicPr>
          <p:cNvPr id="6" name="Picture 5" descr="DARE handbook 2022">
            <a:extLst>
              <a:ext uri="{FF2B5EF4-FFF2-40B4-BE49-F238E27FC236}">
                <a16:creationId xmlns:a16="http://schemas.microsoft.com/office/drawing/2014/main" id="{9EEF63AC-81EE-4E7F-8112-624F69FE7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4614" y="549023"/>
            <a:ext cx="3158736" cy="449650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8875829-C6D1-4ED3-8608-46868E75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45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apply?</a:t>
            </a:r>
            <a:endParaRPr lang="en-IE" dirty="0">
              <a:effectLst/>
            </a:endParaRPr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904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000"/>
            <a:ext cx="10515600" cy="317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IE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3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You should start gathering your documentation in a timely fashion, i.e. before 1 March.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GB" sz="3800" b="1" i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38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Proof of Postage</a:t>
            </a:r>
          </a:p>
          <a:p>
            <a:endParaRPr lang="en-IE" dirty="0"/>
          </a:p>
        </p:txBody>
      </p:sp>
      <p:pic>
        <p:nvPicPr>
          <p:cNvPr id="4" name="Picture 3" descr="information icon">
            <a:extLst>
              <a:ext uri="{FF2B5EF4-FFF2-40B4-BE49-F238E27FC236}">
                <a16:creationId xmlns:a16="http://schemas.microsoft.com/office/drawing/2014/main" id="{A38DD7B9-7B41-4B03-9C74-5AA97651C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608" y="422286"/>
            <a:ext cx="2439184" cy="2439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BA91CD-A77C-4530-A9B7-6A807F89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43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Supplementary Information Form (SIF)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4800" dirty="0"/>
              <a:t>3 Parts: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2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Section A – Online , Say “Yes!”</a:t>
            </a:r>
          </a:p>
          <a:p>
            <a:pPr marL="514350" indent="-514350">
              <a:buFont typeface="+mj-lt"/>
              <a:buAutoNum type="arabicPeriod"/>
            </a:pPr>
            <a:endParaRPr lang="en-IE" sz="28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IE" sz="2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Section B – EIS Download and fill out with school - </a:t>
            </a:r>
            <a:r>
              <a:rPr lang="en-IE" sz="2800" i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post</a:t>
            </a:r>
            <a:endParaRPr lang="en-IE" sz="28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E" sz="28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IE" sz="2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Section C – Evidence of Disability: form or report - </a:t>
            </a:r>
            <a:r>
              <a:rPr lang="en-IE" sz="2800" i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post</a:t>
            </a:r>
            <a:endParaRPr lang="en-IE" sz="28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5649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  <p:tag name="ARTICULATE_DESIGN_ID_AHEAD PRESENTATION TEMPLATE 2021" val="Z1LrZYPv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HEAD presentation template 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AHEAD presentation template 2021</Template>
  <TotalTime>2815</TotalTime>
  <Words>1060</Words>
  <Application>Microsoft Office PowerPoint</Application>
  <PresentationFormat>Widescreen</PresentationFormat>
  <Paragraphs>195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Tahoma</vt:lpstr>
      <vt:lpstr>Tw Cen MT</vt:lpstr>
      <vt:lpstr>Twentieth Century</vt:lpstr>
      <vt:lpstr>Wingdings</vt:lpstr>
      <vt:lpstr>AHEAD presentation template 2021</vt:lpstr>
      <vt:lpstr>DARE –  Access options to college in Ireland  </vt:lpstr>
      <vt:lpstr>Access Routes to College</vt:lpstr>
      <vt:lpstr>What is DARE?</vt:lpstr>
      <vt:lpstr>Where can I go to college?</vt:lpstr>
      <vt:lpstr>Who can apply…..</vt:lpstr>
      <vt:lpstr>What do I need to be Eligible for DARE? </vt:lpstr>
      <vt:lpstr>How do I apply? </vt:lpstr>
      <vt:lpstr>Tips</vt:lpstr>
      <vt:lpstr>Supplementary Information Form (SIF)</vt:lpstr>
      <vt:lpstr>Section B:  Educational Impact Statement </vt:lpstr>
      <vt:lpstr>Section B:  Educational Impact Statement 2 </vt:lpstr>
      <vt:lpstr>Section C:  Evidence of Disability </vt:lpstr>
      <vt:lpstr>Section C:  Evidence of Disability</vt:lpstr>
      <vt:lpstr>Section C:  Evidence of Disability - SpLD</vt:lpstr>
      <vt:lpstr>Section C:  Evidence of Disability.</vt:lpstr>
      <vt:lpstr>Helpful Tips</vt:lpstr>
      <vt:lpstr>How much point reduction??</vt:lpstr>
      <vt:lpstr>Remember</vt:lpstr>
      <vt:lpstr>DARE and HEAR Timelines</vt:lpstr>
      <vt:lpstr>Virtual Application  Information Days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Sinead Quinn</dc:creator>
  <cp:lastModifiedBy>Jessica Dunne</cp:lastModifiedBy>
  <cp:revision>202</cp:revision>
  <dcterms:created xsi:type="dcterms:W3CDTF">2017-09-13T15:18:46Z</dcterms:created>
  <dcterms:modified xsi:type="dcterms:W3CDTF">2021-11-26T12:52:26Z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A869FE9C-34D8-471F-BBDA-DFA5E86681D1</vt:lpwstr>
  </property>
  <property fmtid="{D5CDD505-2E9C-101B-9397-08002B2CF9AE}" pid="3" name="ArticulatePath">
    <vt:lpwstr>AOC Better Options Presentation 2021 Access Routes</vt:lpwstr>
  </property>
</Properties>
</file>