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3847" r:id="rId12"/>
    <p:sldId id="3848" r:id="rId13"/>
    <p:sldId id="3849" r:id="rId14"/>
    <p:sldId id="3850" r:id="rId15"/>
    <p:sldId id="3851" r:id="rId16"/>
    <p:sldId id="3852" r:id="rId17"/>
    <p:sldId id="3853" r:id="rId18"/>
    <p:sldId id="3854" r:id="rId19"/>
    <p:sldId id="385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D5DC4-62F5-4F09-8996-C2FC585D0308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57219F-F67E-4628-A62C-D0D43167D33D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Imagining</a:t>
          </a:r>
          <a:r>
            <a:rPr lang="en-US" baseline="0" dirty="0"/>
            <a:t> inclusion.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Agenda for the session: Imagining inclusion.&#10;UDL in the digital space.&#10;Things we can do today!&#10;Tell me your plus 1!&#10;&#10;"/>
        </a:ext>
      </dgm:extLst>
    </dgm:pt>
    <dgm:pt modelId="{871E456B-824E-470E-9B9E-54B0C755A883}" type="parTrans" cxnId="{E9572D45-A643-45C3-A78F-B5A465025FA7}">
      <dgm:prSet/>
      <dgm:spPr/>
      <dgm:t>
        <a:bodyPr/>
        <a:lstStyle/>
        <a:p>
          <a:endParaRPr lang="en-US"/>
        </a:p>
      </dgm:t>
    </dgm:pt>
    <dgm:pt modelId="{AB42A2D3-B450-4EA7-8C7B-F36384029775}" type="sibTrans" cxnId="{E9572D45-A643-45C3-A78F-B5A465025FA7}">
      <dgm:prSet/>
      <dgm:spPr/>
      <dgm:t>
        <a:bodyPr/>
        <a:lstStyle/>
        <a:p>
          <a:endParaRPr lang="en-US"/>
        </a:p>
      </dgm:t>
    </dgm:pt>
    <dgm:pt modelId="{B1EB120F-F17B-4D61-A1E4-B2AE20AE6360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Tell me your plus 1!</a:t>
          </a:r>
        </a:p>
      </dgm:t>
      <dgm:extLst>
        <a:ext uri="{E40237B7-FDA0-4F09-8148-C483321AD2D9}">
          <dgm14:cNvPr xmlns:dgm14="http://schemas.microsoft.com/office/drawing/2010/diagram" id="0" name="" descr="Agenda for the session: Imagining inclusion.&#10;UDL in the digital space.&#10;Things we can do today!&#10;Tell me your plus 1!&#10;&#10;"/>
        </a:ext>
      </dgm:extLst>
    </dgm:pt>
    <dgm:pt modelId="{838AF2AA-D523-4729-A9A9-527B70ED2347}" type="parTrans" cxnId="{C32F2C69-E2FF-4B30-B60D-B0E2A0CBAFD8}">
      <dgm:prSet/>
      <dgm:spPr/>
      <dgm:t>
        <a:bodyPr/>
        <a:lstStyle/>
        <a:p>
          <a:endParaRPr lang="en-US"/>
        </a:p>
      </dgm:t>
    </dgm:pt>
    <dgm:pt modelId="{5F464217-598C-4E0F-99B9-42648EDDAE27}" type="sibTrans" cxnId="{C32F2C69-E2FF-4B30-B60D-B0E2A0CBAFD8}">
      <dgm:prSet/>
      <dgm:spPr/>
      <dgm:t>
        <a:bodyPr/>
        <a:lstStyle/>
        <a:p>
          <a:endParaRPr lang="en-US"/>
        </a:p>
      </dgm:t>
    </dgm:pt>
    <dgm:pt modelId="{6B004FBE-379B-4A73-9A7D-69E170BF66C0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UDL in the digital space.</a:t>
          </a:r>
        </a:p>
      </dgm:t>
      <dgm:extLst>
        <a:ext uri="{E40237B7-FDA0-4F09-8148-C483321AD2D9}">
          <dgm14:cNvPr xmlns:dgm14="http://schemas.microsoft.com/office/drawing/2010/diagram" id="0" name="" descr="Agenda for the session: Imagining inclusion.&#10;UDL in the digital space.&#10;Things we can do today!&#10;Tell me your plus 1!&#10;&#10;"/>
        </a:ext>
      </dgm:extLst>
    </dgm:pt>
    <dgm:pt modelId="{E4BFEAAB-0AA9-4B44-BAE2-67EFE77BCFB2}" type="parTrans" cxnId="{20CEEE64-7FE0-483C-A239-E96F8F5DD7A1}">
      <dgm:prSet/>
      <dgm:spPr/>
      <dgm:t>
        <a:bodyPr/>
        <a:lstStyle/>
        <a:p>
          <a:endParaRPr lang="en-IE"/>
        </a:p>
      </dgm:t>
    </dgm:pt>
    <dgm:pt modelId="{300D96E3-8413-44CD-B81E-3CA5BA0F39E2}" type="sibTrans" cxnId="{20CEEE64-7FE0-483C-A239-E96F8F5DD7A1}">
      <dgm:prSet/>
      <dgm:spPr/>
      <dgm:t>
        <a:bodyPr/>
        <a:lstStyle/>
        <a:p>
          <a:endParaRPr lang="en-IE"/>
        </a:p>
      </dgm:t>
    </dgm:pt>
    <dgm:pt modelId="{882366B0-2470-4BA2-8A54-51016F2BDB41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Things we can do today!</a:t>
          </a:r>
        </a:p>
      </dgm:t>
      <dgm:extLst>
        <a:ext uri="{E40237B7-FDA0-4F09-8148-C483321AD2D9}">
          <dgm14:cNvPr xmlns:dgm14="http://schemas.microsoft.com/office/drawing/2010/diagram" id="0" name="" descr="Agenda for the session: Imagining inclusion.&#10;UDL in the digital space.&#10;Things we can do today!&#10;Tell me your plus 1!&#10;&#10;"/>
        </a:ext>
      </dgm:extLst>
    </dgm:pt>
    <dgm:pt modelId="{59B01E73-6ECE-453E-AD74-05304F5D16ED}" type="parTrans" cxnId="{D48F4689-13DE-45FC-9DF4-B181C727C0EA}">
      <dgm:prSet/>
      <dgm:spPr/>
      <dgm:t>
        <a:bodyPr/>
        <a:lstStyle/>
        <a:p>
          <a:endParaRPr lang="en-IE"/>
        </a:p>
      </dgm:t>
    </dgm:pt>
    <dgm:pt modelId="{F988B187-0E4A-46B6-9D32-58A20BE5D52A}" type="sibTrans" cxnId="{D48F4689-13DE-45FC-9DF4-B181C727C0EA}">
      <dgm:prSet/>
      <dgm:spPr/>
      <dgm:t>
        <a:bodyPr/>
        <a:lstStyle/>
        <a:p>
          <a:endParaRPr lang="en-IE"/>
        </a:p>
      </dgm:t>
    </dgm:pt>
    <dgm:pt modelId="{86080895-F3B3-434C-81BA-F0FAD31F3136}" type="pres">
      <dgm:prSet presAssocID="{00DD5DC4-62F5-4F09-8996-C2FC585D0308}" presName="Name0" presStyleCnt="0">
        <dgm:presLayoutVars>
          <dgm:dir/>
          <dgm:animLvl val="lvl"/>
          <dgm:resizeHandles val="exact"/>
        </dgm:presLayoutVars>
      </dgm:prSet>
      <dgm:spPr/>
    </dgm:pt>
    <dgm:pt modelId="{53DB3A25-EBBB-43AA-88C7-A6826E8196A7}" type="pres">
      <dgm:prSet presAssocID="{7357219F-F67E-4628-A62C-D0D43167D33D}" presName="linNode" presStyleCnt="0"/>
      <dgm:spPr/>
    </dgm:pt>
    <dgm:pt modelId="{866E4685-844B-40F0-827A-6A0CA4D7AD30}" type="pres">
      <dgm:prSet presAssocID="{7357219F-F67E-4628-A62C-D0D43167D33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073EA8A-87A5-4ED0-8674-9CD2B3F85899}" type="pres">
      <dgm:prSet presAssocID="{AB42A2D3-B450-4EA7-8C7B-F36384029775}" presName="sp" presStyleCnt="0"/>
      <dgm:spPr/>
    </dgm:pt>
    <dgm:pt modelId="{5D298533-F8C2-485A-814E-EFD5636A2409}" type="pres">
      <dgm:prSet presAssocID="{6B004FBE-379B-4A73-9A7D-69E170BF66C0}" presName="linNode" presStyleCnt="0"/>
      <dgm:spPr/>
    </dgm:pt>
    <dgm:pt modelId="{D2B8DE99-DFE1-4051-B845-AA98E5615B65}" type="pres">
      <dgm:prSet presAssocID="{6B004FBE-379B-4A73-9A7D-69E170BF66C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96AD809-A9F2-48F0-92CB-5558826E114F}" type="pres">
      <dgm:prSet presAssocID="{300D96E3-8413-44CD-B81E-3CA5BA0F39E2}" presName="sp" presStyleCnt="0"/>
      <dgm:spPr/>
    </dgm:pt>
    <dgm:pt modelId="{49637D2B-62EB-40A2-9F8C-FF9B5C0D79CD}" type="pres">
      <dgm:prSet presAssocID="{882366B0-2470-4BA2-8A54-51016F2BDB41}" presName="linNode" presStyleCnt="0"/>
      <dgm:spPr/>
    </dgm:pt>
    <dgm:pt modelId="{FE06B51B-D648-4E69-8068-2C9BEDFEAB52}" type="pres">
      <dgm:prSet presAssocID="{882366B0-2470-4BA2-8A54-51016F2BDB4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411A1A7-8AA3-4E5D-B972-4E87A13C9FFB}" type="pres">
      <dgm:prSet presAssocID="{F988B187-0E4A-46B6-9D32-58A20BE5D52A}" presName="sp" presStyleCnt="0"/>
      <dgm:spPr/>
    </dgm:pt>
    <dgm:pt modelId="{D2C69F99-C0F1-41BD-98FF-A94FFF8E1DE4}" type="pres">
      <dgm:prSet presAssocID="{B1EB120F-F17B-4D61-A1E4-B2AE20AE6360}" presName="linNode" presStyleCnt="0"/>
      <dgm:spPr/>
    </dgm:pt>
    <dgm:pt modelId="{61729677-BB58-4FFF-9267-8FA6081EECAE}" type="pres">
      <dgm:prSet presAssocID="{B1EB120F-F17B-4D61-A1E4-B2AE20AE6360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B89891E-78FC-4743-9A55-817AD6471075}" type="presOf" srcId="{B1EB120F-F17B-4D61-A1E4-B2AE20AE6360}" destId="{61729677-BB58-4FFF-9267-8FA6081EECAE}" srcOrd="0" destOrd="0" presId="urn:microsoft.com/office/officeart/2005/8/layout/vList5"/>
    <dgm:cxn modelId="{CCBB6443-469A-4C54-81BD-89CD670D3BE1}" type="presOf" srcId="{7357219F-F67E-4628-A62C-D0D43167D33D}" destId="{866E4685-844B-40F0-827A-6A0CA4D7AD30}" srcOrd="0" destOrd="0" presId="urn:microsoft.com/office/officeart/2005/8/layout/vList5"/>
    <dgm:cxn modelId="{20CEEE64-7FE0-483C-A239-E96F8F5DD7A1}" srcId="{00DD5DC4-62F5-4F09-8996-C2FC585D0308}" destId="{6B004FBE-379B-4A73-9A7D-69E170BF66C0}" srcOrd="1" destOrd="0" parTransId="{E4BFEAAB-0AA9-4B44-BAE2-67EFE77BCFB2}" sibTransId="{300D96E3-8413-44CD-B81E-3CA5BA0F39E2}"/>
    <dgm:cxn modelId="{E9572D45-A643-45C3-A78F-B5A465025FA7}" srcId="{00DD5DC4-62F5-4F09-8996-C2FC585D0308}" destId="{7357219F-F67E-4628-A62C-D0D43167D33D}" srcOrd="0" destOrd="0" parTransId="{871E456B-824E-470E-9B9E-54B0C755A883}" sibTransId="{AB42A2D3-B450-4EA7-8C7B-F36384029775}"/>
    <dgm:cxn modelId="{C32F2C69-E2FF-4B30-B60D-B0E2A0CBAFD8}" srcId="{00DD5DC4-62F5-4F09-8996-C2FC585D0308}" destId="{B1EB120F-F17B-4D61-A1E4-B2AE20AE6360}" srcOrd="3" destOrd="0" parTransId="{838AF2AA-D523-4729-A9A9-527B70ED2347}" sibTransId="{5F464217-598C-4E0F-99B9-42648EDDAE27}"/>
    <dgm:cxn modelId="{D48F4689-13DE-45FC-9DF4-B181C727C0EA}" srcId="{00DD5DC4-62F5-4F09-8996-C2FC585D0308}" destId="{882366B0-2470-4BA2-8A54-51016F2BDB41}" srcOrd="2" destOrd="0" parTransId="{59B01E73-6ECE-453E-AD74-05304F5D16ED}" sibTransId="{F988B187-0E4A-46B6-9D32-58A20BE5D52A}"/>
    <dgm:cxn modelId="{0DD2A9AC-FB56-47F1-B22D-15F39C5D8A9A}" type="presOf" srcId="{00DD5DC4-62F5-4F09-8996-C2FC585D0308}" destId="{86080895-F3B3-434C-81BA-F0FAD31F3136}" srcOrd="0" destOrd="0" presId="urn:microsoft.com/office/officeart/2005/8/layout/vList5"/>
    <dgm:cxn modelId="{AD3444CC-662B-408B-B33F-36936406E538}" type="presOf" srcId="{6B004FBE-379B-4A73-9A7D-69E170BF66C0}" destId="{D2B8DE99-DFE1-4051-B845-AA98E5615B65}" srcOrd="0" destOrd="0" presId="urn:microsoft.com/office/officeart/2005/8/layout/vList5"/>
    <dgm:cxn modelId="{BCC01FCD-AF84-481B-92FA-B927569B0A55}" type="presOf" srcId="{882366B0-2470-4BA2-8A54-51016F2BDB41}" destId="{FE06B51B-D648-4E69-8068-2C9BEDFEAB52}" srcOrd="0" destOrd="0" presId="urn:microsoft.com/office/officeart/2005/8/layout/vList5"/>
    <dgm:cxn modelId="{82BE12EF-C071-446C-B300-5CF218CA8B9A}" type="presParOf" srcId="{86080895-F3B3-434C-81BA-F0FAD31F3136}" destId="{53DB3A25-EBBB-43AA-88C7-A6826E8196A7}" srcOrd="0" destOrd="0" presId="urn:microsoft.com/office/officeart/2005/8/layout/vList5"/>
    <dgm:cxn modelId="{70FFB6F5-C091-4719-A830-29249EFB7A18}" type="presParOf" srcId="{53DB3A25-EBBB-43AA-88C7-A6826E8196A7}" destId="{866E4685-844B-40F0-827A-6A0CA4D7AD30}" srcOrd="0" destOrd="0" presId="urn:microsoft.com/office/officeart/2005/8/layout/vList5"/>
    <dgm:cxn modelId="{9CCD265D-F896-4CFA-A2EA-9B3CB3BC96A8}" type="presParOf" srcId="{86080895-F3B3-434C-81BA-F0FAD31F3136}" destId="{E073EA8A-87A5-4ED0-8674-9CD2B3F85899}" srcOrd="1" destOrd="0" presId="urn:microsoft.com/office/officeart/2005/8/layout/vList5"/>
    <dgm:cxn modelId="{8C1D3727-1B39-4E02-9EC5-F40B6CBB7656}" type="presParOf" srcId="{86080895-F3B3-434C-81BA-F0FAD31F3136}" destId="{5D298533-F8C2-485A-814E-EFD5636A2409}" srcOrd="2" destOrd="0" presId="urn:microsoft.com/office/officeart/2005/8/layout/vList5"/>
    <dgm:cxn modelId="{244FCAF9-E9BD-427C-A68A-BC18AFD917C9}" type="presParOf" srcId="{5D298533-F8C2-485A-814E-EFD5636A2409}" destId="{D2B8DE99-DFE1-4051-B845-AA98E5615B65}" srcOrd="0" destOrd="0" presId="urn:microsoft.com/office/officeart/2005/8/layout/vList5"/>
    <dgm:cxn modelId="{7289BC2F-3BA3-41FB-BEE2-8B4537F5A0C4}" type="presParOf" srcId="{86080895-F3B3-434C-81BA-F0FAD31F3136}" destId="{796AD809-A9F2-48F0-92CB-5558826E114F}" srcOrd="3" destOrd="0" presId="urn:microsoft.com/office/officeart/2005/8/layout/vList5"/>
    <dgm:cxn modelId="{89D4E56E-FBD4-40B0-846A-3975B67011A7}" type="presParOf" srcId="{86080895-F3B3-434C-81BA-F0FAD31F3136}" destId="{49637D2B-62EB-40A2-9F8C-FF9B5C0D79CD}" srcOrd="4" destOrd="0" presId="urn:microsoft.com/office/officeart/2005/8/layout/vList5"/>
    <dgm:cxn modelId="{6FC7E987-0FE2-4781-94DB-93C1628BBC1F}" type="presParOf" srcId="{49637D2B-62EB-40A2-9F8C-FF9B5C0D79CD}" destId="{FE06B51B-D648-4E69-8068-2C9BEDFEAB52}" srcOrd="0" destOrd="0" presId="urn:microsoft.com/office/officeart/2005/8/layout/vList5"/>
    <dgm:cxn modelId="{A8EF2C53-E47B-438A-ACF0-C9BD1F9C3809}" type="presParOf" srcId="{86080895-F3B3-434C-81BA-F0FAD31F3136}" destId="{1411A1A7-8AA3-4E5D-B972-4E87A13C9FFB}" srcOrd="5" destOrd="0" presId="urn:microsoft.com/office/officeart/2005/8/layout/vList5"/>
    <dgm:cxn modelId="{39E64DF0-8F6B-4BF7-98FE-2D4D36361680}" type="presParOf" srcId="{86080895-F3B3-434C-81BA-F0FAD31F3136}" destId="{D2C69F99-C0F1-41BD-98FF-A94FFF8E1DE4}" srcOrd="6" destOrd="0" presId="urn:microsoft.com/office/officeart/2005/8/layout/vList5"/>
    <dgm:cxn modelId="{A3B58199-6C6A-401C-B2E4-7067D15BF2DB}" type="presParOf" srcId="{D2C69F99-C0F1-41BD-98FF-A94FFF8E1DE4}" destId="{61729677-BB58-4FFF-9267-8FA6081EECA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D8CC4-E9E5-41BD-B873-9C38534625A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68AF61F-B7DC-48CF-9D83-7A5635AD3FB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Flexibility / Choice.</a:t>
          </a:r>
          <a:endParaRPr lang="en-IE" dirty="0"/>
        </a:p>
      </dgm:t>
      <dgm:extLst>
        <a:ext uri="{E40237B7-FDA0-4F09-8148-C483321AD2D9}">
          <dgm14:cNvPr xmlns:dgm14="http://schemas.microsoft.com/office/drawing/2010/diagram" id="0" name="" descr="Suggestions for an inclusive digital classroom: &#10;Accessible / usable.&#10;Flexibility / Choice.&#10;Values all learners.&#10;Student-centred.&#10;"/>
        </a:ext>
      </dgm:extLst>
    </dgm:pt>
    <dgm:pt modelId="{2F394FDE-3758-48F1-891D-02A97773068A}" type="parTrans" cxnId="{8E8D372C-A417-4D71-AD91-6FD5CABD6D13}">
      <dgm:prSet/>
      <dgm:spPr/>
      <dgm:t>
        <a:bodyPr/>
        <a:lstStyle/>
        <a:p>
          <a:endParaRPr lang="en-IE"/>
        </a:p>
      </dgm:t>
    </dgm:pt>
    <dgm:pt modelId="{D0A1673D-DD44-4026-812E-19BF983AB9DA}" type="sibTrans" cxnId="{8E8D372C-A417-4D71-AD91-6FD5CABD6D13}">
      <dgm:prSet/>
      <dgm:spPr/>
      <dgm:t>
        <a:bodyPr/>
        <a:lstStyle/>
        <a:p>
          <a:endParaRPr lang="en-IE"/>
        </a:p>
      </dgm:t>
    </dgm:pt>
    <dgm:pt modelId="{E46CC154-9CFB-4339-8FF7-629587C9BEF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Values all learners.</a:t>
          </a:r>
          <a:endParaRPr lang="en-IE" dirty="0"/>
        </a:p>
      </dgm:t>
      <dgm:extLst>
        <a:ext uri="{E40237B7-FDA0-4F09-8148-C483321AD2D9}">
          <dgm14:cNvPr xmlns:dgm14="http://schemas.microsoft.com/office/drawing/2010/diagram" id="0" name="" descr="Suggestions for an inclusive digital classroom: &#10;Accessible / usable.&#10;Flexibility / Choice.&#10;Values all learners.&#10;Student-centred.&#10;"/>
        </a:ext>
      </dgm:extLst>
    </dgm:pt>
    <dgm:pt modelId="{AC0D330B-FFF8-4DE8-ACB1-C63E1253A003}" type="parTrans" cxnId="{E378F1F1-5344-47BF-8836-8B349FC2D33F}">
      <dgm:prSet/>
      <dgm:spPr/>
      <dgm:t>
        <a:bodyPr/>
        <a:lstStyle/>
        <a:p>
          <a:endParaRPr lang="en-IE"/>
        </a:p>
      </dgm:t>
    </dgm:pt>
    <dgm:pt modelId="{A97DC5B8-6D52-4A75-8845-18A166E4DF17}" type="sibTrans" cxnId="{E378F1F1-5344-47BF-8836-8B349FC2D33F}">
      <dgm:prSet/>
      <dgm:spPr/>
      <dgm:t>
        <a:bodyPr/>
        <a:lstStyle/>
        <a:p>
          <a:endParaRPr lang="en-IE"/>
        </a:p>
      </dgm:t>
    </dgm:pt>
    <dgm:pt modelId="{408C90E6-46EE-4EE5-BDDB-E9C353A1553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Student-</a:t>
          </a:r>
          <a:r>
            <a:rPr lang="en-US" dirty="0" err="1"/>
            <a:t>centred</a:t>
          </a:r>
          <a:r>
            <a:rPr lang="en-US" dirty="0"/>
            <a:t>.</a:t>
          </a:r>
          <a:endParaRPr lang="en-IE" dirty="0"/>
        </a:p>
      </dgm:t>
      <dgm:extLst>
        <a:ext uri="{E40237B7-FDA0-4F09-8148-C483321AD2D9}">
          <dgm14:cNvPr xmlns:dgm14="http://schemas.microsoft.com/office/drawing/2010/diagram" id="0" name="" descr="Suggestions for an inclusive digital classroom: &#10;Accessible / usable.&#10;Flexibility / Choice.&#10;Values all learners.&#10;Student-centred.&#10;"/>
        </a:ext>
      </dgm:extLst>
    </dgm:pt>
    <dgm:pt modelId="{74AE1E38-9AAD-4D49-84E5-FA33C4C8FEEE}" type="parTrans" cxnId="{83D41DF6-0C9C-4EFA-ACD1-21D49B06E906}">
      <dgm:prSet/>
      <dgm:spPr/>
      <dgm:t>
        <a:bodyPr/>
        <a:lstStyle/>
        <a:p>
          <a:endParaRPr lang="en-IE"/>
        </a:p>
      </dgm:t>
    </dgm:pt>
    <dgm:pt modelId="{1218A79C-80E2-49A5-8BB4-68A215503ECE}" type="sibTrans" cxnId="{83D41DF6-0C9C-4EFA-ACD1-21D49B06E906}">
      <dgm:prSet/>
      <dgm:spPr/>
      <dgm:t>
        <a:bodyPr/>
        <a:lstStyle/>
        <a:p>
          <a:endParaRPr lang="en-IE"/>
        </a:p>
      </dgm:t>
    </dgm:pt>
    <dgm:pt modelId="{D309A237-1A7F-4896-A99F-5CE7640F852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Accessible</a:t>
          </a:r>
          <a:r>
            <a:rPr lang="en-US" baseline="0" dirty="0"/>
            <a:t> / usable.</a:t>
          </a:r>
          <a:endParaRPr lang="en-IE" dirty="0"/>
        </a:p>
      </dgm:t>
      <dgm:extLst>
        <a:ext uri="{E40237B7-FDA0-4F09-8148-C483321AD2D9}">
          <dgm14:cNvPr xmlns:dgm14="http://schemas.microsoft.com/office/drawing/2010/diagram" id="0" name="" descr="Suggestions for an inclusive digital classroom: &#10;Accessible / usable.&#10;Flexibility / Choice.&#10;Values all learners.&#10;Student-centred.&#10;"/>
        </a:ext>
      </dgm:extLst>
    </dgm:pt>
    <dgm:pt modelId="{A716719E-B034-412F-9226-6D543DCADC18}" type="parTrans" cxnId="{04AC896D-01C3-4BA3-874E-E70DE4CFB56F}">
      <dgm:prSet/>
      <dgm:spPr/>
      <dgm:t>
        <a:bodyPr/>
        <a:lstStyle/>
        <a:p>
          <a:endParaRPr lang="en-IE"/>
        </a:p>
      </dgm:t>
    </dgm:pt>
    <dgm:pt modelId="{089B45F4-6AD7-4C28-9209-7ED185B9B646}" type="sibTrans" cxnId="{04AC896D-01C3-4BA3-874E-E70DE4CFB56F}">
      <dgm:prSet/>
      <dgm:spPr/>
      <dgm:t>
        <a:bodyPr/>
        <a:lstStyle/>
        <a:p>
          <a:endParaRPr lang="en-IE"/>
        </a:p>
      </dgm:t>
    </dgm:pt>
    <dgm:pt modelId="{A61382EF-E7B9-4572-88BA-31F222FADB56}" type="pres">
      <dgm:prSet presAssocID="{359D8CC4-E9E5-41BD-B873-9C38534625A9}" presName="diagram" presStyleCnt="0">
        <dgm:presLayoutVars>
          <dgm:dir/>
          <dgm:resizeHandles val="exact"/>
        </dgm:presLayoutVars>
      </dgm:prSet>
      <dgm:spPr/>
    </dgm:pt>
    <dgm:pt modelId="{6909E6AF-55F6-4AC9-8F62-037F2E305BE2}" type="pres">
      <dgm:prSet presAssocID="{D309A237-1A7F-4896-A99F-5CE7640F8525}" presName="node" presStyleLbl="node1" presStyleIdx="0" presStyleCnt="4">
        <dgm:presLayoutVars>
          <dgm:bulletEnabled val="1"/>
        </dgm:presLayoutVars>
      </dgm:prSet>
      <dgm:spPr/>
    </dgm:pt>
    <dgm:pt modelId="{EA03F069-2CF1-4318-89F9-8B2A477C92A7}" type="pres">
      <dgm:prSet presAssocID="{089B45F4-6AD7-4C28-9209-7ED185B9B646}" presName="sibTrans" presStyleCnt="0"/>
      <dgm:spPr/>
    </dgm:pt>
    <dgm:pt modelId="{550A9D1F-32C5-4C69-80E0-9E6E650FF090}" type="pres">
      <dgm:prSet presAssocID="{768AF61F-B7DC-48CF-9D83-7A5635AD3FB4}" presName="node" presStyleLbl="node1" presStyleIdx="1" presStyleCnt="4">
        <dgm:presLayoutVars>
          <dgm:bulletEnabled val="1"/>
        </dgm:presLayoutVars>
      </dgm:prSet>
      <dgm:spPr/>
    </dgm:pt>
    <dgm:pt modelId="{B48D74D8-159F-4542-872F-563ECC9BC035}" type="pres">
      <dgm:prSet presAssocID="{D0A1673D-DD44-4026-812E-19BF983AB9DA}" presName="sibTrans" presStyleCnt="0"/>
      <dgm:spPr/>
    </dgm:pt>
    <dgm:pt modelId="{C7AC1EAE-2EEF-4918-8860-E4DA79E12C43}" type="pres">
      <dgm:prSet presAssocID="{E46CC154-9CFB-4339-8FF7-629587C9BEF0}" presName="node" presStyleLbl="node1" presStyleIdx="2" presStyleCnt="4">
        <dgm:presLayoutVars>
          <dgm:bulletEnabled val="1"/>
        </dgm:presLayoutVars>
      </dgm:prSet>
      <dgm:spPr/>
    </dgm:pt>
    <dgm:pt modelId="{9E189467-3E24-48E4-B826-F8352FFCF437}" type="pres">
      <dgm:prSet presAssocID="{A97DC5B8-6D52-4A75-8845-18A166E4DF17}" presName="sibTrans" presStyleCnt="0"/>
      <dgm:spPr/>
    </dgm:pt>
    <dgm:pt modelId="{933FB624-4D08-48C2-9DDC-63D663850354}" type="pres">
      <dgm:prSet presAssocID="{408C90E6-46EE-4EE5-BDDB-E9C353A15536}" presName="node" presStyleLbl="node1" presStyleIdx="3" presStyleCnt="4">
        <dgm:presLayoutVars>
          <dgm:bulletEnabled val="1"/>
        </dgm:presLayoutVars>
      </dgm:prSet>
      <dgm:spPr/>
    </dgm:pt>
  </dgm:ptLst>
  <dgm:cxnLst>
    <dgm:cxn modelId="{A1BB2100-4DAB-4559-958F-F825A7B9C2E9}" type="presOf" srcId="{D309A237-1A7F-4896-A99F-5CE7640F8525}" destId="{6909E6AF-55F6-4AC9-8F62-037F2E305BE2}" srcOrd="0" destOrd="0" presId="urn:microsoft.com/office/officeart/2005/8/layout/default"/>
    <dgm:cxn modelId="{ADDE7126-35D2-4EED-B009-80C29828F5FC}" type="presOf" srcId="{359D8CC4-E9E5-41BD-B873-9C38534625A9}" destId="{A61382EF-E7B9-4572-88BA-31F222FADB56}" srcOrd="0" destOrd="0" presId="urn:microsoft.com/office/officeart/2005/8/layout/default"/>
    <dgm:cxn modelId="{8E8D372C-A417-4D71-AD91-6FD5CABD6D13}" srcId="{359D8CC4-E9E5-41BD-B873-9C38534625A9}" destId="{768AF61F-B7DC-48CF-9D83-7A5635AD3FB4}" srcOrd="1" destOrd="0" parTransId="{2F394FDE-3758-48F1-891D-02A97773068A}" sibTransId="{D0A1673D-DD44-4026-812E-19BF983AB9DA}"/>
    <dgm:cxn modelId="{86DC215B-F7D1-4590-9254-76B144B7CEA5}" type="presOf" srcId="{768AF61F-B7DC-48CF-9D83-7A5635AD3FB4}" destId="{550A9D1F-32C5-4C69-80E0-9E6E650FF090}" srcOrd="0" destOrd="0" presId="urn:microsoft.com/office/officeart/2005/8/layout/default"/>
    <dgm:cxn modelId="{A2A6645F-D6C8-4308-92B6-A899A4B43149}" type="presOf" srcId="{E46CC154-9CFB-4339-8FF7-629587C9BEF0}" destId="{C7AC1EAE-2EEF-4918-8860-E4DA79E12C43}" srcOrd="0" destOrd="0" presId="urn:microsoft.com/office/officeart/2005/8/layout/default"/>
    <dgm:cxn modelId="{04AC896D-01C3-4BA3-874E-E70DE4CFB56F}" srcId="{359D8CC4-E9E5-41BD-B873-9C38534625A9}" destId="{D309A237-1A7F-4896-A99F-5CE7640F8525}" srcOrd="0" destOrd="0" parTransId="{A716719E-B034-412F-9226-6D543DCADC18}" sibTransId="{089B45F4-6AD7-4C28-9209-7ED185B9B646}"/>
    <dgm:cxn modelId="{BACE5D58-B7A8-4EA4-8CC6-8878B2CA7E79}" type="presOf" srcId="{408C90E6-46EE-4EE5-BDDB-E9C353A15536}" destId="{933FB624-4D08-48C2-9DDC-63D663850354}" srcOrd="0" destOrd="0" presId="urn:microsoft.com/office/officeart/2005/8/layout/default"/>
    <dgm:cxn modelId="{E378F1F1-5344-47BF-8836-8B349FC2D33F}" srcId="{359D8CC4-E9E5-41BD-B873-9C38534625A9}" destId="{E46CC154-9CFB-4339-8FF7-629587C9BEF0}" srcOrd="2" destOrd="0" parTransId="{AC0D330B-FFF8-4DE8-ACB1-C63E1253A003}" sibTransId="{A97DC5B8-6D52-4A75-8845-18A166E4DF17}"/>
    <dgm:cxn modelId="{83D41DF6-0C9C-4EFA-ACD1-21D49B06E906}" srcId="{359D8CC4-E9E5-41BD-B873-9C38534625A9}" destId="{408C90E6-46EE-4EE5-BDDB-E9C353A15536}" srcOrd="3" destOrd="0" parTransId="{74AE1E38-9AAD-4D49-84E5-FA33C4C8FEEE}" sibTransId="{1218A79C-80E2-49A5-8BB4-68A215503ECE}"/>
    <dgm:cxn modelId="{67A62581-5756-4743-8EE3-ADDB44CAE07D}" type="presParOf" srcId="{A61382EF-E7B9-4572-88BA-31F222FADB56}" destId="{6909E6AF-55F6-4AC9-8F62-037F2E305BE2}" srcOrd="0" destOrd="0" presId="urn:microsoft.com/office/officeart/2005/8/layout/default"/>
    <dgm:cxn modelId="{171D8CB5-A86A-4CB7-B2BA-423A2B3525B2}" type="presParOf" srcId="{A61382EF-E7B9-4572-88BA-31F222FADB56}" destId="{EA03F069-2CF1-4318-89F9-8B2A477C92A7}" srcOrd="1" destOrd="0" presId="urn:microsoft.com/office/officeart/2005/8/layout/default"/>
    <dgm:cxn modelId="{9CC4D934-877C-4C60-8A3E-1DF445F3CD25}" type="presParOf" srcId="{A61382EF-E7B9-4572-88BA-31F222FADB56}" destId="{550A9D1F-32C5-4C69-80E0-9E6E650FF090}" srcOrd="2" destOrd="0" presId="urn:microsoft.com/office/officeart/2005/8/layout/default"/>
    <dgm:cxn modelId="{4A6E3F53-632A-45B4-87C1-A763B803C3D9}" type="presParOf" srcId="{A61382EF-E7B9-4572-88BA-31F222FADB56}" destId="{B48D74D8-159F-4542-872F-563ECC9BC035}" srcOrd="3" destOrd="0" presId="urn:microsoft.com/office/officeart/2005/8/layout/default"/>
    <dgm:cxn modelId="{85885D27-1A4E-4E3A-8F79-6A08F7C1DD4A}" type="presParOf" srcId="{A61382EF-E7B9-4572-88BA-31F222FADB56}" destId="{C7AC1EAE-2EEF-4918-8860-E4DA79E12C43}" srcOrd="4" destOrd="0" presId="urn:microsoft.com/office/officeart/2005/8/layout/default"/>
    <dgm:cxn modelId="{090862DD-F886-479E-B8BA-C25B902F3AA6}" type="presParOf" srcId="{A61382EF-E7B9-4572-88BA-31F222FADB56}" destId="{9E189467-3E24-48E4-B826-F8352FFCF437}" srcOrd="5" destOrd="0" presId="urn:microsoft.com/office/officeart/2005/8/layout/default"/>
    <dgm:cxn modelId="{975FA9F9-A4C3-499C-9655-EC0DA135DB7D}" type="presParOf" srcId="{A61382EF-E7B9-4572-88BA-31F222FADB56}" destId="{933FB624-4D08-48C2-9DDC-63D6638503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871335-815D-4CD9-8E1C-BB0A80D32AA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44C936B4-459C-4E94-BA19-AD4A94A37478}">
      <dgm:prSet phldrT="[Text]"/>
      <dgm:spPr>
        <a:solidFill>
          <a:srgbClr val="002060"/>
        </a:solidFill>
      </dgm:spPr>
      <dgm:t>
        <a:bodyPr/>
        <a:lstStyle/>
        <a:p>
          <a:r>
            <a:rPr lang="en-IE" dirty="0"/>
            <a:t>Solo</a:t>
          </a:r>
        </a:p>
      </dgm:t>
    </dgm:pt>
    <dgm:pt modelId="{06F7BF48-E84D-4D37-B450-6DB2CF2953CB}" type="parTrans" cxnId="{20EFD82A-9187-478F-8C9D-2F5CCE2C981A}">
      <dgm:prSet/>
      <dgm:spPr/>
      <dgm:t>
        <a:bodyPr/>
        <a:lstStyle/>
        <a:p>
          <a:endParaRPr lang="en-IE"/>
        </a:p>
      </dgm:t>
    </dgm:pt>
    <dgm:pt modelId="{629E7C51-BA08-480E-9AE8-0BABC7B53F81}" type="sibTrans" cxnId="{20EFD82A-9187-478F-8C9D-2F5CCE2C981A}">
      <dgm:prSet/>
      <dgm:spPr/>
      <dgm:t>
        <a:bodyPr/>
        <a:lstStyle/>
        <a:p>
          <a:endParaRPr lang="en-IE"/>
        </a:p>
      </dgm:t>
    </dgm:pt>
    <dgm:pt modelId="{757ED56B-F3EF-45E5-95F8-52330DCC9A8C}">
      <dgm:prSet phldrT="[Text]"/>
      <dgm:spPr>
        <a:solidFill>
          <a:srgbClr val="002060"/>
        </a:solidFill>
      </dgm:spPr>
      <dgm:t>
        <a:bodyPr/>
        <a:lstStyle/>
        <a:p>
          <a:r>
            <a:rPr lang="en-IE" dirty="0"/>
            <a:t>Teams</a:t>
          </a:r>
        </a:p>
      </dgm:t>
      <dgm:extLst>
        <a:ext uri="{E40237B7-FDA0-4F09-8148-C483321AD2D9}">
          <dgm14:cNvPr xmlns:dgm14="http://schemas.microsoft.com/office/drawing/2010/diagram" id="0" name="" descr="Example of using e-learning activities in class: solo, teams, paper."/>
        </a:ext>
      </dgm:extLst>
    </dgm:pt>
    <dgm:pt modelId="{3FDC49BE-91F1-4E48-9B2B-D7B9C01E3C71}" type="parTrans" cxnId="{A13C4059-C92B-4938-801B-828407EAAD1D}">
      <dgm:prSet/>
      <dgm:spPr/>
      <dgm:t>
        <a:bodyPr/>
        <a:lstStyle/>
        <a:p>
          <a:endParaRPr lang="en-IE"/>
        </a:p>
      </dgm:t>
    </dgm:pt>
    <dgm:pt modelId="{25898A21-F285-42FC-8246-3F3180414645}" type="sibTrans" cxnId="{A13C4059-C92B-4938-801B-828407EAAD1D}">
      <dgm:prSet/>
      <dgm:spPr/>
      <dgm:t>
        <a:bodyPr/>
        <a:lstStyle/>
        <a:p>
          <a:endParaRPr lang="en-IE"/>
        </a:p>
      </dgm:t>
    </dgm:pt>
    <dgm:pt modelId="{1E311BD9-2E1A-4723-8DAA-B612B4F03488}">
      <dgm:prSet phldrT="[Text]"/>
      <dgm:spPr>
        <a:solidFill>
          <a:srgbClr val="002060"/>
        </a:solidFill>
      </dgm:spPr>
      <dgm:t>
        <a:bodyPr/>
        <a:lstStyle/>
        <a:p>
          <a:r>
            <a:rPr lang="en-IE" dirty="0"/>
            <a:t>Paper</a:t>
          </a:r>
        </a:p>
      </dgm:t>
    </dgm:pt>
    <dgm:pt modelId="{2BBA7C69-4EBE-4D9D-BDF9-F32ED22D6BEA}" type="parTrans" cxnId="{86C490F8-EFB6-4395-A638-83571ECAF268}">
      <dgm:prSet/>
      <dgm:spPr/>
      <dgm:t>
        <a:bodyPr/>
        <a:lstStyle/>
        <a:p>
          <a:endParaRPr lang="en-IE"/>
        </a:p>
      </dgm:t>
    </dgm:pt>
    <dgm:pt modelId="{86D20ACA-A42E-4B97-AEAD-762AD7CA1745}" type="sibTrans" cxnId="{86C490F8-EFB6-4395-A638-83571ECAF268}">
      <dgm:prSet/>
      <dgm:spPr/>
      <dgm:t>
        <a:bodyPr/>
        <a:lstStyle/>
        <a:p>
          <a:endParaRPr lang="en-IE"/>
        </a:p>
      </dgm:t>
    </dgm:pt>
    <dgm:pt modelId="{1624F85C-8347-4F00-BD79-7C1150E91232}" type="pres">
      <dgm:prSet presAssocID="{1C871335-815D-4CD9-8E1C-BB0A80D32AAA}" presName="Name0" presStyleCnt="0">
        <dgm:presLayoutVars>
          <dgm:dir/>
          <dgm:resizeHandles val="exact"/>
        </dgm:presLayoutVars>
      </dgm:prSet>
      <dgm:spPr/>
    </dgm:pt>
    <dgm:pt modelId="{1306F535-4146-4A86-A876-68BEE260431D}" type="pres">
      <dgm:prSet presAssocID="{1C871335-815D-4CD9-8E1C-BB0A80D32AAA}" presName="fgShape" presStyleLbl="fgShp" presStyleIdx="0" presStyleCnt="1"/>
      <dgm:spPr/>
    </dgm:pt>
    <dgm:pt modelId="{2D4E110C-A614-4F01-BE19-E442FECE8E58}" type="pres">
      <dgm:prSet presAssocID="{1C871335-815D-4CD9-8E1C-BB0A80D32AAA}" presName="linComp" presStyleCnt="0"/>
      <dgm:spPr/>
    </dgm:pt>
    <dgm:pt modelId="{E3C483D3-213D-459A-80AE-23B635E0C724}" type="pres">
      <dgm:prSet presAssocID="{44C936B4-459C-4E94-BA19-AD4A94A37478}" presName="compNode" presStyleCnt="0"/>
      <dgm:spPr/>
    </dgm:pt>
    <dgm:pt modelId="{361A52AC-510F-4B6B-B6BE-A63326D35082}" type="pres">
      <dgm:prSet presAssocID="{44C936B4-459C-4E94-BA19-AD4A94A37478}" presName="bkgdShape" presStyleLbl="node1" presStyleIdx="0" presStyleCnt="3"/>
      <dgm:spPr/>
    </dgm:pt>
    <dgm:pt modelId="{D3E069C9-E1BD-4646-A1B9-0992B24D2400}" type="pres">
      <dgm:prSet presAssocID="{44C936B4-459C-4E94-BA19-AD4A94A37478}" presName="nodeTx" presStyleLbl="node1" presStyleIdx="0" presStyleCnt="3">
        <dgm:presLayoutVars>
          <dgm:bulletEnabled val="1"/>
        </dgm:presLayoutVars>
      </dgm:prSet>
      <dgm:spPr/>
    </dgm:pt>
    <dgm:pt modelId="{3DBF574B-5D31-47F4-BAFA-6972A4E4E88D}" type="pres">
      <dgm:prSet presAssocID="{44C936B4-459C-4E94-BA19-AD4A94A37478}" presName="invisiNode" presStyleLbl="node1" presStyleIdx="0" presStyleCnt="3"/>
      <dgm:spPr/>
    </dgm:pt>
    <dgm:pt modelId="{E2A55B55-C3D8-4C8B-95F0-14FC038E9F11}" type="pres">
      <dgm:prSet presAssocID="{44C936B4-459C-4E94-BA19-AD4A94A3747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 with solid fill"/>
        </a:ext>
      </dgm:extLst>
    </dgm:pt>
    <dgm:pt modelId="{07919993-D14C-4371-9390-9DDC1A18AC27}" type="pres">
      <dgm:prSet presAssocID="{629E7C51-BA08-480E-9AE8-0BABC7B53F81}" presName="sibTrans" presStyleLbl="sibTrans2D1" presStyleIdx="0" presStyleCnt="0"/>
      <dgm:spPr/>
    </dgm:pt>
    <dgm:pt modelId="{BD4AA156-F5B5-405C-AF8F-67DAA6DABE4D}" type="pres">
      <dgm:prSet presAssocID="{757ED56B-F3EF-45E5-95F8-52330DCC9A8C}" presName="compNode" presStyleCnt="0"/>
      <dgm:spPr/>
    </dgm:pt>
    <dgm:pt modelId="{FFDA5023-6FE1-4A4B-A05F-90F26773FC9A}" type="pres">
      <dgm:prSet presAssocID="{757ED56B-F3EF-45E5-95F8-52330DCC9A8C}" presName="bkgdShape" presStyleLbl="node1" presStyleIdx="1" presStyleCnt="3" custLinFactNeighborX="1070"/>
      <dgm:spPr/>
    </dgm:pt>
    <dgm:pt modelId="{7357346A-069F-4DF6-ABBD-F5C0F7E3729B}" type="pres">
      <dgm:prSet presAssocID="{757ED56B-F3EF-45E5-95F8-52330DCC9A8C}" presName="nodeTx" presStyleLbl="node1" presStyleIdx="1" presStyleCnt="3">
        <dgm:presLayoutVars>
          <dgm:bulletEnabled val="1"/>
        </dgm:presLayoutVars>
      </dgm:prSet>
      <dgm:spPr/>
    </dgm:pt>
    <dgm:pt modelId="{8B3F1FDE-CBC3-408B-A077-3C0B6ACF1EDB}" type="pres">
      <dgm:prSet presAssocID="{757ED56B-F3EF-45E5-95F8-52330DCC9A8C}" presName="invisiNode" presStyleLbl="node1" presStyleIdx="1" presStyleCnt="3"/>
      <dgm:spPr/>
    </dgm:pt>
    <dgm:pt modelId="{11403271-8474-4946-B84B-38D34C0B84BA}" type="pres">
      <dgm:prSet presAssocID="{757ED56B-F3EF-45E5-95F8-52330DCC9A8C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 outline"/>
        </a:ext>
      </dgm:extLst>
    </dgm:pt>
    <dgm:pt modelId="{AE15A667-C2B0-439C-ABA3-C762ABB730BE}" type="pres">
      <dgm:prSet presAssocID="{25898A21-F285-42FC-8246-3F3180414645}" presName="sibTrans" presStyleLbl="sibTrans2D1" presStyleIdx="0" presStyleCnt="0"/>
      <dgm:spPr/>
    </dgm:pt>
    <dgm:pt modelId="{059DC2AD-AF77-4246-97BE-2955B59985AF}" type="pres">
      <dgm:prSet presAssocID="{1E311BD9-2E1A-4723-8DAA-B612B4F03488}" presName="compNode" presStyleCnt="0"/>
      <dgm:spPr/>
    </dgm:pt>
    <dgm:pt modelId="{9916D948-A859-4E2A-B47A-CCC63AF4B327}" type="pres">
      <dgm:prSet presAssocID="{1E311BD9-2E1A-4723-8DAA-B612B4F03488}" presName="bkgdShape" presStyleLbl="node1" presStyleIdx="2" presStyleCnt="3"/>
      <dgm:spPr/>
    </dgm:pt>
    <dgm:pt modelId="{1274F754-1874-4E81-905D-3421A0CADA70}" type="pres">
      <dgm:prSet presAssocID="{1E311BD9-2E1A-4723-8DAA-B612B4F03488}" presName="nodeTx" presStyleLbl="node1" presStyleIdx="2" presStyleCnt="3">
        <dgm:presLayoutVars>
          <dgm:bulletEnabled val="1"/>
        </dgm:presLayoutVars>
      </dgm:prSet>
      <dgm:spPr/>
    </dgm:pt>
    <dgm:pt modelId="{1F451C01-B9A6-4F0F-A666-94BED2CE909D}" type="pres">
      <dgm:prSet presAssocID="{1E311BD9-2E1A-4723-8DAA-B612B4F03488}" presName="invisiNode" presStyleLbl="node1" presStyleIdx="2" presStyleCnt="3"/>
      <dgm:spPr/>
    </dgm:pt>
    <dgm:pt modelId="{EB2DD1E6-0A51-4A7F-B495-53B6D7033BAB}" type="pres">
      <dgm:prSet presAssocID="{1E311BD9-2E1A-4723-8DAA-B612B4F03488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outline"/>
        </a:ext>
      </dgm:extLst>
    </dgm:pt>
  </dgm:ptLst>
  <dgm:cxnLst>
    <dgm:cxn modelId="{F3BC5215-41FB-47D1-9AA3-F6C745CEEE3F}" type="presOf" srcId="{25898A21-F285-42FC-8246-3F3180414645}" destId="{AE15A667-C2B0-439C-ABA3-C762ABB730BE}" srcOrd="0" destOrd="0" presId="urn:microsoft.com/office/officeart/2005/8/layout/hList7"/>
    <dgm:cxn modelId="{83994925-5522-4575-B5A1-180385E55816}" type="presOf" srcId="{44C936B4-459C-4E94-BA19-AD4A94A37478}" destId="{D3E069C9-E1BD-4646-A1B9-0992B24D2400}" srcOrd="1" destOrd="0" presId="urn:microsoft.com/office/officeart/2005/8/layout/hList7"/>
    <dgm:cxn modelId="{CDD50B2A-5290-4882-92F0-DB56274B6BF5}" type="presOf" srcId="{1E311BD9-2E1A-4723-8DAA-B612B4F03488}" destId="{9916D948-A859-4E2A-B47A-CCC63AF4B327}" srcOrd="0" destOrd="0" presId="urn:microsoft.com/office/officeart/2005/8/layout/hList7"/>
    <dgm:cxn modelId="{20EFD82A-9187-478F-8C9D-2F5CCE2C981A}" srcId="{1C871335-815D-4CD9-8E1C-BB0A80D32AAA}" destId="{44C936B4-459C-4E94-BA19-AD4A94A37478}" srcOrd="0" destOrd="0" parTransId="{06F7BF48-E84D-4D37-B450-6DB2CF2953CB}" sibTransId="{629E7C51-BA08-480E-9AE8-0BABC7B53F81}"/>
    <dgm:cxn modelId="{BEDF0F45-F5A0-457C-8D33-C3B532BF98A2}" type="presOf" srcId="{757ED56B-F3EF-45E5-95F8-52330DCC9A8C}" destId="{FFDA5023-6FE1-4A4B-A05F-90F26773FC9A}" srcOrd="0" destOrd="0" presId="urn:microsoft.com/office/officeart/2005/8/layout/hList7"/>
    <dgm:cxn modelId="{6C026F77-1E75-4373-A77D-19B7B0B4B357}" type="presOf" srcId="{1C871335-815D-4CD9-8E1C-BB0A80D32AAA}" destId="{1624F85C-8347-4F00-BD79-7C1150E91232}" srcOrd="0" destOrd="0" presId="urn:microsoft.com/office/officeart/2005/8/layout/hList7"/>
    <dgm:cxn modelId="{A13C4059-C92B-4938-801B-828407EAAD1D}" srcId="{1C871335-815D-4CD9-8E1C-BB0A80D32AAA}" destId="{757ED56B-F3EF-45E5-95F8-52330DCC9A8C}" srcOrd="1" destOrd="0" parTransId="{3FDC49BE-91F1-4E48-9B2B-D7B9C01E3C71}" sibTransId="{25898A21-F285-42FC-8246-3F3180414645}"/>
    <dgm:cxn modelId="{39253788-C928-4BBC-8D40-A62ADC99088F}" type="presOf" srcId="{757ED56B-F3EF-45E5-95F8-52330DCC9A8C}" destId="{7357346A-069F-4DF6-ABBD-F5C0F7E3729B}" srcOrd="1" destOrd="0" presId="urn:microsoft.com/office/officeart/2005/8/layout/hList7"/>
    <dgm:cxn modelId="{4C0D41A8-59F3-479F-B535-FDDBCD882E57}" type="presOf" srcId="{1E311BD9-2E1A-4723-8DAA-B612B4F03488}" destId="{1274F754-1874-4E81-905D-3421A0CADA70}" srcOrd="1" destOrd="0" presId="urn:microsoft.com/office/officeart/2005/8/layout/hList7"/>
    <dgm:cxn modelId="{8D6C35D9-0322-46BD-9DAC-ACB33A07070F}" type="presOf" srcId="{44C936B4-459C-4E94-BA19-AD4A94A37478}" destId="{361A52AC-510F-4B6B-B6BE-A63326D35082}" srcOrd="0" destOrd="0" presId="urn:microsoft.com/office/officeart/2005/8/layout/hList7"/>
    <dgm:cxn modelId="{245C0EE8-B02C-43D3-B64B-D84BA1C2D9C8}" type="presOf" srcId="{629E7C51-BA08-480E-9AE8-0BABC7B53F81}" destId="{07919993-D14C-4371-9390-9DDC1A18AC27}" srcOrd="0" destOrd="0" presId="urn:microsoft.com/office/officeart/2005/8/layout/hList7"/>
    <dgm:cxn modelId="{86C490F8-EFB6-4395-A638-83571ECAF268}" srcId="{1C871335-815D-4CD9-8E1C-BB0A80D32AAA}" destId="{1E311BD9-2E1A-4723-8DAA-B612B4F03488}" srcOrd="2" destOrd="0" parTransId="{2BBA7C69-4EBE-4D9D-BDF9-F32ED22D6BEA}" sibTransId="{86D20ACA-A42E-4B97-AEAD-762AD7CA1745}"/>
    <dgm:cxn modelId="{50973082-4721-48EA-9D1A-C471F7E800C7}" type="presParOf" srcId="{1624F85C-8347-4F00-BD79-7C1150E91232}" destId="{1306F535-4146-4A86-A876-68BEE260431D}" srcOrd="0" destOrd="0" presId="urn:microsoft.com/office/officeart/2005/8/layout/hList7"/>
    <dgm:cxn modelId="{0627B131-34A4-40BE-9798-86B8BBA9D69F}" type="presParOf" srcId="{1624F85C-8347-4F00-BD79-7C1150E91232}" destId="{2D4E110C-A614-4F01-BE19-E442FECE8E58}" srcOrd="1" destOrd="0" presId="urn:microsoft.com/office/officeart/2005/8/layout/hList7"/>
    <dgm:cxn modelId="{1706940E-A874-4BA6-8A52-D7F284AEBA46}" type="presParOf" srcId="{2D4E110C-A614-4F01-BE19-E442FECE8E58}" destId="{E3C483D3-213D-459A-80AE-23B635E0C724}" srcOrd="0" destOrd="0" presId="urn:microsoft.com/office/officeart/2005/8/layout/hList7"/>
    <dgm:cxn modelId="{E7AE4FFE-D1DE-4FCC-B7AD-90B1F354DCA4}" type="presParOf" srcId="{E3C483D3-213D-459A-80AE-23B635E0C724}" destId="{361A52AC-510F-4B6B-B6BE-A63326D35082}" srcOrd="0" destOrd="0" presId="urn:microsoft.com/office/officeart/2005/8/layout/hList7"/>
    <dgm:cxn modelId="{86E833D8-BB13-4F1A-9385-A4B351FB58C9}" type="presParOf" srcId="{E3C483D3-213D-459A-80AE-23B635E0C724}" destId="{D3E069C9-E1BD-4646-A1B9-0992B24D2400}" srcOrd="1" destOrd="0" presId="urn:microsoft.com/office/officeart/2005/8/layout/hList7"/>
    <dgm:cxn modelId="{41056316-9BFD-4E8F-8CAE-FF772735CD2B}" type="presParOf" srcId="{E3C483D3-213D-459A-80AE-23B635E0C724}" destId="{3DBF574B-5D31-47F4-BAFA-6972A4E4E88D}" srcOrd="2" destOrd="0" presId="urn:microsoft.com/office/officeart/2005/8/layout/hList7"/>
    <dgm:cxn modelId="{5B27ECEF-A862-4D93-B2B9-3B3C67078D7B}" type="presParOf" srcId="{E3C483D3-213D-459A-80AE-23B635E0C724}" destId="{E2A55B55-C3D8-4C8B-95F0-14FC038E9F11}" srcOrd="3" destOrd="0" presId="urn:microsoft.com/office/officeart/2005/8/layout/hList7"/>
    <dgm:cxn modelId="{E9E52BA3-B1C4-46BE-9E96-E6B0A1ED816C}" type="presParOf" srcId="{2D4E110C-A614-4F01-BE19-E442FECE8E58}" destId="{07919993-D14C-4371-9390-9DDC1A18AC27}" srcOrd="1" destOrd="0" presId="urn:microsoft.com/office/officeart/2005/8/layout/hList7"/>
    <dgm:cxn modelId="{07394C75-3006-4BA2-AEDF-6759D5FFE061}" type="presParOf" srcId="{2D4E110C-A614-4F01-BE19-E442FECE8E58}" destId="{BD4AA156-F5B5-405C-AF8F-67DAA6DABE4D}" srcOrd="2" destOrd="0" presId="urn:microsoft.com/office/officeart/2005/8/layout/hList7"/>
    <dgm:cxn modelId="{87D06C77-822A-4A43-9F79-C222CD094CAE}" type="presParOf" srcId="{BD4AA156-F5B5-405C-AF8F-67DAA6DABE4D}" destId="{FFDA5023-6FE1-4A4B-A05F-90F26773FC9A}" srcOrd="0" destOrd="0" presId="urn:microsoft.com/office/officeart/2005/8/layout/hList7"/>
    <dgm:cxn modelId="{DC21AAB4-0374-44B8-B3AB-F3D914F3250F}" type="presParOf" srcId="{BD4AA156-F5B5-405C-AF8F-67DAA6DABE4D}" destId="{7357346A-069F-4DF6-ABBD-F5C0F7E3729B}" srcOrd="1" destOrd="0" presId="urn:microsoft.com/office/officeart/2005/8/layout/hList7"/>
    <dgm:cxn modelId="{F0200E7D-7AE4-4CAA-8712-1D17ADA7787F}" type="presParOf" srcId="{BD4AA156-F5B5-405C-AF8F-67DAA6DABE4D}" destId="{8B3F1FDE-CBC3-408B-A077-3C0B6ACF1EDB}" srcOrd="2" destOrd="0" presId="urn:microsoft.com/office/officeart/2005/8/layout/hList7"/>
    <dgm:cxn modelId="{F08E3FAC-8C6F-481A-A78E-329539EDFB0A}" type="presParOf" srcId="{BD4AA156-F5B5-405C-AF8F-67DAA6DABE4D}" destId="{11403271-8474-4946-B84B-38D34C0B84BA}" srcOrd="3" destOrd="0" presId="urn:microsoft.com/office/officeart/2005/8/layout/hList7"/>
    <dgm:cxn modelId="{E5C2029C-3CFA-4712-81D0-1B5FFAC291DF}" type="presParOf" srcId="{2D4E110C-A614-4F01-BE19-E442FECE8E58}" destId="{AE15A667-C2B0-439C-ABA3-C762ABB730BE}" srcOrd="3" destOrd="0" presId="urn:microsoft.com/office/officeart/2005/8/layout/hList7"/>
    <dgm:cxn modelId="{EA06E8F6-90A2-446C-83ED-7EC25DE13272}" type="presParOf" srcId="{2D4E110C-A614-4F01-BE19-E442FECE8E58}" destId="{059DC2AD-AF77-4246-97BE-2955B59985AF}" srcOrd="4" destOrd="0" presId="urn:microsoft.com/office/officeart/2005/8/layout/hList7"/>
    <dgm:cxn modelId="{6A0BCB88-F2F4-4C22-9E28-5B29B6675775}" type="presParOf" srcId="{059DC2AD-AF77-4246-97BE-2955B59985AF}" destId="{9916D948-A859-4E2A-B47A-CCC63AF4B327}" srcOrd="0" destOrd="0" presId="urn:microsoft.com/office/officeart/2005/8/layout/hList7"/>
    <dgm:cxn modelId="{5077CFB2-B191-4C71-A091-563BF62C8948}" type="presParOf" srcId="{059DC2AD-AF77-4246-97BE-2955B59985AF}" destId="{1274F754-1874-4E81-905D-3421A0CADA70}" srcOrd="1" destOrd="0" presId="urn:microsoft.com/office/officeart/2005/8/layout/hList7"/>
    <dgm:cxn modelId="{02FC7521-D5A5-49EB-A36F-974EEEFEDCFF}" type="presParOf" srcId="{059DC2AD-AF77-4246-97BE-2955B59985AF}" destId="{1F451C01-B9A6-4F0F-A666-94BED2CE909D}" srcOrd="2" destOrd="0" presId="urn:microsoft.com/office/officeart/2005/8/layout/hList7"/>
    <dgm:cxn modelId="{9CB66F3C-B6F8-435D-B588-33ED0A04C693}" type="presParOf" srcId="{059DC2AD-AF77-4246-97BE-2955B59985AF}" destId="{EB2DD1E6-0A51-4A7F-B495-53B6D7033B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D5DC4-62F5-4F09-8996-C2FC585D0308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57219F-F67E-4628-A62C-D0D43167D33D}">
      <dgm:prSet/>
      <dgm:spPr>
        <a:solidFill>
          <a:srgbClr val="002060"/>
        </a:solidFill>
      </dgm:spPr>
      <dgm:t>
        <a:bodyPr/>
        <a:lstStyle/>
        <a:p>
          <a:r>
            <a:rPr lang="en-US" baseline="0" dirty="0"/>
            <a:t>There is no average learner.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ummary:&#10;There is no average learner.&#10;Challenge your assumptions!&#10;Choice and flexibility.&#10;We don’t have to do everything all at once!&#10;"/>
        </a:ext>
      </dgm:extLst>
    </dgm:pt>
    <dgm:pt modelId="{871E456B-824E-470E-9B9E-54B0C755A883}" type="parTrans" cxnId="{E9572D45-A643-45C3-A78F-B5A465025FA7}">
      <dgm:prSet/>
      <dgm:spPr/>
      <dgm:t>
        <a:bodyPr/>
        <a:lstStyle/>
        <a:p>
          <a:endParaRPr lang="en-US"/>
        </a:p>
      </dgm:t>
    </dgm:pt>
    <dgm:pt modelId="{AB42A2D3-B450-4EA7-8C7B-F36384029775}" type="sibTrans" cxnId="{E9572D45-A643-45C3-A78F-B5A465025FA7}">
      <dgm:prSet/>
      <dgm:spPr/>
      <dgm:t>
        <a:bodyPr/>
        <a:lstStyle/>
        <a:p>
          <a:endParaRPr lang="en-US"/>
        </a:p>
      </dgm:t>
    </dgm:pt>
    <dgm:pt modelId="{B1EB120F-F17B-4D61-A1E4-B2AE20AE6360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We</a:t>
          </a:r>
          <a:r>
            <a:rPr lang="en-US" baseline="0" dirty="0"/>
            <a:t> don’t have to do everything all at once!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ummary:&#10;There is no average learner.&#10;Challenge your assumptions!&#10;Choice and flexibility.&#10;We don’t have to do everything all at once!&#10;"/>
        </a:ext>
      </dgm:extLst>
    </dgm:pt>
    <dgm:pt modelId="{838AF2AA-D523-4729-A9A9-527B70ED2347}" type="parTrans" cxnId="{C32F2C69-E2FF-4B30-B60D-B0E2A0CBAFD8}">
      <dgm:prSet/>
      <dgm:spPr/>
      <dgm:t>
        <a:bodyPr/>
        <a:lstStyle/>
        <a:p>
          <a:endParaRPr lang="en-US"/>
        </a:p>
      </dgm:t>
    </dgm:pt>
    <dgm:pt modelId="{5F464217-598C-4E0F-99B9-42648EDDAE27}" type="sibTrans" cxnId="{C32F2C69-E2FF-4B30-B60D-B0E2A0CBAFD8}">
      <dgm:prSet/>
      <dgm:spPr/>
      <dgm:t>
        <a:bodyPr/>
        <a:lstStyle/>
        <a:p>
          <a:endParaRPr lang="en-US"/>
        </a:p>
      </dgm:t>
    </dgm:pt>
    <dgm:pt modelId="{6B004FBE-379B-4A73-9A7D-69E170BF66C0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Challenge your assumptions!</a:t>
          </a:r>
        </a:p>
      </dgm:t>
      <dgm:extLst>
        <a:ext uri="{E40237B7-FDA0-4F09-8148-C483321AD2D9}">
          <dgm14:cNvPr xmlns:dgm14="http://schemas.microsoft.com/office/drawing/2010/diagram" id="0" name="" descr="Summary:&#10;There is no average learner.&#10;Challenge your assumptions!&#10;Choice and flexibility.&#10;We don’t have to do everything all at once!"/>
        </a:ext>
      </dgm:extLst>
    </dgm:pt>
    <dgm:pt modelId="{E4BFEAAB-0AA9-4B44-BAE2-67EFE77BCFB2}" type="parTrans" cxnId="{20CEEE64-7FE0-483C-A239-E96F8F5DD7A1}">
      <dgm:prSet/>
      <dgm:spPr/>
      <dgm:t>
        <a:bodyPr/>
        <a:lstStyle/>
        <a:p>
          <a:endParaRPr lang="en-IE"/>
        </a:p>
      </dgm:t>
    </dgm:pt>
    <dgm:pt modelId="{300D96E3-8413-44CD-B81E-3CA5BA0F39E2}" type="sibTrans" cxnId="{20CEEE64-7FE0-483C-A239-E96F8F5DD7A1}">
      <dgm:prSet/>
      <dgm:spPr/>
      <dgm:t>
        <a:bodyPr/>
        <a:lstStyle/>
        <a:p>
          <a:endParaRPr lang="en-IE"/>
        </a:p>
      </dgm:t>
    </dgm:pt>
    <dgm:pt modelId="{882366B0-2470-4BA2-8A54-51016F2BDB41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Choice</a:t>
          </a:r>
          <a:r>
            <a:rPr lang="en-US" baseline="0" dirty="0"/>
            <a:t> and flexibility.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ummary:&#10;There is no average learner.&#10;Challenge your assumptions!&#10;Choice and flexibility.&#10;We don’t have to do everything all at once!&#10;"/>
        </a:ext>
      </dgm:extLst>
    </dgm:pt>
    <dgm:pt modelId="{59B01E73-6ECE-453E-AD74-05304F5D16ED}" type="parTrans" cxnId="{D48F4689-13DE-45FC-9DF4-B181C727C0EA}">
      <dgm:prSet/>
      <dgm:spPr/>
      <dgm:t>
        <a:bodyPr/>
        <a:lstStyle/>
        <a:p>
          <a:endParaRPr lang="en-IE"/>
        </a:p>
      </dgm:t>
    </dgm:pt>
    <dgm:pt modelId="{F988B187-0E4A-46B6-9D32-58A20BE5D52A}" type="sibTrans" cxnId="{D48F4689-13DE-45FC-9DF4-B181C727C0EA}">
      <dgm:prSet/>
      <dgm:spPr/>
      <dgm:t>
        <a:bodyPr/>
        <a:lstStyle/>
        <a:p>
          <a:endParaRPr lang="en-IE"/>
        </a:p>
      </dgm:t>
    </dgm:pt>
    <dgm:pt modelId="{86080895-F3B3-434C-81BA-F0FAD31F3136}" type="pres">
      <dgm:prSet presAssocID="{00DD5DC4-62F5-4F09-8996-C2FC585D0308}" presName="Name0" presStyleCnt="0">
        <dgm:presLayoutVars>
          <dgm:dir/>
          <dgm:animLvl val="lvl"/>
          <dgm:resizeHandles val="exact"/>
        </dgm:presLayoutVars>
      </dgm:prSet>
      <dgm:spPr/>
    </dgm:pt>
    <dgm:pt modelId="{53DB3A25-EBBB-43AA-88C7-A6826E8196A7}" type="pres">
      <dgm:prSet presAssocID="{7357219F-F67E-4628-A62C-D0D43167D33D}" presName="linNode" presStyleCnt="0"/>
      <dgm:spPr/>
    </dgm:pt>
    <dgm:pt modelId="{866E4685-844B-40F0-827A-6A0CA4D7AD30}" type="pres">
      <dgm:prSet presAssocID="{7357219F-F67E-4628-A62C-D0D43167D33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073EA8A-87A5-4ED0-8674-9CD2B3F85899}" type="pres">
      <dgm:prSet presAssocID="{AB42A2D3-B450-4EA7-8C7B-F36384029775}" presName="sp" presStyleCnt="0"/>
      <dgm:spPr/>
    </dgm:pt>
    <dgm:pt modelId="{5D298533-F8C2-485A-814E-EFD5636A2409}" type="pres">
      <dgm:prSet presAssocID="{6B004FBE-379B-4A73-9A7D-69E170BF66C0}" presName="linNode" presStyleCnt="0"/>
      <dgm:spPr/>
    </dgm:pt>
    <dgm:pt modelId="{D2B8DE99-DFE1-4051-B845-AA98E5615B65}" type="pres">
      <dgm:prSet presAssocID="{6B004FBE-379B-4A73-9A7D-69E170BF66C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96AD809-A9F2-48F0-92CB-5558826E114F}" type="pres">
      <dgm:prSet presAssocID="{300D96E3-8413-44CD-B81E-3CA5BA0F39E2}" presName="sp" presStyleCnt="0"/>
      <dgm:spPr/>
    </dgm:pt>
    <dgm:pt modelId="{49637D2B-62EB-40A2-9F8C-FF9B5C0D79CD}" type="pres">
      <dgm:prSet presAssocID="{882366B0-2470-4BA2-8A54-51016F2BDB41}" presName="linNode" presStyleCnt="0"/>
      <dgm:spPr/>
    </dgm:pt>
    <dgm:pt modelId="{FE06B51B-D648-4E69-8068-2C9BEDFEAB52}" type="pres">
      <dgm:prSet presAssocID="{882366B0-2470-4BA2-8A54-51016F2BDB4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411A1A7-8AA3-4E5D-B972-4E87A13C9FFB}" type="pres">
      <dgm:prSet presAssocID="{F988B187-0E4A-46B6-9D32-58A20BE5D52A}" presName="sp" presStyleCnt="0"/>
      <dgm:spPr/>
    </dgm:pt>
    <dgm:pt modelId="{D2C69F99-C0F1-41BD-98FF-A94FFF8E1DE4}" type="pres">
      <dgm:prSet presAssocID="{B1EB120F-F17B-4D61-A1E4-B2AE20AE6360}" presName="linNode" presStyleCnt="0"/>
      <dgm:spPr/>
    </dgm:pt>
    <dgm:pt modelId="{61729677-BB58-4FFF-9267-8FA6081EECAE}" type="pres">
      <dgm:prSet presAssocID="{B1EB120F-F17B-4D61-A1E4-B2AE20AE6360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B89891E-78FC-4743-9A55-817AD6471075}" type="presOf" srcId="{B1EB120F-F17B-4D61-A1E4-B2AE20AE6360}" destId="{61729677-BB58-4FFF-9267-8FA6081EECAE}" srcOrd="0" destOrd="0" presId="urn:microsoft.com/office/officeart/2005/8/layout/vList5"/>
    <dgm:cxn modelId="{CCBB6443-469A-4C54-81BD-89CD670D3BE1}" type="presOf" srcId="{7357219F-F67E-4628-A62C-D0D43167D33D}" destId="{866E4685-844B-40F0-827A-6A0CA4D7AD30}" srcOrd="0" destOrd="0" presId="urn:microsoft.com/office/officeart/2005/8/layout/vList5"/>
    <dgm:cxn modelId="{20CEEE64-7FE0-483C-A239-E96F8F5DD7A1}" srcId="{00DD5DC4-62F5-4F09-8996-C2FC585D0308}" destId="{6B004FBE-379B-4A73-9A7D-69E170BF66C0}" srcOrd="1" destOrd="0" parTransId="{E4BFEAAB-0AA9-4B44-BAE2-67EFE77BCFB2}" sibTransId="{300D96E3-8413-44CD-B81E-3CA5BA0F39E2}"/>
    <dgm:cxn modelId="{E9572D45-A643-45C3-A78F-B5A465025FA7}" srcId="{00DD5DC4-62F5-4F09-8996-C2FC585D0308}" destId="{7357219F-F67E-4628-A62C-D0D43167D33D}" srcOrd="0" destOrd="0" parTransId="{871E456B-824E-470E-9B9E-54B0C755A883}" sibTransId="{AB42A2D3-B450-4EA7-8C7B-F36384029775}"/>
    <dgm:cxn modelId="{C32F2C69-E2FF-4B30-B60D-B0E2A0CBAFD8}" srcId="{00DD5DC4-62F5-4F09-8996-C2FC585D0308}" destId="{B1EB120F-F17B-4D61-A1E4-B2AE20AE6360}" srcOrd="3" destOrd="0" parTransId="{838AF2AA-D523-4729-A9A9-527B70ED2347}" sibTransId="{5F464217-598C-4E0F-99B9-42648EDDAE27}"/>
    <dgm:cxn modelId="{D48F4689-13DE-45FC-9DF4-B181C727C0EA}" srcId="{00DD5DC4-62F5-4F09-8996-C2FC585D0308}" destId="{882366B0-2470-4BA2-8A54-51016F2BDB41}" srcOrd="2" destOrd="0" parTransId="{59B01E73-6ECE-453E-AD74-05304F5D16ED}" sibTransId="{F988B187-0E4A-46B6-9D32-58A20BE5D52A}"/>
    <dgm:cxn modelId="{0DD2A9AC-FB56-47F1-B22D-15F39C5D8A9A}" type="presOf" srcId="{00DD5DC4-62F5-4F09-8996-C2FC585D0308}" destId="{86080895-F3B3-434C-81BA-F0FAD31F3136}" srcOrd="0" destOrd="0" presId="urn:microsoft.com/office/officeart/2005/8/layout/vList5"/>
    <dgm:cxn modelId="{AD3444CC-662B-408B-B33F-36936406E538}" type="presOf" srcId="{6B004FBE-379B-4A73-9A7D-69E170BF66C0}" destId="{D2B8DE99-DFE1-4051-B845-AA98E5615B65}" srcOrd="0" destOrd="0" presId="urn:microsoft.com/office/officeart/2005/8/layout/vList5"/>
    <dgm:cxn modelId="{BCC01FCD-AF84-481B-92FA-B927569B0A55}" type="presOf" srcId="{882366B0-2470-4BA2-8A54-51016F2BDB41}" destId="{FE06B51B-D648-4E69-8068-2C9BEDFEAB52}" srcOrd="0" destOrd="0" presId="urn:microsoft.com/office/officeart/2005/8/layout/vList5"/>
    <dgm:cxn modelId="{82BE12EF-C071-446C-B300-5CF218CA8B9A}" type="presParOf" srcId="{86080895-F3B3-434C-81BA-F0FAD31F3136}" destId="{53DB3A25-EBBB-43AA-88C7-A6826E8196A7}" srcOrd="0" destOrd="0" presId="urn:microsoft.com/office/officeart/2005/8/layout/vList5"/>
    <dgm:cxn modelId="{70FFB6F5-C091-4719-A830-29249EFB7A18}" type="presParOf" srcId="{53DB3A25-EBBB-43AA-88C7-A6826E8196A7}" destId="{866E4685-844B-40F0-827A-6A0CA4D7AD30}" srcOrd="0" destOrd="0" presId="urn:microsoft.com/office/officeart/2005/8/layout/vList5"/>
    <dgm:cxn modelId="{9CCD265D-F896-4CFA-A2EA-9B3CB3BC96A8}" type="presParOf" srcId="{86080895-F3B3-434C-81BA-F0FAD31F3136}" destId="{E073EA8A-87A5-4ED0-8674-9CD2B3F85899}" srcOrd="1" destOrd="0" presId="urn:microsoft.com/office/officeart/2005/8/layout/vList5"/>
    <dgm:cxn modelId="{8C1D3727-1B39-4E02-9EC5-F40B6CBB7656}" type="presParOf" srcId="{86080895-F3B3-434C-81BA-F0FAD31F3136}" destId="{5D298533-F8C2-485A-814E-EFD5636A2409}" srcOrd="2" destOrd="0" presId="urn:microsoft.com/office/officeart/2005/8/layout/vList5"/>
    <dgm:cxn modelId="{244FCAF9-E9BD-427C-A68A-BC18AFD917C9}" type="presParOf" srcId="{5D298533-F8C2-485A-814E-EFD5636A2409}" destId="{D2B8DE99-DFE1-4051-B845-AA98E5615B65}" srcOrd="0" destOrd="0" presId="urn:microsoft.com/office/officeart/2005/8/layout/vList5"/>
    <dgm:cxn modelId="{7289BC2F-3BA3-41FB-BEE2-8B4537F5A0C4}" type="presParOf" srcId="{86080895-F3B3-434C-81BA-F0FAD31F3136}" destId="{796AD809-A9F2-48F0-92CB-5558826E114F}" srcOrd="3" destOrd="0" presId="urn:microsoft.com/office/officeart/2005/8/layout/vList5"/>
    <dgm:cxn modelId="{89D4E56E-FBD4-40B0-846A-3975B67011A7}" type="presParOf" srcId="{86080895-F3B3-434C-81BA-F0FAD31F3136}" destId="{49637D2B-62EB-40A2-9F8C-FF9B5C0D79CD}" srcOrd="4" destOrd="0" presId="urn:microsoft.com/office/officeart/2005/8/layout/vList5"/>
    <dgm:cxn modelId="{6FC7E987-0FE2-4781-94DB-93C1628BBC1F}" type="presParOf" srcId="{49637D2B-62EB-40A2-9F8C-FF9B5C0D79CD}" destId="{FE06B51B-D648-4E69-8068-2C9BEDFEAB52}" srcOrd="0" destOrd="0" presId="urn:microsoft.com/office/officeart/2005/8/layout/vList5"/>
    <dgm:cxn modelId="{A8EF2C53-E47B-438A-ACF0-C9BD1F9C3809}" type="presParOf" srcId="{86080895-F3B3-434C-81BA-F0FAD31F3136}" destId="{1411A1A7-8AA3-4E5D-B972-4E87A13C9FFB}" srcOrd="5" destOrd="0" presId="urn:microsoft.com/office/officeart/2005/8/layout/vList5"/>
    <dgm:cxn modelId="{39E64DF0-8F6B-4BF7-98FE-2D4D36361680}" type="presParOf" srcId="{86080895-F3B3-434C-81BA-F0FAD31F3136}" destId="{D2C69F99-C0F1-41BD-98FF-A94FFF8E1DE4}" srcOrd="6" destOrd="0" presId="urn:microsoft.com/office/officeart/2005/8/layout/vList5"/>
    <dgm:cxn modelId="{A3B58199-6C6A-401C-B2E4-7067D15BF2DB}" type="presParOf" srcId="{D2C69F99-C0F1-41BD-98FF-A94FFF8E1DE4}" destId="{61729677-BB58-4FFF-9267-8FA6081EECA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E4685-844B-40F0-827A-6A0CA4D7AD30}">
      <dsp:nvSpPr>
        <dsp:cNvPr id="0" name=""/>
        <dsp:cNvSpPr/>
      </dsp:nvSpPr>
      <dsp:spPr>
        <a:xfrm>
          <a:off x="3901433" y="2540"/>
          <a:ext cx="4389112" cy="1222105"/>
        </a:xfrm>
        <a:prstGeom prst="round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Imagining</a:t>
          </a:r>
          <a:r>
            <a:rPr lang="en-US" sz="3400" kern="1200" baseline="0" dirty="0"/>
            <a:t> inclusion.</a:t>
          </a:r>
          <a:endParaRPr lang="en-US" sz="3400" kern="1200" dirty="0"/>
        </a:p>
      </dsp:txBody>
      <dsp:txXfrm>
        <a:off x="3961091" y="62198"/>
        <a:ext cx="4269796" cy="1102789"/>
      </dsp:txXfrm>
    </dsp:sp>
    <dsp:sp modelId="{D2B8DE99-DFE1-4051-B845-AA98E5615B65}">
      <dsp:nvSpPr>
        <dsp:cNvPr id="0" name=""/>
        <dsp:cNvSpPr/>
      </dsp:nvSpPr>
      <dsp:spPr>
        <a:xfrm>
          <a:off x="3901433" y="1285751"/>
          <a:ext cx="4389112" cy="1222105"/>
        </a:xfrm>
        <a:prstGeom prst="round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UDL in the digital space.</a:t>
          </a:r>
        </a:p>
      </dsp:txBody>
      <dsp:txXfrm>
        <a:off x="3961091" y="1345409"/>
        <a:ext cx="4269796" cy="1102789"/>
      </dsp:txXfrm>
    </dsp:sp>
    <dsp:sp modelId="{FE06B51B-D648-4E69-8068-2C9BEDFEAB52}">
      <dsp:nvSpPr>
        <dsp:cNvPr id="0" name=""/>
        <dsp:cNvSpPr/>
      </dsp:nvSpPr>
      <dsp:spPr>
        <a:xfrm>
          <a:off x="3901433" y="2568962"/>
          <a:ext cx="4389112" cy="1222105"/>
        </a:xfrm>
        <a:prstGeom prst="round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Things we can do today!</a:t>
          </a:r>
        </a:p>
      </dsp:txBody>
      <dsp:txXfrm>
        <a:off x="3961091" y="2628620"/>
        <a:ext cx="4269796" cy="1102789"/>
      </dsp:txXfrm>
    </dsp:sp>
    <dsp:sp modelId="{61729677-BB58-4FFF-9267-8FA6081EECAE}">
      <dsp:nvSpPr>
        <dsp:cNvPr id="0" name=""/>
        <dsp:cNvSpPr/>
      </dsp:nvSpPr>
      <dsp:spPr>
        <a:xfrm>
          <a:off x="3901433" y="3852172"/>
          <a:ext cx="4389112" cy="1222105"/>
        </a:xfrm>
        <a:prstGeom prst="round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Tell me your plus 1!</a:t>
          </a:r>
        </a:p>
      </dsp:txBody>
      <dsp:txXfrm>
        <a:off x="3961091" y="3911830"/>
        <a:ext cx="4269796" cy="1102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9E6AF-55F6-4AC9-8F62-037F2E305BE2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Accessible</a:t>
          </a:r>
          <a:r>
            <a:rPr lang="en-US" sz="5400" kern="1200" baseline="0" dirty="0"/>
            <a:t> / usable.</a:t>
          </a:r>
          <a:endParaRPr lang="en-IE" sz="5400" kern="1200" dirty="0"/>
        </a:p>
      </dsp:txBody>
      <dsp:txXfrm>
        <a:off x="1748064" y="2975"/>
        <a:ext cx="3342605" cy="2005563"/>
      </dsp:txXfrm>
    </dsp:sp>
    <dsp:sp modelId="{550A9D1F-32C5-4C69-80E0-9E6E650FF090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Flexibility / Choice.</a:t>
          </a:r>
          <a:endParaRPr lang="en-IE" sz="5400" kern="1200" dirty="0"/>
        </a:p>
      </dsp:txBody>
      <dsp:txXfrm>
        <a:off x="5424930" y="2975"/>
        <a:ext cx="3342605" cy="2005563"/>
      </dsp:txXfrm>
    </dsp:sp>
    <dsp:sp modelId="{C7AC1EAE-2EEF-4918-8860-E4DA79E12C43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Values all learners.</a:t>
          </a:r>
          <a:endParaRPr lang="en-IE" sz="5400" kern="1200" dirty="0"/>
        </a:p>
      </dsp:txBody>
      <dsp:txXfrm>
        <a:off x="1748064" y="2342799"/>
        <a:ext cx="3342605" cy="2005563"/>
      </dsp:txXfrm>
    </dsp:sp>
    <dsp:sp modelId="{933FB624-4D08-48C2-9DDC-63D663850354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Student-</a:t>
          </a:r>
          <a:r>
            <a:rPr lang="en-US" sz="5400" kern="1200" dirty="0" err="1"/>
            <a:t>centred</a:t>
          </a:r>
          <a:r>
            <a:rPr lang="en-US" sz="5400" kern="1200" dirty="0"/>
            <a:t>.</a:t>
          </a:r>
          <a:endParaRPr lang="en-IE" sz="5400" kern="1200" dirty="0"/>
        </a:p>
      </dsp:txBody>
      <dsp:txXfrm>
        <a:off x="5424930" y="2342799"/>
        <a:ext cx="3342605" cy="200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A52AC-510F-4B6B-B6BE-A63326D35082}">
      <dsp:nvSpPr>
        <dsp:cNvPr id="0" name=""/>
        <dsp:cNvSpPr/>
      </dsp:nvSpPr>
      <dsp:spPr>
        <a:xfrm>
          <a:off x="1087" y="0"/>
          <a:ext cx="1692622" cy="435133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600" kern="1200" dirty="0"/>
            <a:t>Solo</a:t>
          </a:r>
        </a:p>
      </dsp:txBody>
      <dsp:txXfrm>
        <a:off x="1087" y="1740535"/>
        <a:ext cx="1692622" cy="1740535"/>
      </dsp:txXfrm>
    </dsp:sp>
    <dsp:sp modelId="{E2A55B55-C3D8-4C8B-95F0-14FC038E9F11}">
      <dsp:nvSpPr>
        <dsp:cNvPr id="0" name=""/>
        <dsp:cNvSpPr/>
      </dsp:nvSpPr>
      <dsp:spPr>
        <a:xfrm>
          <a:off x="122901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A5023-6FE1-4A4B-A05F-90F26773FC9A}">
      <dsp:nvSpPr>
        <dsp:cNvPr id="0" name=""/>
        <dsp:cNvSpPr/>
      </dsp:nvSpPr>
      <dsp:spPr>
        <a:xfrm>
          <a:off x="1762599" y="0"/>
          <a:ext cx="1692622" cy="435133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600" kern="1200" dirty="0"/>
            <a:t>Teams</a:t>
          </a:r>
        </a:p>
      </dsp:txBody>
      <dsp:txXfrm>
        <a:off x="1762599" y="1740535"/>
        <a:ext cx="1692622" cy="1740535"/>
      </dsp:txXfrm>
    </dsp:sp>
    <dsp:sp modelId="{11403271-8474-4946-B84B-38D34C0B84BA}">
      <dsp:nvSpPr>
        <dsp:cNvPr id="0" name=""/>
        <dsp:cNvSpPr/>
      </dsp:nvSpPr>
      <dsp:spPr>
        <a:xfrm>
          <a:off x="1866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6D948-A859-4E2A-B47A-CCC63AF4B327}">
      <dsp:nvSpPr>
        <dsp:cNvPr id="0" name=""/>
        <dsp:cNvSpPr/>
      </dsp:nvSpPr>
      <dsp:spPr>
        <a:xfrm>
          <a:off x="3487889" y="0"/>
          <a:ext cx="1692622" cy="435133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600" kern="1200" dirty="0"/>
            <a:t>Paper</a:t>
          </a:r>
        </a:p>
      </dsp:txBody>
      <dsp:txXfrm>
        <a:off x="3487889" y="1740535"/>
        <a:ext cx="1692622" cy="1740535"/>
      </dsp:txXfrm>
    </dsp:sp>
    <dsp:sp modelId="{EB2DD1E6-0A51-4A7F-B495-53B6D7033BAB}">
      <dsp:nvSpPr>
        <dsp:cNvPr id="0" name=""/>
        <dsp:cNvSpPr/>
      </dsp:nvSpPr>
      <dsp:spPr>
        <a:xfrm>
          <a:off x="360970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6F535-4146-4A86-A876-68BEE260431D}">
      <dsp:nvSpPr>
        <dsp:cNvPr id="0" name=""/>
        <dsp:cNvSpPr/>
      </dsp:nvSpPr>
      <dsp:spPr>
        <a:xfrm>
          <a:off x="207264" y="3481070"/>
          <a:ext cx="476707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E4685-844B-40F0-827A-6A0CA4D7AD30}">
      <dsp:nvSpPr>
        <dsp:cNvPr id="0" name=""/>
        <dsp:cNvSpPr/>
      </dsp:nvSpPr>
      <dsp:spPr>
        <a:xfrm>
          <a:off x="3901433" y="2540"/>
          <a:ext cx="4389112" cy="1222105"/>
        </a:xfrm>
        <a:prstGeom prst="round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baseline="0" dirty="0"/>
            <a:t>There is no average learner.</a:t>
          </a:r>
          <a:endParaRPr lang="en-US" sz="3400" kern="1200" dirty="0"/>
        </a:p>
      </dsp:txBody>
      <dsp:txXfrm>
        <a:off x="3961091" y="62198"/>
        <a:ext cx="4269796" cy="1102789"/>
      </dsp:txXfrm>
    </dsp:sp>
    <dsp:sp modelId="{D2B8DE99-DFE1-4051-B845-AA98E5615B65}">
      <dsp:nvSpPr>
        <dsp:cNvPr id="0" name=""/>
        <dsp:cNvSpPr/>
      </dsp:nvSpPr>
      <dsp:spPr>
        <a:xfrm>
          <a:off x="3901433" y="1285751"/>
          <a:ext cx="4389112" cy="1222105"/>
        </a:xfrm>
        <a:prstGeom prst="round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Challenge your assumptions!</a:t>
          </a:r>
        </a:p>
      </dsp:txBody>
      <dsp:txXfrm>
        <a:off x="3961091" y="1345409"/>
        <a:ext cx="4269796" cy="1102789"/>
      </dsp:txXfrm>
    </dsp:sp>
    <dsp:sp modelId="{FE06B51B-D648-4E69-8068-2C9BEDFEAB52}">
      <dsp:nvSpPr>
        <dsp:cNvPr id="0" name=""/>
        <dsp:cNvSpPr/>
      </dsp:nvSpPr>
      <dsp:spPr>
        <a:xfrm>
          <a:off x="3901433" y="2568962"/>
          <a:ext cx="4389112" cy="1222105"/>
        </a:xfrm>
        <a:prstGeom prst="round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Choice</a:t>
          </a:r>
          <a:r>
            <a:rPr lang="en-US" sz="3400" kern="1200" baseline="0" dirty="0"/>
            <a:t> and flexibility.</a:t>
          </a:r>
          <a:endParaRPr lang="en-US" sz="3400" kern="1200" dirty="0"/>
        </a:p>
      </dsp:txBody>
      <dsp:txXfrm>
        <a:off x="3961091" y="2628620"/>
        <a:ext cx="4269796" cy="1102789"/>
      </dsp:txXfrm>
    </dsp:sp>
    <dsp:sp modelId="{61729677-BB58-4FFF-9267-8FA6081EECAE}">
      <dsp:nvSpPr>
        <dsp:cNvPr id="0" name=""/>
        <dsp:cNvSpPr/>
      </dsp:nvSpPr>
      <dsp:spPr>
        <a:xfrm>
          <a:off x="3901433" y="3852172"/>
          <a:ext cx="4389112" cy="1222105"/>
        </a:xfrm>
        <a:prstGeom prst="round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We</a:t>
          </a:r>
          <a:r>
            <a:rPr lang="en-US" sz="3400" kern="1200" baseline="0" dirty="0"/>
            <a:t> don’t have to do everything all at once!</a:t>
          </a:r>
          <a:endParaRPr lang="en-US" sz="3400" kern="1200" dirty="0"/>
        </a:p>
      </dsp:txBody>
      <dsp:txXfrm>
        <a:off x="3961091" y="3911830"/>
        <a:ext cx="4269796" cy="1102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2C224-8A8B-423D-B73C-461050E529CA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C5AD1-9BFE-41EB-A057-186511D074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34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65C5-063C-370E-F3EF-EA5D77788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1EDB7-2697-DF91-E4C6-20411B054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12EC7-17A3-5312-2E63-6A9DF6BF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DF4C-0896-99EE-2271-7A82DCA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83599-A496-EC90-487B-4D9E17C5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922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15E8-2157-D17F-E829-DEA676FD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C5E13-903F-5DE0-32A3-1116E5DEF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1B1D8-29D4-3CA0-F931-42137891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7A63-3DBF-03CC-D6A8-024B78EB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F8A8E-5D72-888C-411A-7883951E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866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D0C7C-99CE-FAFB-C234-F88DAE6B2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61DE0-C7C9-7327-43C1-650E811F5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87A14-70CE-11D9-ED73-778C45BB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02F7A-5870-98D2-8D2C-331177B2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2D4E4-D816-203E-E1D2-6F7DF8B2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032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5A1A-5030-12B3-C757-D19FCD23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0A14-EC95-70B6-BA81-2BF46D3F6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DA34D-3077-C796-D941-41B4DC4A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C4136-4560-5235-4860-A67C66D5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E15B8-7006-6136-F38A-29B4C822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1CCA-D721-B048-0536-F818981E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BE098-80E7-45F3-1C02-B1610451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514C9-6510-3692-108C-59425171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8443D-1687-CE08-C6B3-C19B3F32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35F6D-7635-E90C-6FC6-A46541E3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941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E3603-E91B-E2D3-0761-F2A02E8E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45CF4-AC34-2EA4-DD22-506A77B85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29A3A-DAE2-B829-F1D1-7415DF0FC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31BD1-7F7E-CB9F-84DF-7EE9F1B9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78D87-5580-6414-0C50-8A68BB84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6F3DF-3E32-B5A5-EF1A-7A0F3BC3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05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3C0C-65BA-E3DB-A1F9-F3817B67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7F60A-A2B0-77F7-F158-7B8E5175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259DC-4C98-FB4F-1D59-5BD466268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13DA4-4059-D565-FD01-8147294F8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1F579-29A7-E168-E86E-EADA77901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40FB3-073A-3317-9FB6-A8F417B9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95A1C-7DD6-7AA3-A943-3C811ACF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B058EE-A2D8-2074-0C64-6DA19F91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755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63A8-2A2F-AA19-4C75-EEAD258A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A9336-2929-B25D-68E8-6990CEB0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C4FD9-EA4A-808C-D48C-CAC31CB1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23DA6-BAB0-3CB5-E55E-1739710A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678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B5BBE-D3DE-CDA5-EB15-E95448A2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5FD91-98AC-ADD2-966B-0C1CB38D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231EC-20FB-F432-FEE9-4F5094E9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629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E5A5-DBFA-223E-6D8A-620DB773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B59B0-A531-EEAA-3D30-3C76CD89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DE227-0B17-D3A3-B8A5-C746202E2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D2A61-85FF-1F05-111D-315F78DD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4191E-5730-2013-DBD6-2DC8C78F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D592A-63B4-CF97-00AF-CDE974A4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8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F608-AC92-2DF8-6E4F-6E0ACB98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18F68-C07C-9B1E-2C1D-51AF5101E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74DFB-29A7-3F41-4609-C5AC3C5F9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D6FCB-A9FC-C358-1EB1-6A49EA03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7B3CF-E51B-D93C-98DA-8F2650E9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E62E9-5A7B-2855-9B15-ECCB065D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922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AD1C0-A0E6-5677-769E-673A6CF6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F814F-0A17-0AFF-B2EA-12F97A478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D34A6-BF29-1421-173C-BD3A5F2D0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3DE2-F219-4019-8930-FE935FE5CA48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3AEF1-EC44-61FC-6B02-4B9826489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E2F62-E692-9314-E5A1-D5FC111E5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952D-09A5-4BAA-BFDE-5715F1D17C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282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mily.smith@ucd.i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ead.ie/udl-framewor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ead.ie/ARK" TargetMode="External"/><Relationship Id="rId2" Type="http://schemas.openxmlformats.org/officeDocument/2006/relationships/hyperlink" Target="https://webaim.org/resources/contrastcheck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head.ie/The-AT-Hiv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49973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ACD8-2469-D77E-39D8-B0349F786A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>
                <a:solidFill>
                  <a:srgbClr val="002060"/>
                </a:solidFill>
              </a:rPr>
              <a:t>Using Your VLE to Promote Inclusion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8E1D1-0212-1C0B-BB2C-C852EF237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7005" y="3811763"/>
            <a:ext cx="9144000" cy="1655762"/>
          </a:xfrm>
        </p:spPr>
        <p:txBody>
          <a:bodyPr/>
          <a:lstStyle/>
          <a:p>
            <a:pPr algn="l"/>
            <a:r>
              <a:rPr lang="en-IE" dirty="0"/>
              <a:t>Emily Smith, Assistive Technology Coordinator, UCD</a:t>
            </a:r>
          </a:p>
          <a:p>
            <a:pPr algn="l"/>
            <a:r>
              <a:rPr lang="en-IE" dirty="0">
                <a:hlinkClick r:id="rId2"/>
              </a:rPr>
              <a:t>Emily.smith@ucd.ie</a:t>
            </a:r>
            <a:endParaRPr lang="en-IE" dirty="0"/>
          </a:p>
          <a:p>
            <a:pPr algn="l"/>
            <a:r>
              <a:rPr lang="en-IE" dirty="0"/>
              <a:t>@Em1lySm</a:t>
            </a:r>
          </a:p>
        </p:txBody>
      </p:sp>
    </p:spTree>
    <p:extLst>
      <p:ext uri="{BB962C8B-B14F-4D97-AF65-F5344CB8AC3E}">
        <p14:creationId xmlns:p14="http://schemas.microsoft.com/office/powerpoint/2010/main" val="402686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6AB8-D1BF-4202-5277-93532664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Designing for inclusion: UDL</a:t>
            </a:r>
          </a:p>
        </p:txBody>
      </p:sp>
      <p:pic>
        <p:nvPicPr>
          <p:cNvPr id="6" name="Content Placeholder 5" descr="UDL pillars - Multiple Means of Engagement, Multiple Means of Representation, Multiple Means of Action / Expression. Plain text info linked on main page.">
            <a:extLst>
              <a:ext uri="{FF2B5EF4-FFF2-40B4-BE49-F238E27FC236}">
                <a16:creationId xmlns:a16="http://schemas.microsoft.com/office/drawing/2014/main" id="{EA431581-D89C-C37D-7C63-355EF54749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14" y="1690688"/>
            <a:ext cx="9210773" cy="42544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3D319-8B43-AED5-F7E4-742F2963AE31}"/>
              </a:ext>
            </a:extLst>
          </p:cNvPr>
          <p:cNvSpPr txBox="1"/>
          <p:nvPr/>
        </p:nvSpPr>
        <p:spPr>
          <a:xfrm>
            <a:off x="8640147" y="6167535"/>
            <a:ext cx="31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3"/>
              </a:rPr>
              <a:t>More info AHEAD website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78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Designing for digital inclusion: POUR and UDL</a:t>
            </a:r>
            <a:endParaRPr dirty="0"/>
          </a:p>
        </p:txBody>
      </p:sp>
      <p:graphicFrame>
        <p:nvGraphicFramePr>
          <p:cNvPr id="2" name="Table 2" descr="Table outlining how WCAG principles align with UDL.">
            <a:extLst>
              <a:ext uri="{FF2B5EF4-FFF2-40B4-BE49-F238E27FC236}">
                <a16:creationId xmlns:a16="http://schemas.microsoft.com/office/drawing/2014/main" id="{D42CB3DF-B6B5-8C0C-B819-F07F52856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65426"/>
              </p:ext>
            </p:extLst>
          </p:nvPr>
        </p:nvGraphicFramePr>
        <p:xfrm>
          <a:off x="838200" y="1744662"/>
          <a:ext cx="10515600" cy="474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794">
                  <a:extLst>
                    <a:ext uri="{9D8B030D-6E8A-4147-A177-3AD203B41FA5}">
                      <a16:colId xmlns:a16="http://schemas.microsoft.com/office/drawing/2014/main" val="634691198"/>
                    </a:ext>
                  </a:extLst>
                </a:gridCol>
                <a:gridCol w="5036558">
                  <a:extLst>
                    <a:ext uri="{9D8B030D-6E8A-4147-A177-3AD203B41FA5}">
                      <a16:colId xmlns:a16="http://schemas.microsoft.com/office/drawing/2014/main" val="1822898064"/>
                    </a:ext>
                  </a:extLst>
                </a:gridCol>
                <a:gridCol w="3036248">
                  <a:extLst>
                    <a:ext uri="{9D8B030D-6E8A-4147-A177-3AD203B41FA5}">
                      <a16:colId xmlns:a16="http://schemas.microsoft.com/office/drawing/2014/main" val="1406041817"/>
                    </a:ext>
                  </a:extLst>
                </a:gridCol>
              </a:tblGrid>
              <a:tr h="575333">
                <a:tc>
                  <a:txBody>
                    <a:bodyPr/>
                    <a:lstStyle/>
                    <a:p>
                      <a:r>
                        <a:rPr lang="en-IE" sz="2400" dirty="0"/>
                        <a:t>WCAG Principle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Explanation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UDL Concept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42709"/>
                  </a:ext>
                </a:extLst>
              </a:tr>
              <a:tr h="993041">
                <a:tc>
                  <a:txBody>
                    <a:bodyPr/>
                    <a:lstStyle/>
                    <a:p>
                      <a:r>
                        <a:rPr lang="en-IE" sz="2400" dirty="0"/>
                        <a:t>Perceivable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 perceive the information being presented. Think of the senses!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Representation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609984"/>
                  </a:ext>
                </a:extLst>
              </a:tr>
              <a:tr h="993041">
                <a:tc>
                  <a:txBody>
                    <a:bodyPr/>
                    <a:lstStyle/>
                    <a:p>
                      <a:r>
                        <a:rPr lang="en-IE" sz="2400" dirty="0"/>
                        <a:t>Operable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Interface can be engaged with and navigated. Not everyone uses a mouse!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Representation / Expression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899849"/>
                  </a:ext>
                </a:extLst>
              </a:tr>
              <a:tr h="993041">
                <a:tc>
                  <a:txBody>
                    <a:bodyPr/>
                    <a:lstStyle/>
                    <a:p>
                      <a:r>
                        <a:rPr lang="en-IE" sz="2400" dirty="0"/>
                        <a:t>Understandable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Information provided is clear as is how to operate interface.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Representation /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08133"/>
                  </a:ext>
                </a:extLst>
              </a:tr>
              <a:tr h="993041">
                <a:tc>
                  <a:txBody>
                    <a:bodyPr/>
                    <a:lstStyle/>
                    <a:p>
                      <a:r>
                        <a:rPr lang="en-IE" sz="2400" dirty="0"/>
                        <a:t>Robust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a typeface="Arial"/>
                          <a:cs typeface="Arial"/>
                          <a:sym typeface="Arial"/>
                        </a:rPr>
                        <a:t>Works with different devices and technologies.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Expression /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357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325E-8328-3725-47D4-5A4D71E6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Multiple Means of Representation: Get the basics right!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B01DC2-2CED-908E-134E-FBD3B575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2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E" dirty="0"/>
              <a:t> </a:t>
            </a:r>
            <a:r>
              <a:rPr lang="en-IE" sz="2400" dirty="0"/>
              <a:t>Font size minimum of 12.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2400" dirty="0"/>
              <a:t> Sans-serif font (no curly bits!)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2400" dirty="0"/>
              <a:t> No italics, avoid bold text.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2400" dirty="0"/>
              <a:t> Use headings. Not bold and underline!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2400" dirty="0"/>
              <a:t> Ensure any images have alt text. This includes tables!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2400" dirty="0"/>
              <a:t> Tables should have header-row marked.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2400" dirty="0"/>
              <a:t> Good colour contrast – </a:t>
            </a:r>
            <a:r>
              <a:rPr lang="en-IE" sz="2400" dirty="0">
                <a:hlinkClick r:id="rId2"/>
              </a:rPr>
              <a:t>see </a:t>
            </a:r>
            <a:r>
              <a:rPr lang="en-IE" sz="2400" dirty="0" err="1">
                <a:hlinkClick r:id="rId2"/>
              </a:rPr>
              <a:t>WebAim</a:t>
            </a:r>
            <a:r>
              <a:rPr lang="en-IE" sz="2400" dirty="0">
                <a:hlinkClick r:id="rId2"/>
              </a:rPr>
              <a:t> checker.</a:t>
            </a:r>
            <a:endParaRPr lang="en-IE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IE" sz="2400" dirty="0"/>
              <a:t> Caption your videos.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2400" dirty="0"/>
              <a:t> </a:t>
            </a:r>
            <a:r>
              <a:rPr lang="en-IE" sz="2400" dirty="0">
                <a:hlinkClick r:id="rId3"/>
              </a:rPr>
              <a:t>Do the ARK training!</a:t>
            </a:r>
            <a:endParaRPr lang="en-IE" sz="2400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709694A8-E60B-FAA7-2FB3-E75D5C6B7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049" y="4752505"/>
            <a:ext cx="4510431" cy="15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3BFD-5812-85F6-46C6-543DBC84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Adding and supporting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75A5-7D48-FCD2-DD79-6AC3DC5D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767321"/>
          </a:xfrm>
        </p:spPr>
        <p:txBody>
          <a:bodyPr>
            <a:normAutofit/>
          </a:bodyPr>
          <a:lstStyle/>
          <a:p>
            <a:r>
              <a:rPr lang="en-IE" sz="2400" dirty="0"/>
              <a:t>Easiest +1 is adding different formats e.g. podcasts and videos.</a:t>
            </a:r>
          </a:p>
          <a:p>
            <a:r>
              <a:rPr lang="en-IE" sz="2400" dirty="0"/>
              <a:t>Choice needs to be scaffolded: make it clear what the choice is!</a:t>
            </a:r>
          </a:p>
          <a:p>
            <a:r>
              <a:rPr lang="en-IE" sz="2400" dirty="0"/>
              <a:t>Highlight what is essential and what is optional e.g. a star system on your reading list, activity check-lists.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47D61-2838-D45B-5F51-36E39D15AD6F}"/>
              </a:ext>
            </a:extLst>
          </p:cNvPr>
          <p:cNvSpPr txBox="1"/>
          <p:nvPr/>
        </p:nvSpPr>
        <p:spPr>
          <a:xfrm>
            <a:off x="1985818" y="3872346"/>
            <a:ext cx="822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For Tutorial 1, pick one of the following activities and note your reflections.</a:t>
            </a:r>
          </a:p>
        </p:txBody>
      </p:sp>
      <p:graphicFrame>
        <p:nvGraphicFramePr>
          <p:cNvPr id="4" name="Table 4" descr="Table demonstrating how choice of activities can be formatted. Read, Watch, Listen with equivalent activities listed.">
            <a:extLst>
              <a:ext uri="{FF2B5EF4-FFF2-40B4-BE49-F238E27FC236}">
                <a16:creationId xmlns:a16="http://schemas.microsoft.com/office/drawing/2014/main" id="{BBF70709-469E-4173-19C4-7FA083D7E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540374"/>
              </p:ext>
            </p:extLst>
          </p:nvPr>
        </p:nvGraphicFramePr>
        <p:xfrm>
          <a:off x="2032000" y="4703343"/>
          <a:ext cx="8127999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134418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238710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593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Read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Watch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Listen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Journal article on Shakespeare’s Globe. </a:t>
                      </a:r>
                    </a:p>
                    <a:p>
                      <a:r>
                        <a:rPr lang="en-IE" dirty="0"/>
                        <a:t>(40 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Tour of the Globe Theatre. (35 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Discovering Shakespeare Podcast – History of the Globe. (50 minutes)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41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55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8207-D8BB-BF04-450A-11F183EC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Widening Access to Assistive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35CDC-41A5-463C-327D-DF018C62B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Create a module learning toolkit flagging free AT and campus site licences.</a:t>
            </a:r>
          </a:p>
          <a:p>
            <a:r>
              <a:rPr lang="en-IE" sz="2400" dirty="0"/>
              <a:t>Consider collaboration – a class wiki, whiteboard, or Google sheet.</a:t>
            </a:r>
          </a:p>
          <a:p>
            <a:r>
              <a:rPr lang="en-IE" sz="2400" dirty="0"/>
              <a:t>Remember: not all students are eligible to register for disability support or want to.</a:t>
            </a:r>
          </a:p>
          <a:p>
            <a:r>
              <a:rPr lang="en-IE" sz="2400" dirty="0"/>
              <a:t>Peer support &gt; specialist support.</a:t>
            </a:r>
          </a:p>
          <a:p>
            <a:r>
              <a:rPr lang="en-IE" sz="2400" dirty="0">
                <a:hlinkClick r:id="rId2"/>
              </a:rPr>
              <a:t>Visit AT Hive for </a:t>
            </a:r>
            <a:r>
              <a:rPr lang="en-IE" sz="2400" dirty="0" err="1">
                <a:hlinkClick r:id="rId2"/>
              </a:rPr>
              <a:t>inspo</a:t>
            </a:r>
            <a:r>
              <a:rPr lang="en-IE" sz="2400" dirty="0">
                <a:hlinkClick r:id="rId2"/>
              </a:rPr>
              <a:t>…</a:t>
            </a:r>
            <a:endParaRPr lang="en-IE" sz="2400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4C59113-DADF-9D87-1447-49F1B474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780" y="4841565"/>
            <a:ext cx="6608190" cy="10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1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1768-E84E-8A25-B21E-9DF929DF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Multiple Means of Engagement –Celebrate difference.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3EAF7-DBA2-C854-ABAE-22775C8C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9203"/>
            <a:ext cx="6137635" cy="4351338"/>
          </a:xfrm>
        </p:spPr>
        <p:txBody>
          <a:bodyPr>
            <a:normAutofit lnSpcReduction="10000"/>
          </a:bodyPr>
          <a:lstStyle/>
          <a:p>
            <a:r>
              <a:rPr lang="en-IE" dirty="0"/>
              <a:t>Be human: introduce yourself to your learners.</a:t>
            </a:r>
          </a:p>
          <a:p>
            <a:r>
              <a:rPr lang="en-IE" dirty="0"/>
              <a:t>Highlight support:</a:t>
            </a:r>
          </a:p>
          <a:p>
            <a:pPr lvl="1"/>
            <a:r>
              <a:rPr lang="en-IE" dirty="0"/>
              <a:t>Address disability support.</a:t>
            </a:r>
          </a:p>
          <a:p>
            <a:pPr lvl="1"/>
            <a:r>
              <a:rPr lang="en-IE" dirty="0"/>
              <a:t>Signpost other services – mental health, financial supports, student advisers.</a:t>
            </a:r>
          </a:p>
          <a:p>
            <a:r>
              <a:rPr lang="en-IE" dirty="0"/>
              <a:t>Acknowledge that your students have lives!</a:t>
            </a:r>
          </a:p>
          <a:p>
            <a:pPr lvl="1"/>
            <a:r>
              <a:rPr lang="en-IE" dirty="0"/>
              <a:t>Give time estimates on activities.</a:t>
            </a:r>
          </a:p>
          <a:p>
            <a:pPr lvl="1"/>
            <a:r>
              <a:rPr lang="en-IE" dirty="0"/>
              <a:t>Offer tools that work on mobile devices.</a:t>
            </a:r>
          </a:p>
          <a:p>
            <a:pPr lvl="1"/>
            <a:r>
              <a:rPr lang="en-IE" dirty="0"/>
              <a:t>‘For your commute playlist.’</a:t>
            </a:r>
          </a:p>
          <a:p>
            <a:pPr marL="457200" lvl="1" indent="0">
              <a:buNone/>
            </a:pPr>
            <a:endParaRPr lang="en-I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F22CD7-62B3-C0DE-049D-D2F06FCC6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02" y="1524072"/>
            <a:ext cx="4808305" cy="47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0B04-DBD2-2D9D-CC60-6224230A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Meet Learners where they’re at.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C513A-D802-FDD7-48CA-B858C4816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Warn students what technology they will need for your course.</a:t>
            </a:r>
          </a:p>
          <a:p>
            <a:r>
              <a:rPr lang="en-IE" sz="2400" dirty="0"/>
              <a:t>Offer instructional videos for any tech you wish to use.</a:t>
            </a:r>
          </a:p>
          <a:p>
            <a:r>
              <a:rPr lang="en-IE" sz="2400" dirty="0"/>
              <a:t>Check the VPAT for any new tech!</a:t>
            </a:r>
          </a:p>
          <a:p>
            <a:r>
              <a:rPr lang="en-IE" sz="2400" dirty="0"/>
              <a:t>Consider drop-in sessions to practice.</a:t>
            </a:r>
          </a:p>
          <a:p>
            <a:r>
              <a:rPr lang="en-IE" sz="2400" dirty="0"/>
              <a:t>Scaffold e-Learning activities.</a:t>
            </a:r>
          </a:p>
          <a:p>
            <a:r>
              <a:rPr lang="en-IE" sz="2400" dirty="0"/>
              <a:t>Remember it’s technology enhanced learning. </a:t>
            </a:r>
          </a:p>
        </p:txBody>
      </p:sp>
      <p:graphicFrame>
        <p:nvGraphicFramePr>
          <p:cNvPr id="5" name="Content Placeholder 4" descr="Spectrum for supporting students to engage with educational technologies - solo, teams, on paper.&#10;">
            <a:extLst>
              <a:ext uri="{FF2B5EF4-FFF2-40B4-BE49-F238E27FC236}">
                <a16:creationId xmlns:a16="http://schemas.microsoft.com/office/drawing/2014/main" id="{4E62C107-8198-337C-DAA9-79C62DAF790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204407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37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C7BC-8D6A-72F7-DB08-99ABC22E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Multiple Means of Expression – embrace the potential for diversifying communication!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74FF-C6AF-1459-798F-3B199DEB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129"/>
            <a:ext cx="6307318" cy="4351338"/>
          </a:xfrm>
        </p:spPr>
        <p:txBody>
          <a:bodyPr>
            <a:normAutofit lnSpcReduction="10000"/>
          </a:bodyPr>
          <a:lstStyle/>
          <a:p>
            <a:r>
              <a:rPr lang="en-IE" sz="2400" dirty="0"/>
              <a:t>Create a designated area with details on how/ when students can contact you e.g. email, in-person drop-in, Zoom drop-in, Google hangout.</a:t>
            </a:r>
          </a:p>
          <a:p>
            <a:r>
              <a:rPr lang="en-IE" sz="2400" dirty="0"/>
              <a:t>Cultivate ‘think time’:</a:t>
            </a:r>
          </a:p>
          <a:p>
            <a:pPr lvl="1"/>
            <a:r>
              <a:rPr lang="en-IE" dirty="0"/>
              <a:t>Post lecture slides and discussion points in advance.</a:t>
            </a:r>
          </a:p>
          <a:p>
            <a:pPr lvl="1"/>
            <a:r>
              <a:rPr lang="en-IE" dirty="0"/>
              <a:t>Offer students choice in how they contribute.</a:t>
            </a:r>
          </a:p>
          <a:p>
            <a:pPr lvl="1"/>
            <a:r>
              <a:rPr lang="en-IE" dirty="0"/>
              <a:t>Keep the conversation going with an online discussion board.</a:t>
            </a:r>
          </a:p>
          <a:p>
            <a:pPr lvl="2"/>
            <a:r>
              <a:rPr lang="en-IE" sz="2400" dirty="0"/>
              <a:t>Flag ways students can share their ideas e.g. voice-notes, pictures, drawings.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3FA5B6-BC04-90E6-31F6-D777C5427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68" y="1988129"/>
            <a:ext cx="4847004" cy="3230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173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B1D3-FB23-9523-6E5E-C6429068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Consistency is key – supporting personal efficacy.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89FA-AAE6-F3B4-91D8-FAA08FA32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6531322" cy="4846779"/>
          </a:xfrm>
        </p:spPr>
        <p:txBody>
          <a:bodyPr>
            <a:noAutofit/>
          </a:bodyPr>
          <a:lstStyle/>
          <a:p>
            <a:r>
              <a:rPr lang="en-IE" sz="2400" dirty="0"/>
              <a:t>Don’t assume your VLE layout is obvious – record a video tour!</a:t>
            </a:r>
          </a:p>
          <a:p>
            <a:r>
              <a:rPr lang="en-IE" sz="2400" dirty="0"/>
              <a:t>Collaborate with colleagues – can you agree a default layout?</a:t>
            </a:r>
          </a:p>
          <a:p>
            <a:r>
              <a:rPr lang="en-IE" sz="2400" dirty="0"/>
              <a:t>Stick to one tech eco-system!</a:t>
            </a:r>
          </a:p>
          <a:p>
            <a:r>
              <a:rPr lang="en-IE" sz="2400" dirty="0"/>
              <a:t>Planning tools:</a:t>
            </a:r>
          </a:p>
          <a:p>
            <a:pPr lvl="1"/>
            <a:r>
              <a:rPr lang="en-IE" dirty="0"/>
              <a:t>Tell your students when you will release new material.</a:t>
            </a:r>
          </a:p>
          <a:p>
            <a:pPr lvl="1"/>
            <a:r>
              <a:rPr lang="en-IE" dirty="0"/>
              <a:t>Class calendar?</a:t>
            </a:r>
          </a:p>
          <a:p>
            <a:pPr lvl="1"/>
            <a:r>
              <a:rPr lang="en-IE" dirty="0"/>
              <a:t>Apps to break down tasks e.g. Trello, Focus-to-Do, Windows sticky notes!</a:t>
            </a:r>
          </a:p>
          <a:p>
            <a:pPr lvl="1"/>
            <a:r>
              <a:rPr lang="en-IE" dirty="0"/>
              <a:t>OneNote.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04B7B5-B03C-CA68-523C-9089CBC8F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9104" y="1825624"/>
            <a:ext cx="4646629" cy="4646629"/>
          </a:xfrm>
        </p:spPr>
      </p:pic>
    </p:spTree>
    <p:extLst>
      <p:ext uri="{BB962C8B-B14F-4D97-AF65-F5344CB8AC3E}">
        <p14:creationId xmlns:p14="http://schemas.microsoft.com/office/powerpoint/2010/main" val="139884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mmary of key findings: there is no average learner, challenge your assumptions, prioritise choice and flexibility, we don't have to do everything all at once.">
            <a:extLst>
              <a:ext uri="{FF2B5EF4-FFF2-40B4-BE49-F238E27FC236}">
                <a16:creationId xmlns:a16="http://schemas.microsoft.com/office/drawing/2014/main" id="{6D34D985-8244-5CD3-DF64-701373139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753F0-34BE-E1D7-5DEC-023C1538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7" y="280992"/>
            <a:ext cx="10515600" cy="1325563"/>
          </a:xfrm>
        </p:spPr>
        <p:txBody>
          <a:bodyPr>
            <a:normAutofit/>
          </a:bodyPr>
          <a:lstStyle/>
          <a:p>
            <a:r>
              <a:rPr lang="en-IE" dirty="0"/>
              <a:t>What have we learned?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3FD590-3464-E136-7A80-6C344498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126907"/>
              </p:ext>
            </p:extLst>
          </p:nvPr>
        </p:nvGraphicFramePr>
        <p:xfrm>
          <a:off x="-2554093" y="1500190"/>
          <a:ext cx="12191980" cy="507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6CCFEBC-F362-175B-5BDF-1AE298A38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6012" y="1887536"/>
            <a:ext cx="5205413" cy="3470275"/>
            <a:chOff x="5069680" y="1887536"/>
            <a:chExt cx="5205413" cy="3470275"/>
          </a:xfrm>
        </p:grpSpPr>
        <p:pic>
          <p:nvPicPr>
            <p:cNvPr id="6" name="Picture 5" descr="Paper party favors on table">
              <a:extLst>
                <a:ext uri="{FF2B5EF4-FFF2-40B4-BE49-F238E27FC236}">
                  <a16:creationId xmlns:a16="http://schemas.microsoft.com/office/drawing/2014/main" id="{B39D23DC-2114-1141-DC50-13E8B6264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680" y="1887536"/>
              <a:ext cx="5205413" cy="3470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B6408A-36CC-4FFA-D6D8-94BDC6ECF64A}"/>
                </a:ext>
              </a:extLst>
            </p:cNvPr>
            <p:cNvSpPr txBox="1"/>
            <p:nvPr/>
          </p:nvSpPr>
          <p:spPr>
            <a:xfrm>
              <a:off x="7002065" y="2899398"/>
              <a:ext cx="24574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accent6">
                      <a:lumMod val="50000"/>
                    </a:schemeClr>
                  </a:solidFill>
                </a:rPr>
                <a:t>+1</a:t>
              </a:r>
              <a:endParaRPr lang="en-IE" sz="8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86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54A1-9383-97D5-DE5A-2A8C2926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3924"/>
            <a:ext cx="10515600" cy="1325563"/>
          </a:xfrm>
        </p:spPr>
        <p:txBody>
          <a:bodyPr/>
          <a:lstStyle/>
          <a:p>
            <a:r>
              <a:rPr lang="en-IE" dirty="0"/>
              <a:t>How would you like to learn?</a:t>
            </a:r>
          </a:p>
        </p:txBody>
      </p:sp>
      <p:graphicFrame>
        <p:nvGraphicFramePr>
          <p:cNvPr id="4" name="Table 4" descr="A table with the 3 pillars of UDL and how the presentation demonstrates them">
            <a:extLst>
              <a:ext uri="{FF2B5EF4-FFF2-40B4-BE49-F238E27FC236}">
                <a16:creationId xmlns:a16="http://schemas.microsoft.com/office/drawing/2014/main" id="{3A1507C9-2451-8055-CC8E-62B05238D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75992"/>
              </p:ext>
            </p:extLst>
          </p:nvPr>
        </p:nvGraphicFramePr>
        <p:xfrm>
          <a:off x="1835051" y="1929487"/>
          <a:ext cx="8127999" cy="402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794622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9410317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27558391"/>
                    </a:ext>
                  </a:extLst>
                </a:gridCol>
              </a:tblGrid>
              <a:tr h="701171"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bg1"/>
                          </a:solidFill>
                        </a:rPr>
                        <a:t>Multiple Means of Representation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bg1"/>
                          </a:solidFill>
                        </a:rPr>
                        <a:t>Multiple Means of Expression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bg1"/>
                          </a:solidFill>
                        </a:rPr>
                        <a:t>Multiple Means of Engagement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847385"/>
                  </a:ext>
                </a:extLst>
              </a:tr>
              <a:tr h="1041611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800" dirty="0"/>
                        <a:t>Workshop slides in chat.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800" dirty="0"/>
                        <a:t>Workshop recorded.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800" dirty="0"/>
                        <a:t>Captions available.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800" dirty="0"/>
                        <a:t>Chat box is open!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800" dirty="0"/>
                        <a:t>Call out!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IE" sz="2800" dirty="0"/>
                        <a:t>Tell me your +1!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74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95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753F0-34BE-E1D7-5DEC-023C1538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7" y="280992"/>
            <a:ext cx="10515600" cy="1325563"/>
          </a:xfrm>
        </p:spPr>
        <p:txBody>
          <a:bodyPr>
            <a:normAutofit/>
          </a:bodyPr>
          <a:lstStyle/>
          <a:p>
            <a:r>
              <a:rPr lang="en-IE" dirty="0"/>
              <a:t>What are we going to cover?</a:t>
            </a:r>
          </a:p>
        </p:txBody>
      </p:sp>
      <p:graphicFrame>
        <p:nvGraphicFramePr>
          <p:cNvPr id="5" name="Content Placeholder 2" descr="Agenda for the session: imagining inclusion, UDL in the digital space, things we can do today, tell me your plus one.">
            <a:extLst>
              <a:ext uri="{FF2B5EF4-FFF2-40B4-BE49-F238E27FC236}">
                <a16:creationId xmlns:a16="http://schemas.microsoft.com/office/drawing/2014/main" id="{693FD590-3464-E136-7A80-6C34449820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770290"/>
              </p:ext>
            </p:extLst>
          </p:nvPr>
        </p:nvGraphicFramePr>
        <p:xfrm>
          <a:off x="-2554093" y="1500190"/>
          <a:ext cx="12191980" cy="507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6CCFEBC-F362-175B-5BDF-1AE298A38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6012" y="1887536"/>
            <a:ext cx="5205413" cy="3470275"/>
            <a:chOff x="5069680" y="1887536"/>
            <a:chExt cx="5205413" cy="3470275"/>
          </a:xfrm>
        </p:grpSpPr>
        <p:pic>
          <p:nvPicPr>
            <p:cNvPr id="6" name="Picture 5" descr="Paper party favors on table">
              <a:extLst>
                <a:ext uri="{FF2B5EF4-FFF2-40B4-BE49-F238E27FC236}">
                  <a16:creationId xmlns:a16="http://schemas.microsoft.com/office/drawing/2014/main" id="{B39D23DC-2114-1141-DC50-13E8B6264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680" y="1887536"/>
              <a:ext cx="5205413" cy="3470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B6408A-36CC-4FFA-D6D8-94BDC6ECF64A}"/>
                </a:ext>
              </a:extLst>
            </p:cNvPr>
            <p:cNvSpPr txBox="1"/>
            <p:nvPr/>
          </p:nvSpPr>
          <p:spPr>
            <a:xfrm>
              <a:off x="7002065" y="2899398"/>
              <a:ext cx="24574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accent6">
                      <a:lumMod val="50000"/>
                    </a:schemeClr>
                  </a:solidFill>
                </a:rPr>
                <a:t>+1</a:t>
              </a:r>
              <a:endParaRPr lang="en-IE" sz="8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5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7325-5D22-D676-EF88-A9D1B81C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 inclusive digital classroom look like to you?</a:t>
            </a:r>
            <a:endParaRPr lang="en-IE" dirty="0"/>
          </a:p>
        </p:txBody>
      </p:sp>
      <p:graphicFrame>
        <p:nvGraphicFramePr>
          <p:cNvPr id="4" name="Content Placeholder 3" descr="Suggestions for an inclusive digital classroom: ">
            <a:extLst>
              <a:ext uri="{FF2B5EF4-FFF2-40B4-BE49-F238E27FC236}">
                <a16:creationId xmlns:a16="http://schemas.microsoft.com/office/drawing/2014/main" id="{BD485F64-A657-0A7C-5E96-009F1164D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6761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02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09E6AF-55F6-4AC9-8F62-037F2E305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0A9D1F-32C5-4C69-80E0-9E6E650FF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C1EAE-2EEF-4918-8860-E4DA79E12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FB624-4D08-48C2-9DDC-63D663850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4B0D99-9858-93CF-22DE-A7B6FDA8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an inclusive digital classroom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E8BC2C-F04C-F399-C121-F12474C2C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Socio-economic – digital poverty, limited device access, internet, lack of private spaces.</a:t>
            </a:r>
          </a:p>
          <a:p>
            <a:r>
              <a:rPr lang="en-US" dirty="0"/>
              <a:t>Literacies – challenges with technology, lack of technical support, missing institutional knowledge.</a:t>
            </a:r>
          </a:p>
          <a:p>
            <a:r>
              <a:rPr lang="en-US" dirty="0"/>
              <a:t>Accessibility – inaccessible design choices, WCAG not considered in software / app selection.</a:t>
            </a:r>
          </a:p>
          <a:p>
            <a:r>
              <a:rPr lang="en-US" dirty="0"/>
              <a:t>Communication.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480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2ECF-8E8E-2D7F-C659-6E77268D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our assumptions – the Hidden Curriculum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F15F7-C911-7145-D5B8-DD85F8F8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implicit ways of knowing, doing and being necessary to succeed in third level education. </a:t>
            </a:r>
          </a:p>
          <a:p>
            <a:r>
              <a:rPr lang="en-US" dirty="0"/>
              <a:t>The subtext of our campus.</a:t>
            </a:r>
          </a:p>
          <a:p>
            <a:r>
              <a:rPr lang="en-US" dirty="0"/>
              <a:t>Hubbard et al, 2021: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Sense of belonging.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Rules of the game.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F9F57-FD9E-3141-EA36-7204DCDAF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64741" y="2534970"/>
            <a:ext cx="5729856" cy="3776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475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69FA-7A4F-7AB7-5920-270DEFE4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Visualising the hidden curriculum</a:t>
            </a:r>
          </a:p>
        </p:txBody>
      </p:sp>
      <p:grpSp>
        <p:nvGrpSpPr>
          <p:cNvPr id="9" name="Group 8" descr="Diagram depicting the hidden curriculum. There are two circles, one titled 'Norms of the university and campus life' the other 'the experiences of the student'. The gap between has a two way arrow and is labelled 'the hidden curriculum.'">
            <a:extLst>
              <a:ext uri="{FF2B5EF4-FFF2-40B4-BE49-F238E27FC236}">
                <a16:creationId xmlns:a16="http://schemas.microsoft.com/office/drawing/2014/main" id="{08F306FA-4B45-9D25-A45E-7CAB07E1E7E8}"/>
              </a:ext>
            </a:extLst>
          </p:cNvPr>
          <p:cNvGrpSpPr/>
          <p:nvPr/>
        </p:nvGrpSpPr>
        <p:grpSpPr>
          <a:xfrm>
            <a:off x="1150069" y="1825624"/>
            <a:ext cx="9741033" cy="2375556"/>
            <a:chOff x="1150069" y="1825624"/>
            <a:chExt cx="9741033" cy="23755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1F71515-ACCE-D18B-EBFF-3C0BA142275E}"/>
                </a:ext>
              </a:extLst>
            </p:cNvPr>
            <p:cNvSpPr/>
            <p:nvPr/>
          </p:nvSpPr>
          <p:spPr>
            <a:xfrm>
              <a:off x="1150069" y="1825625"/>
              <a:ext cx="2545237" cy="237555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400" dirty="0"/>
                <a:t>Norms of Institution and Campus Life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E4D394-95F5-C010-D004-2DC6BACFBF63}"/>
                </a:ext>
              </a:extLst>
            </p:cNvPr>
            <p:cNvSpPr/>
            <p:nvPr/>
          </p:nvSpPr>
          <p:spPr>
            <a:xfrm>
              <a:off x="8345865" y="1825624"/>
              <a:ext cx="2545237" cy="237555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400" dirty="0"/>
                <a:t>The Experiences of the Student.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A238866-B829-10DB-8B17-9C3B3E90137C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3695306" y="3007151"/>
              <a:ext cx="4650559" cy="6252"/>
            </a:xfrm>
            <a:prstGeom prst="straightConnector1">
              <a:avLst/>
            </a:prstGeom>
            <a:ln w="98425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200BE0-9FDD-AB1D-F537-95B704C5B03D}"/>
                </a:ext>
              </a:extLst>
            </p:cNvPr>
            <p:cNvSpPr txBox="1"/>
            <p:nvPr/>
          </p:nvSpPr>
          <p:spPr>
            <a:xfrm>
              <a:off x="4337901" y="2362258"/>
              <a:ext cx="3365369" cy="400110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/>
                <a:t>The Hidden Curriculum</a:t>
              </a:r>
            </a:p>
          </p:txBody>
        </p:sp>
      </p:grpSp>
      <p:grpSp>
        <p:nvGrpSpPr>
          <p:cNvPr id="21" name="Group 20" descr="Arrow pointing to examples around 'Sense of belonging' namely: the 'digital native' assumption, emails, digital poverty and web accessibility.">
            <a:extLst>
              <a:ext uri="{FF2B5EF4-FFF2-40B4-BE49-F238E27FC236}">
                <a16:creationId xmlns:a16="http://schemas.microsoft.com/office/drawing/2014/main" id="{5F51C682-BFC0-2B8B-67B6-88DA1AFC29F6}"/>
              </a:ext>
            </a:extLst>
          </p:cNvPr>
          <p:cNvGrpSpPr/>
          <p:nvPr/>
        </p:nvGrpSpPr>
        <p:grpSpPr>
          <a:xfrm>
            <a:off x="2808305" y="3095376"/>
            <a:ext cx="3056151" cy="3773100"/>
            <a:chOff x="2808305" y="3095376"/>
            <a:chExt cx="3056151" cy="37731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DF21305-9709-481B-3449-104358A1DC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6381" y="3095376"/>
              <a:ext cx="1358924" cy="1115324"/>
            </a:xfrm>
            <a:prstGeom prst="straightConnector1">
              <a:avLst/>
            </a:prstGeom>
            <a:ln w="666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03D64C-6383-D408-7D6C-6DD3FCDF0B9D}"/>
                </a:ext>
              </a:extLst>
            </p:cNvPr>
            <p:cNvSpPr txBox="1"/>
            <p:nvPr/>
          </p:nvSpPr>
          <p:spPr>
            <a:xfrm>
              <a:off x="2808305" y="4283153"/>
              <a:ext cx="305615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/>
                <a:t>Sense of belonging: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2400" dirty="0"/>
                <a:t>The ‘digital native’ assumption.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2400" dirty="0"/>
                <a:t>Emails?!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2400" dirty="0"/>
                <a:t>Digital poverty.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2400" dirty="0"/>
                <a:t>Web accessibility.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dirty="0"/>
            </a:p>
          </p:txBody>
        </p:sp>
      </p:grpSp>
      <p:grpSp>
        <p:nvGrpSpPr>
          <p:cNvPr id="22" name="Group 21" descr="Arrow pointing to examples of 'rules of the game' namely: navigating the VLE, jargon, digital literacies.">
            <a:extLst>
              <a:ext uri="{FF2B5EF4-FFF2-40B4-BE49-F238E27FC236}">
                <a16:creationId xmlns:a16="http://schemas.microsoft.com/office/drawing/2014/main" id="{F6B0C535-F09C-2DF7-33B2-0609A743DDF0}"/>
              </a:ext>
            </a:extLst>
          </p:cNvPr>
          <p:cNvGrpSpPr/>
          <p:nvPr/>
        </p:nvGrpSpPr>
        <p:grpSpPr>
          <a:xfrm>
            <a:off x="6336381" y="3095376"/>
            <a:ext cx="3537559" cy="3043956"/>
            <a:chOff x="6336381" y="3095376"/>
            <a:chExt cx="3537559" cy="30439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5119E4-C9F1-1071-2A9B-F19FD579BA22}"/>
                </a:ext>
              </a:extLst>
            </p:cNvPr>
            <p:cNvSpPr txBox="1"/>
            <p:nvPr/>
          </p:nvSpPr>
          <p:spPr>
            <a:xfrm>
              <a:off x="6817789" y="4292673"/>
              <a:ext cx="3056151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/>
                <a:t>Rules of the game: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2400" dirty="0"/>
                <a:t>Navigating the VLE.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2400" dirty="0"/>
                <a:t>Jargon!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2400" dirty="0"/>
                <a:t>Digital literacies…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1A65D41-316A-FE3E-C582-52D36F49D1A1}"/>
                </a:ext>
              </a:extLst>
            </p:cNvPr>
            <p:cNvCxnSpPr>
              <a:cxnSpLocks/>
            </p:cNvCxnSpPr>
            <p:nvPr/>
          </p:nvCxnSpPr>
          <p:spPr>
            <a:xfrm>
              <a:off x="6336381" y="3095376"/>
              <a:ext cx="1273069" cy="1115324"/>
            </a:xfrm>
            <a:prstGeom prst="straightConnector1">
              <a:avLst/>
            </a:prstGeom>
            <a:ln w="666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04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AEB8-F17F-2E78-961C-73469A26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379"/>
            <a:ext cx="10515600" cy="1325563"/>
          </a:xfrm>
        </p:spPr>
        <p:txBody>
          <a:bodyPr/>
          <a:lstStyle/>
          <a:p>
            <a:r>
              <a:rPr lang="en-IE" dirty="0"/>
              <a:t>Bridging the Hidden Curriculum</a:t>
            </a:r>
          </a:p>
        </p:txBody>
      </p:sp>
      <p:grpSp>
        <p:nvGrpSpPr>
          <p:cNvPr id="4" name="Group 3" descr="Diagram depicting the hidden curriculum. There are two circles, one titled 'Norms of the university and campus life' the other 'the experiences of the student'. The gap between has a two way arrow and is labelled 'the hidden curriculum.'">
            <a:extLst>
              <a:ext uri="{FF2B5EF4-FFF2-40B4-BE49-F238E27FC236}">
                <a16:creationId xmlns:a16="http://schemas.microsoft.com/office/drawing/2014/main" id="{024C66FA-F3D0-C01B-76BF-F217988A3C91}"/>
              </a:ext>
            </a:extLst>
          </p:cNvPr>
          <p:cNvGrpSpPr/>
          <p:nvPr/>
        </p:nvGrpSpPr>
        <p:grpSpPr>
          <a:xfrm>
            <a:off x="1225484" y="1453942"/>
            <a:ext cx="9741033" cy="2375556"/>
            <a:chOff x="1150069" y="1825624"/>
            <a:chExt cx="9741033" cy="23755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465993-02CD-2B59-AD83-F0484C8246CB}"/>
                </a:ext>
              </a:extLst>
            </p:cNvPr>
            <p:cNvSpPr/>
            <p:nvPr/>
          </p:nvSpPr>
          <p:spPr>
            <a:xfrm>
              <a:off x="1150069" y="1825625"/>
              <a:ext cx="2545237" cy="237555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400" dirty="0"/>
                <a:t>Norms of Institution and Campus Life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E04A0F4-FBE5-CF64-BEC0-834678C2A70C}"/>
                </a:ext>
              </a:extLst>
            </p:cNvPr>
            <p:cNvSpPr/>
            <p:nvPr/>
          </p:nvSpPr>
          <p:spPr>
            <a:xfrm>
              <a:off x="8345865" y="1825624"/>
              <a:ext cx="2545237" cy="237555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400" dirty="0"/>
                <a:t>The Experiences of the Student.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91BB3D6-865E-EAD1-BE35-95708C820CA7}"/>
                </a:ext>
              </a:extLst>
            </p:cNvPr>
            <p:cNvCxnSpPr>
              <a:stCxn id="5" idx="6"/>
            </p:cNvCxnSpPr>
            <p:nvPr/>
          </p:nvCxnSpPr>
          <p:spPr>
            <a:xfrm flipV="1">
              <a:off x="3695306" y="3007151"/>
              <a:ext cx="4650559" cy="6252"/>
            </a:xfrm>
            <a:prstGeom prst="straightConnector1">
              <a:avLst/>
            </a:prstGeom>
            <a:ln w="98425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11B7C3-32D2-2C80-61A3-BDFC8D7710ED}"/>
                </a:ext>
              </a:extLst>
            </p:cNvPr>
            <p:cNvSpPr txBox="1"/>
            <p:nvPr/>
          </p:nvSpPr>
          <p:spPr>
            <a:xfrm>
              <a:off x="4337901" y="2362258"/>
              <a:ext cx="3365369" cy="400110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/>
                <a:t>The Hidden Curriculum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8E030D-D7FA-2C7F-36BF-7F06B6A5D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058284" y="3095538"/>
            <a:ext cx="4212080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C28AE08-9454-F442-D410-B86EB55EA32B}"/>
              </a:ext>
            </a:extLst>
          </p:cNvPr>
          <p:cNvSpPr txBox="1"/>
          <p:nvPr/>
        </p:nvSpPr>
        <p:spPr>
          <a:xfrm>
            <a:off x="3403600" y="3267651"/>
            <a:ext cx="538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Student to institution: deficit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Unsustainable.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Undue burden on the student.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Does not value individual experiences.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Diversity is the norm!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492392-D5B9-1475-3A4A-320D1BEFAA83}"/>
              </a:ext>
            </a:extLst>
          </p:cNvPr>
          <p:cNvSpPr txBox="1"/>
          <p:nvPr/>
        </p:nvSpPr>
        <p:spPr>
          <a:xfrm>
            <a:off x="1343637" y="5471088"/>
            <a:ext cx="9504726" cy="954107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dirty="0"/>
              <a:t>Inclusive Model: How do we bring the institution to the student?</a:t>
            </a:r>
          </a:p>
        </p:txBody>
      </p:sp>
    </p:spTree>
    <p:extLst>
      <p:ext uri="{BB962C8B-B14F-4D97-AF65-F5344CB8AC3E}">
        <p14:creationId xmlns:p14="http://schemas.microsoft.com/office/powerpoint/2010/main" val="32236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5968-CFB5-DBF9-0F48-D22A265A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Deconstructing the ‘average’ learner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E38A6-8458-8BF0-C324-54E0F4FFBD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Step 1 in addressing the hidden curriculum: Reflection.</a:t>
            </a:r>
          </a:p>
          <a:p>
            <a:pPr marL="0" indent="0">
              <a:buNone/>
            </a:pPr>
            <a:endParaRPr lang="en-IE" dirty="0"/>
          </a:p>
          <a:p>
            <a:pPr lvl="1"/>
            <a:r>
              <a:rPr lang="en-IE" dirty="0"/>
              <a:t>What assumptions do you make about your learners?</a:t>
            </a:r>
          </a:p>
          <a:p>
            <a:pPr marL="457200" lvl="1" indent="0">
              <a:buNone/>
            </a:pPr>
            <a:endParaRPr lang="en-IE" dirty="0"/>
          </a:p>
          <a:p>
            <a:pPr lvl="1"/>
            <a:r>
              <a:rPr lang="en-IE" dirty="0"/>
              <a:t>What habits and institutional knowledge do you take for granted?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96302C-82ED-987C-0FE8-EFD50705A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9398" y="1398457"/>
            <a:ext cx="4945528" cy="4945528"/>
          </a:xfrm>
        </p:spPr>
      </p:pic>
    </p:spTree>
    <p:extLst>
      <p:ext uri="{BB962C8B-B14F-4D97-AF65-F5344CB8AC3E}">
        <p14:creationId xmlns:p14="http://schemas.microsoft.com/office/powerpoint/2010/main" val="1598882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1008</Words>
  <Application>Microsoft Office PowerPoint</Application>
  <PresentationFormat>Widescreen</PresentationFormat>
  <Paragraphs>152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Using Your VLE to Promote Inclusion</vt:lpstr>
      <vt:lpstr>How would you like to learn?</vt:lpstr>
      <vt:lpstr>What are we going to cover?</vt:lpstr>
      <vt:lpstr>What does an inclusive digital classroom look like to you?</vt:lpstr>
      <vt:lpstr>Barriers to an inclusive digital classroom</vt:lpstr>
      <vt:lpstr>Unpacking our assumptions – the Hidden Curriculum</vt:lpstr>
      <vt:lpstr>Visualising the hidden curriculum</vt:lpstr>
      <vt:lpstr>Bridging the Hidden Curriculum</vt:lpstr>
      <vt:lpstr>Deconstructing the ‘average’ learner</vt:lpstr>
      <vt:lpstr>Designing for inclusion: UDL</vt:lpstr>
      <vt:lpstr>Designing for digital inclusion: POUR and UDL</vt:lpstr>
      <vt:lpstr>Multiple Means of Representation: Get the basics right!</vt:lpstr>
      <vt:lpstr>Adding and supporting choice</vt:lpstr>
      <vt:lpstr>Widening Access to Assistive Technologies</vt:lpstr>
      <vt:lpstr>Multiple Means of Engagement –Celebrate difference.</vt:lpstr>
      <vt:lpstr>Meet Learners where they’re at.</vt:lpstr>
      <vt:lpstr>Multiple Means of Expression – embrace the potential for diversifying communication!</vt:lpstr>
      <vt:lpstr>Consistency is key – supporting personal efficacy.</vt:lpstr>
      <vt:lpstr>What have we learned?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your VLE to Promote Inclusion</dc:title>
  <dc:creator>Emily Smith</dc:creator>
  <cp:lastModifiedBy>Emily Smith</cp:lastModifiedBy>
  <cp:revision>25</cp:revision>
  <dcterms:created xsi:type="dcterms:W3CDTF">2023-05-22T13:37:57Z</dcterms:created>
  <dcterms:modified xsi:type="dcterms:W3CDTF">2023-05-23T13:57:05Z</dcterms:modified>
</cp:coreProperties>
</file>